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8"/>
  </p:notesMasterIdLst>
  <p:sldIdLst>
    <p:sldId id="376" r:id="rId5"/>
    <p:sldId id="378" r:id="rId6"/>
    <p:sldId id="379" r:id="rId7"/>
    <p:sldId id="377" r:id="rId8"/>
    <p:sldId id="257" r:id="rId9"/>
    <p:sldId id="25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80" r:id="rId46"/>
    <p:sldId id="295" r:id="rId47"/>
    <p:sldId id="296"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30" r:id="rId80"/>
    <p:sldId id="331" r:id="rId81"/>
    <p:sldId id="333" r:id="rId82"/>
    <p:sldId id="334" r:id="rId83"/>
    <p:sldId id="335" r:id="rId84"/>
    <p:sldId id="336" r:id="rId85"/>
    <p:sldId id="337" r:id="rId86"/>
    <p:sldId id="338" r:id="rId87"/>
    <p:sldId id="339" r:id="rId88"/>
    <p:sldId id="340" r:id="rId89"/>
    <p:sldId id="341" r:id="rId90"/>
    <p:sldId id="384" r:id="rId91"/>
    <p:sldId id="342" r:id="rId92"/>
    <p:sldId id="343" r:id="rId93"/>
    <p:sldId id="344" r:id="rId94"/>
    <p:sldId id="345" r:id="rId95"/>
    <p:sldId id="346" r:id="rId96"/>
    <p:sldId id="347" r:id="rId97"/>
    <p:sldId id="348" r:id="rId98"/>
    <p:sldId id="349" r:id="rId99"/>
    <p:sldId id="350" r:id="rId100"/>
    <p:sldId id="351" r:id="rId101"/>
    <p:sldId id="359" r:id="rId102"/>
    <p:sldId id="360" r:id="rId103"/>
    <p:sldId id="361" r:id="rId104"/>
    <p:sldId id="362" r:id="rId105"/>
    <p:sldId id="363" r:id="rId106"/>
    <p:sldId id="364" r:id="rId107"/>
    <p:sldId id="365" r:id="rId108"/>
    <p:sldId id="366" r:id="rId109"/>
    <p:sldId id="367" r:id="rId110"/>
    <p:sldId id="391" r:id="rId111"/>
    <p:sldId id="385" r:id="rId112"/>
    <p:sldId id="386" r:id="rId113"/>
    <p:sldId id="387" r:id="rId114"/>
    <p:sldId id="388" r:id="rId115"/>
    <p:sldId id="389" r:id="rId116"/>
    <p:sldId id="390" r:id="rId117"/>
    <p:sldId id="368" r:id="rId118"/>
    <p:sldId id="369" r:id="rId119"/>
    <p:sldId id="370" r:id="rId120"/>
    <p:sldId id="371" r:id="rId121"/>
    <p:sldId id="372" r:id="rId122"/>
    <p:sldId id="373" r:id="rId123"/>
    <p:sldId id="374" r:id="rId124"/>
    <p:sldId id="381" r:id="rId125"/>
    <p:sldId id="383" r:id="rId126"/>
    <p:sldId id="382"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D47F8F-27CA-4E72-9BC7-91774C930C6C}">
          <p14:sldIdLst>
            <p14:sldId id="376"/>
            <p14:sldId id="378"/>
            <p14:sldId id="379"/>
            <p14:sldId id="377"/>
          </p14:sldIdLst>
        </p14:section>
        <p14:section name="ch02" id="{EF5A2D36-2D09-41E2-85FA-2EF409F1AA98}">
          <p14:sldIdLst>
            <p14:sldId id="257"/>
            <p14:sldId id="25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380"/>
          </p14:sldIdLst>
        </p14:section>
        <p14:section name="ch03" id="{79448C39-0059-4EBD-81BD-8ED716842B4E}">
          <p14:sldIdLst>
            <p14:sldId id="295"/>
            <p14:sldId id="296"/>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Lst>
        </p14:section>
        <p14:section name="ch04" id="{49B717C1-02CA-4C64-8664-467568A9D324}">
          <p14:sldIdLst>
            <p14:sldId id="330"/>
            <p14:sldId id="331"/>
            <p14:sldId id="333"/>
            <p14:sldId id="334"/>
            <p14:sldId id="335"/>
            <p14:sldId id="336"/>
            <p14:sldId id="337"/>
            <p14:sldId id="338"/>
            <p14:sldId id="339"/>
            <p14:sldId id="340"/>
            <p14:sldId id="341"/>
            <p14:sldId id="384"/>
            <p14:sldId id="342"/>
            <p14:sldId id="343"/>
            <p14:sldId id="344"/>
            <p14:sldId id="345"/>
            <p14:sldId id="346"/>
            <p14:sldId id="347"/>
            <p14:sldId id="348"/>
            <p14:sldId id="349"/>
            <p14:sldId id="350"/>
            <p14:sldId id="351"/>
            <p14:sldId id="359"/>
            <p14:sldId id="360"/>
            <p14:sldId id="361"/>
            <p14:sldId id="362"/>
            <p14:sldId id="363"/>
            <p14:sldId id="364"/>
            <p14:sldId id="365"/>
            <p14:sldId id="366"/>
            <p14:sldId id="367"/>
            <p14:sldId id="391"/>
            <p14:sldId id="385"/>
            <p14:sldId id="386"/>
            <p14:sldId id="387"/>
            <p14:sldId id="388"/>
            <p14:sldId id="389"/>
            <p14:sldId id="390"/>
            <p14:sldId id="368"/>
            <p14:sldId id="369"/>
            <p14:sldId id="370"/>
            <p14:sldId id="371"/>
            <p14:sldId id="372"/>
            <p14:sldId id="373"/>
            <p14:sldId id="374"/>
            <p14:sldId id="381"/>
            <p14:sldId id="383"/>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7969" autoAdjust="0"/>
  </p:normalViewPr>
  <p:slideViewPr>
    <p:cSldViewPr snapToGrid="0">
      <p:cViewPr varScale="1">
        <p:scale>
          <a:sx n="107" d="100"/>
          <a:sy n="107"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DDB59-EB96-40D1-AAC2-A649C5B88487}"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81E03-ABBC-4C35-AAB5-46E44583FD22}" type="slidenum">
              <a:rPr lang="zh-CN" altLang="en-US" smtClean="0"/>
              <a:t>‹#›</a:t>
            </a:fld>
            <a:endParaRPr lang="zh-CN" altLang="en-US"/>
          </a:p>
        </p:txBody>
      </p:sp>
    </p:spTree>
    <p:extLst>
      <p:ext uri="{BB962C8B-B14F-4D97-AF65-F5344CB8AC3E}">
        <p14:creationId xmlns:p14="http://schemas.microsoft.com/office/powerpoint/2010/main" val="405075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079828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700354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mc:Choice>
        <mc:Fallback xmlns="">
          <p:sp>
            <p:nvSpPr>
              <p:cNvPr id="3" name="备注占位符 2"/>
              <p:cNvSpPr>
                <a:spLocks noGrp="1"/>
              </p:cNvSpPr>
              <p:nvPr>
                <p:ph type="body" idx="1"/>
              </p:nvPr>
            </p:nvSpPr>
            <p:spPr/>
            <p:txBody>
              <a:bodyPr/>
              <a:lstStyle/>
              <a:p>
                <a:r>
                  <a:rPr lang="en-US" altLang="zh-CN" dirty="0" smtClean="0"/>
                  <a:t>PS</a:t>
                </a:r>
                <a:r>
                  <a:rPr lang="zh-CN" altLang="en-US" baseline="0" dirty="0" smtClean="0"/>
                  <a:t>此页的第二种情况，</a:t>
                </a:r>
                <a:r>
                  <a:rPr lang="zh-CN" altLang="zh-CN" sz="1100" dirty="0" smtClean="0"/>
                  <a:t>当</a:t>
                </a:r>
                <a:r>
                  <a:rPr lang="en-US" altLang="zh-CN" sz="1100" i="0">
                    <a:latin typeface="Cambria Math" charset="0"/>
                  </a:rPr>
                  <a:t>𝑦</a:t>
                </a:r>
                <a:r>
                  <a:rPr lang="zh-CN" altLang="zh-CN" sz="1100" i="0">
                    <a:latin typeface="Cambria Math" panose="02040503050406030204" pitchFamily="18" charset="0"/>
                  </a:rPr>
                  <a:t>^(</a:t>
                </a:r>
                <a:r>
                  <a:rPr lang="en-US" altLang="zh-CN" sz="1100" i="0">
                    <a:latin typeface="Cambria Math" charset="0"/>
                  </a:rPr>
                  <a:t>(𝑖)</a:t>
                </a:r>
                <a:r>
                  <a:rPr lang="zh-CN" altLang="zh-CN" sz="1100" i="0">
                    <a:latin typeface="Cambria Math" panose="02040503050406030204" pitchFamily="18" charset="0"/>
                  </a:rPr>
                  <a:t>)</a:t>
                </a:r>
                <a:r>
                  <a:rPr lang="en-US" altLang="zh-CN" sz="1100" i="0">
                    <a:latin typeface="Cambria Math" charset="0"/>
                  </a:rPr>
                  <a:t>=1</a:t>
                </a:r>
                <a:r>
                  <a:rPr lang="zh-CN" altLang="zh-CN" sz="1100" smtClean="0"/>
                  <a:t>时</a:t>
                </a:r>
                <a:r>
                  <a:rPr lang="zh-CN" altLang="en-US" sz="1100" smtClean="0"/>
                  <a:t>，结果应该与第一种相反，应该是情况相反。</a:t>
                </a:r>
                <a:endParaRPr lang="zh-CN" altLang="en-US"/>
              </a:p>
            </p:txBody>
          </p:sp>
        </mc:Fallback>
      </mc:AlternateContent>
      <p:sp>
        <p:nvSpPr>
          <p:cNvPr id="4" name="页眉占位符 3"/>
          <p:cNvSpPr>
            <a:spLocks noGrp="1"/>
          </p:cNvSpPr>
          <p:nvPr>
            <p:ph type="hdr" sz="quarter" idx="10"/>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0961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mc:Choice>
        <mc:Fallback xmlns="">
          <p:sp>
            <p:nvSpPr>
              <p:cNvPr id="3" name="备注占位符 2"/>
              <p:cNvSpPr>
                <a:spLocks noGrp="1"/>
              </p:cNvSpPr>
              <p:nvPr>
                <p:ph type="body" idx="1"/>
              </p:nvPr>
            </p:nvSpPr>
            <p:spPr/>
            <p:txBody>
              <a:bodyPr/>
              <a:lstStyle/>
              <a:p>
                <a:r>
                  <a:rPr lang="en-US" altLang="zh-CN" dirty="0" smtClean="0"/>
                  <a:t>PS</a:t>
                </a:r>
                <a:r>
                  <a:rPr lang="zh-CN" altLang="en-US" baseline="0" dirty="0" smtClean="0"/>
                  <a:t>此页的第二种情况，</a:t>
                </a:r>
                <a:r>
                  <a:rPr lang="zh-CN" altLang="zh-CN" sz="1100" dirty="0" smtClean="0"/>
                  <a:t>当</a:t>
                </a:r>
                <a:r>
                  <a:rPr lang="en-US" altLang="zh-CN" sz="1100" i="0">
                    <a:latin typeface="Cambria Math" charset="0"/>
                  </a:rPr>
                  <a:t>𝑦</a:t>
                </a:r>
                <a:r>
                  <a:rPr lang="zh-CN" altLang="zh-CN" sz="1100" i="0">
                    <a:latin typeface="Cambria Math" panose="02040503050406030204" pitchFamily="18" charset="0"/>
                  </a:rPr>
                  <a:t>^(</a:t>
                </a:r>
                <a:r>
                  <a:rPr lang="en-US" altLang="zh-CN" sz="1100" i="0">
                    <a:latin typeface="Cambria Math" charset="0"/>
                  </a:rPr>
                  <a:t>(𝑖)</a:t>
                </a:r>
                <a:r>
                  <a:rPr lang="zh-CN" altLang="zh-CN" sz="1100" i="0">
                    <a:latin typeface="Cambria Math" panose="02040503050406030204" pitchFamily="18" charset="0"/>
                  </a:rPr>
                  <a:t>)</a:t>
                </a:r>
                <a:r>
                  <a:rPr lang="en-US" altLang="zh-CN" sz="1100" i="0">
                    <a:latin typeface="Cambria Math" charset="0"/>
                  </a:rPr>
                  <a:t>=1</a:t>
                </a:r>
                <a:r>
                  <a:rPr lang="zh-CN" altLang="zh-CN" sz="1100" smtClean="0"/>
                  <a:t>时</a:t>
                </a:r>
                <a:r>
                  <a:rPr lang="zh-CN" altLang="en-US" sz="1100" smtClean="0"/>
                  <a:t>，结果应该与第一种相反，应该是情况相反。</a:t>
                </a:r>
                <a:endParaRPr lang="zh-CN" altLang="en-US"/>
              </a:p>
            </p:txBody>
          </p:sp>
        </mc:Fallback>
      </mc:AlternateContent>
      <p:sp>
        <p:nvSpPr>
          <p:cNvPr id="4" name="页眉占位符 3"/>
          <p:cNvSpPr>
            <a:spLocks noGrp="1"/>
          </p:cNvSpPr>
          <p:nvPr>
            <p:ph type="hdr" sz="quarter" idx="10"/>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847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78575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Pct val="60000"/>
              <a:buFont typeface="Wingdings" panose="05000000000000000000" pitchFamily="2" charset="2"/>
              <a:buNone/>
              <a:tabLst/>
              <a:defRPr/>
            </a:pPr>
            <a:endParaRPr lang="zh-CN" altLang="en-US" dirty="0" smtClean="0">
              <a:latin typeface="Arial" panose="020B0604020202020204" pitchFamily="34" charset="0"/>
            </a:endParaRPr>
          </a:p>
        </p:txBody>
      </p:sp>
      <p:sp>
        <p:nvSpPr>
          <p:cNvPr id="7" name="幻灯片图像占位符 6"/>
          <p:cNvSpPr>
            <a:spLocks noGrp="1" noRot="1" noChangeAspect="1"/>
          </p:cNvSpPr>
          <p:nvPr>
            <p:ph type="sldImg"/>
          </p:nvPr>
        </p:nvSpPr>
        <p:spPr>
          <a:xfrm>
            <a:off x="447675" y="744538"/>
            <a:ext cx="5962650" cy="3354387"/>
          </a:xfrm>
        </p:spPr>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775445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31112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003912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409384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896156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8410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dirty="0">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691975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29902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125540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911299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pPr marL="0" indent="0">
              <a:buNone/>
            </a:pPr>
            <a:r>
              <a:rPr kumimoji="0" lang="en-US" altLang="zh-CN" sz="1100" b="0" i="0" u="none" strike="noStrike" kern="1200" cap="none" spc="0" normalizeH="0" baseline="0" noProof="0" smtClean="0">
                <a:ln>
                  <a:noFill/>
                </a:ln>
                <a:solidFill>
                  <a:prstClr val="black"/>
                </a:solidFill>
                <a:effectLst/>
                <a:uLnTx/>
                <a:uFillTx/>
                <a:latin typeface="微软雅黑"/>
                <a:ea typeface="微软雅黑"/>
                <a:cs typeface="+mn-cs"/>
              </a:rPr>
              <a:t>Multilayer Perceptron</a:t>
            </a:r>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25214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68116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846536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721793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kumimoji="1" lang="zh-CN" altLang="en-US" dirty="0">
              <a:latin typeface="Arial" panose="020B0604020202020204" pitchFamily="34" charset="0"/>
            </a:endParaRPr>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2089DC2C-1B5E-AB44-A0A1-B009EE09A4D3}" type="slidenum">
              <a:rPr kumimoji="1" lang="zh-CN" altLang="en-US" smtClean="0">
                <a:solidFill>
                  <a:prstClr val="black"/>
                </a:solidFill>
                <a:latin typeface="Arial" panose="020B0604020202020204" pitchFamily="34" charset="0"/>
                <a:ea typeface="等线" panose="02010600030101010101" pitchFamily="2" charset="-122"/>
              </a:rPr>
              <a:pPr/>
              <a:t>54</a:t>
            </a:fld>
            <a:endParaRPr kumimoji="1"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341689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653479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41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dirty="0">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339706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482230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029024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kumimoji="1" lang="zh-CN" altLang="en-US" dirty="0">
              <a:latin typeface="Arial" panose="020B0604020202020204" pitchFamily="34" charset="0"/>
            </a:endParaRPr>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2089DC2C-1B5E-AB44-A0A1-B009EE09A4D3}" type="slidenum">
              <a:rPr kumimoji="1" lang="zh-CN" altLang="en-US" smtClean="0">
                <a:solidFill>
                  <a:prstClr val="black"/>
                </a:solidFill>
                <a:latin typeface="Arial" panose="020B0604020202020204" pitchFamily="34" charset="0"/>
                <a:ea typeface="等线" panose="02010600030101010101" pitchFamily="2" charset="-122"/>
              </a:rPr>
              <a:pPr/>
              <a:t>59</a:t>
            </a:fld>
            <a:endParaRPr kumimoji="1"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554024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03889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502506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133986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993612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00808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514969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9234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955098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232973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574609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15470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300915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102416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4167223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795584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76751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lstStyle/>
          <a:p>
            <a:pPr marL="0" indent="0">
              <a:buNone/>
            </a:pPr>
            <a:endParaRPr lang="zh-CN" altLang="en-US" dirty="0" smtClean="0">
              <a:latin typeface="Arial" panose="020B0604020202020204" pitchFamily="34" charset="0"/>
            </a:endParaRPr>
          </a:p>
        </p:txBody>
      </p:sp>
      <p:sp>
        <p:nvSpPr>
          <p:cNvPr id="7" name="幻灯片图像占位符 6"/>
          <p:cNvSpPr>
            <a:spLocks noGrp="1" noRot="1" noChangeAspect="1"/>
          </p:cNvSpPr>
          <p:nvPr>
            <p:ph type="sldImg"/>
          </p:nvPr>
        </p:nvSpPr>
        <p:spPr>
          <a:xfrm>
            <a:off x="447675" y="744538"/>
            <a:ext cx="5962650" cy="3354387"/>
          </a:xfrm>
        </p:spPr>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394402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02535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8578395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667965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kumimoji="1" lang="zh-CN" altLang="en-US" dirty="0">
              <a:latin typeface="Arial" panose="020B0604020202020204" pitchFamily="34" charset="0"/>
            </a:endParaRPr>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2089DC2C-1B5E-AB44-A0A1-B009EE09A4D3}" type="slidenum">
              <a:rPr kumimoji="1" lang="zh-CN" altLang="en-US" smtClean="0">
                <a:solidFill>
                  <a:prstClr val="black"/>
                </a:solidFill>
                <a:latin typeface="Arial" panose="020B0604020202020204" pitchFamily="34" charset="0"/>
                <a:ea typeface="等线" panose="02010600030101010101" pitchFamily="2" charset="-122"/>
              </a:rPr>
              <a:pPr/>
              <a:t>80</a:t>
            </a:fld>
            <a:endParaRPr kumimoji="1"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061622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411029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643374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kumimoji="1" lang="zh-CN" altLang="en-US" dirty="0">
              <a:latin typeface="Arial" panose="020B0604020202020204" pitchFamily="34" charset="0"/>
            </a:endParaRPr>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2089DC2C-1B5E-AB44-A0A1-B009EE09A4D3}" type="slidenum">
              <a:rPr kumimoji="1" lang="zh-CN" altLang="en-US" smtClean="0">
                <a:solidFill>
                  <a:prstClr val="black"/>
                </a:solidFill>
                <a:latin typeface="Arial" panose="020B0604020202020204" pitchFamily="34" charset="0"/>
                <a:ea typeface="等线" panose="02010600030101010101" pitchFamily="2" charset="-122"/>
              </a:rPr>
              <a:pPr/>
              <a:t>103</a:t>
            </a:fld>
            <a:endParaRPr kumimoji="1"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934441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kumimoji="1" lang="zh-CN" altLang="en-US" dirty="0">
              <a:latin typeface="Arial" panose="020B0604020202020204" pitchFamily="34" charset="0"/>
            </a:endParaRPr>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2089DC2C-1B5E-AB44-A0A1-B009EE09A4D3}" type="slidenum">
              <a:rPr kumimoji="1" lang="zh-CN" altLang="en-US" smtClean="0">
                <a:solidFill>
                  <a:prstClr val="black"/>
                </a:solidFill>
                <a:latin typeface="Arial" panose="020B0604020202020204" pitchFamily="34" charset="0"/>
                <a:ea typeface="等线" panose="02010600030101010101" pitchFamily="2" charset="-122"/>
              </a:rPr>
              <a:pPr/>
              <a:t>117</a:t>
            </a:fld>
            <a:endParaRPr kumimoji="1"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8348024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p:txBody>
          <a:bodyPr/>
          <a:lstStyle/>
          <a:p>
            <a:pPr marL="0" indent="0">
              <a:buNone/>
            </a:pPr>
            <a:endParaRPr lang="zh-CN" altLang="en-US" dirty="0" smtClean="0">
              <a:latin typeface="Arial" panose="020B0604020202020204" pitchFamily="34" charset="0"/>
            </a:endParaRPr>
          </a:p>
        </p:txBody>
      </p:sp>
      <p:sp>
        <p:nvSpPr>
          <p:cNvPr id="7" name="幻灯片图像占位符 6"/>
          <p:cNvSpPr>
            <a:spLocks noGrp="1" noRot="1" noChangeAspect="1"/>
          </p:cNvSpPr>
          <p:nvPr>
            <p:ph type="sldImg"/>
          </p:nvPr>
        </p:nvSpPr>
        <p:spPr>
          <a:xfrm>
            <a:off x="447675" y="744538"/>
            <a:ext cx="5962650" cy="3354387"/>
          </a:xfrm>
        </p:spPr>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037245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840005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3070993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5" name="页眉占位符 4"/>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07367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447675" y="744538"/>
            <a:ext cx="5962650" cy="3354387"/>
          </a:xfrm>
        </p:spPr>
      </p:sp>
      <p:sp>
        <p:nvSpPr>
          <p:cNvPr id="9" name="备注占位符 8"/>
          <p:cNvSpPr>
            <a:spLocks noGrp="1"/>
          </p:cNvSpPr>
          <p:nvPr>
            <p:ph type="body" idx="1"/>
          </p:nvPr>
        </p:nvSpPr>
        <p:spPr/>
        <p:txBody>
          <a:bodyPr/>
          <a:lstStyle/>
          <a:p>
            <a:endParaRPr lang="zh-CN" altLang="en-US">
              <a:latin typeface="Arial" panose="020B0604020202020204" pitchFamily="34" charset="0"/>
            </a:endParaRPr>
          </a:p>
        </p:txBody>
      </p:sp>
      <p:sp>
        <p:nvSpPr>
          <p:cNvPr id="3" name="页眉占位符 2"/>
          <p:cNvSpPr>
            <a:spLocks noGrp="1"/>
          </p:cNvSpPr>
          <p:nvPr>
            <p:ph type="hdr" sz="quarter" idx="11"/>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11643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135865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236072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7675" y="744538"/>
            <a:ext cx="5962650" cy="3354387"/>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en-US" altLang="zh-CN" dirty="0" smtClean="0">
                <a:latin typeface="Arial" panose="020B0604020202020204" pitchFamily="34" charset="0"/>
              </a:rPr>
              <a:t>Course Name</a:t>
            </a:r>
            <a:endParaRPr lang="zh-CN" altLang="en-US" dirty="0">
              <a:latin typeface="Arial" panose="020B0604020202020204" pitchFamily="34" charset="0"/>
            </a:endParaRPr>
          </a:p>
        </p:txBody>
      </p:sp>
    </p:spTree>
    <p:extLst>
      <p:ext uri="{BB962C8B-B14F-4D97-AF65-F5344CB8AC3E}">
        <p14:creationId xmlns:p14="http://schemas.microsoft.com/office/powerpoint/2010/main" val="529085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 Id="rId9" Type="http://schemas.openxmlformats.org/officeDocument/2006/relationships/image" Target="../media/image23.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9.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52C16D6-6C98-425A-8AE4-D982B7B25789}" type="datetime1">
              <a:rPr lang="en-US" altLang="zh-CN" smtClean="0"/>
              <a:t>10/31/2020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1958048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97C99F-91CC-4228-B6A8-72564D37E19C}" type="datetime1">
              <a:rPr lang="en-US" altLang="zh-CN" smtClean="0"/>
              <a:t>10/31/2020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1487367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1CEA5C8-2FF8-424A-9D89-BADDD6B5F35E}" type="datetime1">
              <a:rPr lang="en-US" altLang="zh-CN" smtClean="0"/>
              <a:t>10/31/2020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1676691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课程标题">
    <p:spTree>
      <p:nvGrpSpPr>
        <p:cNvPr id="1" name=""/>
        <p:cNvGrpSpPr/>
        <p:nvPr/>
      </p:nvGrpSpPr>
      <p:grpSpPr>
        <a:xfrm>
          <a:off x="0" y="0"/>
          <a:ext cx="0" cy="0"/>
          <a:chOff x="0" y="0"/>
          <a:chExt cx="0" cy="0"/>
        </a:xfrm>
      </p:grpSpPr>
      <p:sp>
        <p:nvSpPr>
          <p:cNvPr id="7" name="ïṧḷïḓê-Freeform: Shape 27">
            <a:extLst>
              <a:ext uri="{FF2B5EF4-FFF2-40B4-BE49-F238E27FC236}">
                <a16:creationId xmlns="" xmlns:a16="http://schemas.microsoft.com/office/drawing/2014/main" id="{B06713DB-1CD7-4E68-AF39-F19D314F4263}"/>
              </a:ext>
            </a:extLst>
          </p:cNvPr>
          <p:cNvSpPr>
            <a:spLocks/>
          </p:cNvSpPr>
          <p:nvPr userDrawn="1"/>
        </p:nvSpPr>
        <p:spPr bwMode="auto">
          <a:xfrm>
            <a:off x="1333499" y="1011899"/>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chemeClr val="bg1">
              <a:lumMod val="95000"/>
            </a:schemeClr>
          </a:solidFill>
          <a:ln>
            <a:noFill/>
          </a:ln>
          <a:effectLst/>
          <a:extLst/>
        </p:spPr>
        <p:txBody>
          <a:bodyPr anchor="ctr"/>
          <a:lstStyle/>
          <a:p>
            <a:pPr algn="ctr"/>
            <a:endParaRPr dirty="0">
              <a:latin typeface="Arial" panose="020B0604020202020204" pitchFamily="34" charset="0"/>
              <a:ea typeface="inpin heiti" charset="-122"/>
              <a:cs typeface="inpin heiti" charset="-122"/>
              <a:sym typeface="+mn-lt"/>
            </a:endParaRPr>
          </a:p>
        </p:txBody>
      </p:sp>
      <p:sp>
        <p:nvSpPr>
          <p:cNvPr id="1466372" name="Rectangle 4"/>
          <p:cNvSpPr>
            <a:spLocks noGrp="1" noChangeArrowheads="1"/>
          </p:cNvSpPr>
          <p:nvPr>
            <p:ph type="ctrTitle" sz="quarter" hasCustomPrompt="1"/>
          </p:nvPr>
        </p:nvSpPr>
        <p:spPr>
          <a:xfrm>
            <a:off x="2560108" y="2420941"/>
            <a:ext cx="7071784" cy="1666875"/>
          </a:xfrm>
          <a:prstGeom prst="rect">
            <a:avLst/>
          </a:prstGeom>
        </p:spPr>
        <p:txBody>
          <a:bodyPr anchor="ctr"/>
          <a:lstStyle>
            <a:lvl1pPr algn="ctr">
              <a:defRPr sz="4000" b="1">
                <a:solidFill>
                  <a:srgbClr val="1B94CD"/>
                </a:solidFill>
              </a:defRPr>
            </a:lvl1pPr>
          </a:lstStyle>
          <a:p>
            <a:r>
              <a:rPr lang="zh-CN" altLang="en-US" dirty="0" smtClean="0"/>
              <a:t>课程标题</a:t>
            </a:r>
            <a:endParaRPr lang="zh-CN" altLang="en-US" dirty="0"/>
          </a:p>
        </p:txBody>
      </p:sp>
    </p:spTree>
    <p:extLst>
      <p:ext uri="{BB962C8B-B14F-4D97-AF65-F5344CB8AC3E}">
        <p14:creationId xmlns:p14="http://schemas.microsoft.com/office/powerpoint/2010/main" val="144393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关于课程">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smtClean="0"/>
              <a:t>关于本课程</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48FA83B6-5D28-4A1D-B134-64052DAD5E3F}" type="datetime1">
              <a:rPr lang="en-US" altLang="zh-CN" smtClean="0">
                <a:latin typeface="Arial" panose="020B0604020202020204" pitchFamily="34" charset="0"/>
              </a:rPr>
              <a:t>10/31/2020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1" name="组合 10"/>
          <p:cNvGrpSpPr>
            <a:grpSpLocks/>
          </p:cNvGrpSpPr>
          <p:nvPr userDrawn="1"/>
        </p:nvGrpSpPr>
        <p:grpSpPr>
          <a:xfrm>
            <a:off x="742950" y="266494"/>
            <a:ext cx="480364" cy="480364"/>
            <a:chOff x="835289" y="554745"/>
            <a:chExt cx="605840" cy="605840"/>
          </a:xfrm>
        </p:grpSpPr>
        <p:sp>
          <p:nvSpPr>
            <p:cNvPr id="12" name="Овал 24">
              <a:extLst>
                <a:ext uri="{FF2B5EF4-FFF2-40B4-BE49-F238E27FC236}">
                  <a16:creationId xmlns:a16="http://schemas.microsoft.com/office/drawing/2014/main" xmlns="" id="{2E5B3197-C44E-44AB-8BBC-69ABAB73453C}"/>
                </a:ext>
              </a:extLst>
            </p:cNvPr>
            <p:cNvSpPr/>
            <p:nvPr/>
          </p:nvSpPr>
          <p:spPr>
            <a:xfrm>
              <a:off x="835289" y="554745"/>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3" name="图形 18" descr="标签">
              <a:extLst>
                <a:ext uri="{FF2B5EF4-FFF2-40B4-BE49-F238E27FC236}">
                  <a16:creationId xmlns:a16="http://schemas.microsoft.com/office/drawing/2014/main" xmlns="" id="{AB8879EE-17FC-4186-A224-EA2E56B3C8E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909609" y="629065"/>
              <a:ext cx="457200" cy="457200"/>
            </a:xfrm>
            <a:prstGeom prst="rect">
              <a:avLst/>
            </a:prstGeom>
          </p:spPr>
        </p:pic>
      </p:grpSp>
    </p:spTree>
    <p:extLst>
      <p:ext uri="{BB962C8B-B14F-4D97-AF65-F5344CB8AC3E}">
        <p14:creationId xmlns:p14="http://schemas.microsoft.com/office/powerpoint/2010/main" val="427438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cap="none" baseline="0">
                <a:ln>
                  <a:noFill/>
                </a:ln>
                <a:solidFill>
                  <a:srgbClr val="1B94CD"/>
                </a:solidFill>
              </a:defRPr>
            </a:lvl1pPr>
          </a:lstStyle>
          <a:p>
            <a:r>
              <a:rPr lang="zh-CN" altLang="en-US" dirty="0" smtClean="0"/>
              <a:t>目录</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9768F0D5-C6DB-40EE-A87B-A00132862C57}" type="datetime1">
              <a:rPr lang="en-US" altLang="zh-CN" smtClean="0">
                <a:latin typeface="Arial" panose="020B0604020202020204" pitchFamily="34" charset="0"/>
              </a:rPr>
              <a:t>10/31/2020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2" name="组合 11"/>
          <p:cNvGrpSpPr>
            <a:grpSpLocks/>
          </p:cNvGrpSpPr>
          <p:nvPr userDrawn="1"/>
        </p:nvGrpSpPr>
        <p:grpSpPr>
          <a:xfrm>
            <a:off x="742950" y="266494"/>
            <a:ext cx="480364" cy="480364"/>
            <a:chOff x="835289" y="572335"/>
            <a:chExt cx="605840" cy="605840"/>
          </a:xfrm>
        </p:grpSpPr>
        <p:sp>
          <p:nvSpPr>
            <p:cNvPr id="13" name="Овал 24">
              <a:extLst>
                <a:ext uri="{FF2B5EF4-FFF2-40B4-BE49-F238E27FC236}">
                  <a16:creationId xmlns:a16="http://schemas.microsoft.com/office/drawing/2014/main" xmlns="" id="{2E5B3197-C44E-44AB-8BBC-69ABAB73453C}"/>
                </a:ext>
              </a:extLst>
            </p:cNvPr>
            <p:cNvSpPr/>
            <p:nvPr/>
          </p:nvSpPr>
          <p:spPr>
            <a:xfrm>
              <a:off x="835289" y="572335"/>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4" name="图形 16" descr="文凭">
              <a:extLst>
                <a:ext uri="{FF2B5EF4-FFF2-40B4-BE49-F238E27FC236}">
                  <a16:creationId xmlns:a16="http://schemas.microsoft.com/office/drawing/2014/main" xmlns="" id="{0F38828D-8D0B-4C89-8FD2-8A3C076B97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34664" y="671710"/>
              <a:ext cx="407091" cy="407091"/>
            </a:xfrm>
            <a:prstGeom prst="rect">
              <a:avLst/>
            </a:prstGeom>
          </p:spPr>
        </p:pic>
      </p:grpSp>
    </p:spTree>
    <p:extLst>
      <p:ext uri="{BB962C8B-B14F-4D97-AF65-F5344CB8AC3E}">
        <p14:creationId xmlns:p14="http://schemas.microsoft.com/office/powerpoint/2010/main" val="13411638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正文">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10380" y="445245"/>
            <a:ext cx="9710549" cy="295466"/>
          </a:xfrm>
          <a:prstGeom prst="rect">
            <a:avLst/>
          </a:prstGeom>
        </p:spPr>
        <p:txBody>
          <a:bodyPr wrap="square" lIns="0" tIns="0" rIns="0" bIns="0" anchor="b" anchorCtr="0">
            <a:spAutoFit/>
          </a:bodyPr>
          <a:lstStyle>
            <a:lvl1pPr>
              <a:defRPr sz="2400" u="none" cap="none" spc="0" baseline="0">
                <a:ln>
                  <a:noFill/>
                </a:ln>
                <a:solidFill>
                  <a:srgbClr val="1B94CD"/>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93D1A62C-D74A-47BD-B2D4-59B0012FC098}" type="datetime1">
              <a:rPr lang="en-US" altLang="zh-CN" smtClean="0">
                <a:latin typeface="Arial" panose="020B0604020202020204" pitchFamily="34" charset="0"/>
              </a:rPr>
              <a:t>10/31/2020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8" name="组合 7"/>
          <p:cNvGrpSpPr/>
          <p:nvPr userDrawn="1"/>
        </p:nvGrpSpPr>
        <p:grpSpPr>
          <a:xfrm>
            <a:off x="742950" y="266494"/>
            <a:ext cx="480364" cy="480364"/>
            <a:chOff x="835289" y="563543"/>
            <a:chExt cx="605840" cy="605840"/>
          </a:xfrm>
        </p:grpSpPr>
        <p:sp>
          <p:nvSpPr>
            <p:cNvPr id="9" name="Овал 24">
              <a:extLst>
                <a:ext uri="{FF2B5EF4-FFF2-40B4-BE49-F238E27FC236}">
                  <a16:creationId xmlns:a16="http://schemas.microsoft.com/office/drawing/2014/main" xmlns="" id="{2E5B3197-C44E-44AB-8BBC-69ABAB73453C}"/>
                </a:ext>
              </a:extLst>
            </p:cNvPr>
            <p:cNvSpPr/>
            <p:nvPr/>
          </p:nvSpPr>
          <p:spPr>
            <a:xfrm>
              <a:off x="835289" y="563543"/>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0" name="图形 31" descr="靶心">
              <a:extLst>
                <a:ext uri="{FF2B5EF4-FFF2-40B4-BE49-F238E27FC236}">
                  <a16:creationId xmlns:a16="http://schemas.microsoft.com/office/drawing/2014/main" xmlns="" id="{78EE6124-A4A9-40C0-8A3B-085ACC96465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78435" y="706689"/>
              <a:ext cx="319548" cy="319548"/>
            </a:xfrm>
            <a:prstGeom prst="rect">
              <a:avLst/>
            </a:prstGeom>
          </p:spPr>
        </p:pic>
      </p:grpSp>
    </p:spTree>
    <p:extLst>
      <p:ext uri="{BB962C8B-B14F-4D97-AF65-F5344CB8AC3E}">
        <p14:creationId xmlns:p14="http://schemas.microsoft.com/office/powerpoint/2010/main" val="40339844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总结">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0380" y="445245"/>
            <a:ext cx="9710549" cy="295466"/>
          </a:xfrm>
          <a:prstGeom prst="rect">
            <a:avLst/>
          </a:prstGeom>
        </p:spPr>
        <p:txBody>
          <a:bodyPr wrap="square" lIns="0" tIns="0" rIns="0" bIns="0" anchor="b" anchorCtr="0">
            <a:spAutoFit/>
          </a:bodyPr>
          <a:lstStyle>
            <a:lvl1pPr>
              <a:defRPr sz="2400" u="none">
                <a:ln>
                  <a:noFill/>
                </a:ln>
                <a:solidFill>
                  <a:srgbClr val="1B94CD"/>
                </a:solidFill>
              </a:defRPr>
            </a:lvl1pPr>
          </a:lstStyle>
          <a:p>
            <a:r>
              <a:rPr lang="zh-CN" altLang="en-US" dirty="0" smtClean="0"/>
              <a:t>总结</a:t>
            </a:r>
            <a:endParaRPr lang="en-US" dirty="0"/>
          </a:p>
        </p:txBody>
      </p:sp>
      <p:sp>
        <p:nvSpPr>
          <p:cNvPr id="3" name="Content Placeholder 2"/>
          <p:cNvSpPr>
            <a:spLocks noGrp="1"/>
          </p:cNvSpPr>
          <p:nvPr>
            <p:ph idx="1"/>
          </p:nvPr>
        </p:nvSpPr>
        <p:spPr>
          <a:xfrm>
            <a:off x="647701" y="1019175"/>
            <a:ext cx="10472928" cy="5290185"/>
          </a:xfrm>
          <a:prstGeom prst="rect">
            <a:avLst/>
          </a:prstGeom>
        </p:spPr>
        <p:txBody>
          <a:bodyPr/>
          <a:lstStyle>
            <a:lvl1pPr marL="342900" indent="-342900">
              <a:buClrTx/>
              <a:buFont typeface="+mj-lt"/>
              <a:buAutoNum type="arabicPeriod"/>
              <a:defRPr sz="2000" b="1"/>
            </a:lvl1pPr>
            <a:lvl2pPr>
              <a:buClrTx/>
              <a:defRPr sz="1600"/>
            </a:lvl2pPr>
            <a:lvl3pPr>
              <a:buClrTx/>
              <a:defRPr/>
            </a:lvl3pPr>
            <a:lvl4pPr>
              <a:buClrTx/>
              <a:defRPr sz="1600"/>
            </a:lvl4pPr>
            <a:lvl5pPr>
              <a:buClrTx/>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647700" y="6470704"/>
            <a:ext cx="2154143" cy="274320"/>
          </a:xfrm>
          <a:prstGeom prst="rect">
            <a:avLst/>
          </a:prstGeom>
        </p:spPr>
        <p:txBody>
          <a:bodyPr/>
          <a:lstStyle/>
          <a:p>
            <a:fld id="{C6E7766B-69DE-48D0-84BB-715610F24251}" type="datetime1">
              <a:rPr lang="en-US" altLang="zh-CN" smtClean="0">
                <a:latin typeface="Arial" panose="020B0604020202020204" pitchFamily="34" charset="0"/>
              </a:rPr>
              <a:t>10/31/2020</a:t>
            </a:fld>
            <a:endParaRPr lang="en-US" dirty="0">
              <a:latin typeface="Arial" panose="020B0604020202020204" pitchFamily="34" charset="0"/>
            </a:endParaRPr>
          </a:p>
        </p:txBody>
      </p:sp>
      <p:cxnSp>
        <p:nvCxnSpPr>
          <p:cNvPr id="7" name="直接连接符 6"/>
          <p:cNvCxnSpPr/>
          <p:nvPr userDrawn="1"/>
        </p:nvCxnSpPr>
        <p:spPr>
          <a:xfrm>
            <a:off x="1410380" y="746858"/>
            <a:ext cx="9710249" cy="0"/>
          </a:xfrm>
          <a:prstGeom prst="line">
            <a:avLst/>
          </a:prstGeom>
          <a:ln w="12700">
            <a:solidFill>
              <a:srgbClr val="1B94CD"/>
            </a:solidFill>
          </a:ln>
        </p:spPr>
        <p:style>
          <a:lnRef idx="1">
            <a:schemeClr val="accent2"/>
          </a:lnRef>
          <a:fillRef idx="0">
            <a:schemeClr val="accent2"/>
          </a:fillRef>
          <a:effectRef idx="0">
            <a:schemeClr val="accent2"/>
          </a:effectRef>
          <a:fontRef idx="minor">
            <a:schemeClr val="tx1"/>
          </a:fontRef>
        </p:style>
      </p:cxnSp>
      <p:grpSp>
        <p:nvGrpSpPr>
          <p:cNvPr id="11" name="组合 10"/>
          <p:cNvGrpSpPr>
            <a:grpSpLocks/>
          </p:cNvGrpSpPr>
          <p:nvPr userDrawn="1"/>
        </p:nvGrpSpPr>
        <p:grpSpPr>
          <a:xfrm>
            <a:off x="742950" y="266494"/>
            <a:ext cx="480364" cy="480364"/>
            <a:chOff x="835289" y="545950"/>
            <a:chExt cx="605840" cy="605840"/>
          </a:xfrm>
        </p:grpSpPr>
        <p:sp>
          <p:nvSpPr>
            <p:cNvPr id="12" name="Овал 24">
              <a:extLst>
                <a:ext uri="{FF2B5EF4-FFF2-40B4-BE49-F238E27FC236}">
                  <a16:creationId xmlns:a16="http://schemas.microsoft.com/office/drawing/2014/main" xmlns="" id="{2E5B3197-C44E-44AB-8BBC-69ABAB73453C}"/>
                </a:ext>
              </a:extLst>
            </p:cNvPr>
            <p:cNvSpPr/>
            <p:nvPr/>
          </p:nvSpPr>
          <p:spPr>
            <a:xfrm>
              <a:off x="835289" y="545950"/>
              <a:ext cx="605840" cy="605840"/>
            </a:xfrm>
            <a:prstGeom prst="ellipse">
              <a:avLst/>
            </a:prstGeom>
            <a:solidFill>
              <a:srgbClr val="1B94CD"/>
            </a:solidFill>
            <a:ln w="12700" cap="flat" cmpd="sng" algn="ctr">
              <a:noFill/>
              <a:prstDash val="solid"/>
              <a:miter lim="800000"/>
            </a:ln>
            <a:effectLst/>
          </p:spPr>
          <p:txBody>
            <a:bodyPr rtlCol="0" anchor="ctr"/>
            <a:lstStyle/>
            <a:p>
              <a:pPr algn="ctr">
                <a:defRPr/>
              </a:pPr>
              <a:endParaRPr lang="ru-RU" kern="0" dirty="0">
                <a:solidFill>
                  <a:prstClr val="white"/>
                </a:solidFill>
                <a:latin typeface="Arial" panose="020B0604020202020204" pitchFamily="34" charset="0"/>
                <a:ea typeface="inpin heiti" charset="-122"/>
                <a:cs typeface="inpin heiti" charset="-122"/>
                <a:sym typeface="+mn-lt"/>
              </a:endParaRPr>
            </a:p>
          </p:txBody>
        </p:sp>
        <p:pic>
          <p:nvPicPr>
            <p:cNvPr id="13" name="图片 54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949" y="686091"/>
              <a:ext cx="326520" cy="32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48614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C457CB4-B7E5-41A2-8195-AAA26153507F}" type="datetime1">
              <a:rPr lang="en-US" altLang="zh-CN" smtClean="0"/>
              <a:t>10/31/2020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153923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EA80D58-EB81-45B4-A245-FB257B1144EA}" type="datetime1">
              <a:rPr lang="en-US" altLang="zh-CN" smtClean="0"/>
              <a:t>10/31/2020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608892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267120-60F6-45F5-9517-39B9697FA3F4}" type="datetime1">
              <a:rPr lang="en-US" altLang="zh-CN" smtClean="0"/>
              <a:t>10/31/2020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918518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14D6075-790C-474C-A2FB-3C82B68FD5C4}" type="datetime1">
              <a:rPr lang="en-US" altLang="zh-CN" smtClean="0"/>
              <a:t>10/31/2020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277156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1635EAC-3577-4805-80B1-A7A99BB878BF}" type="datetime1">
              <a:rPr lang="en-US" altLang="zh-CN" smtClean="0"/>
              <a:t>10/31/2020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252538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988312-C400-4F7A-B2F4-9AA5DC4813D9}" type="datetime1">
              <a:rPr lang="en-US" altLang="zh-CN" smtClean="0"/>
              <a:t>10/31/2020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321752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4D0820-EA39-40F8-8F79-AF00E6A1DA75}" type="datetime1">
              <a:rPr lang="en-US" altLang="zh-CN" smtClean="0"/>
              <a:t>10/31/2020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136827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416D5E-C62E-4909-9F9A-2E635284B0D1}" type="datetime1">
              <a:rPr lang="en-US" altLang="zh-CN" smtClean="0"/>
              <a:t>10/31/2020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1567597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851A5-2F3C-4003-9076-E55B7225728C}" type="datetime1">
              <a:rPr lang="en-US" altLang="zh-CN" smtClean="0"/>
              <a:t>10/31/2020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0E829-C3D1-4F0C-90FD-23BAFBD82A2D}" type="slidenum">
              <a:rPr lang="zh-CN" altLang="en-US" smtClean="0"/>
              <a:t>‹#›</a:t>
            </a:fld>
            <a:endParaRPr lang="zh-CN" altLang="en-US"/>
          </a:p>
        </p:txBody>
      </p:sp>
    </p:spTree>
    <p:extLst>
      <p:ext uri="{BB962C8B-B14F-4D97-AF65-F5344CB8AC3E}">
        <p14:creationId xmlns:p14="http://schemas.microsoft.com/office/powerpoint/2010/main" val="3351564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0.png"/><Relationship Id="rId3" Type="http://schemas.openxmlformats.org/officeDocument/2006/relationships/image" Target="../media/image180.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en-US" cap="none" dirty="0" smtClean="0">
                <a:latin typeface="Arial" panose="020B0604020202020204" pitchFamily="34" charset="0"/>
                <a:cs typeface="Arial" panose="020B0604020202020204" pitchFamily="34" charset="0"/>
              </a:rPr>
              <a:t>Machine Learning</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9984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Linear Regression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00000"/>
                  </a:lnSpc>
                </a:pPr>
                <a:endParaRPr lang="en-US" altLang="zh-CN" b="0" dirty="0">
                  <a:latin typeface="Arial" panose="020B0604020202020204" pitchFamily="34" charset="0"/>
                  <a:cs typeface="Arial" panose="020B0604020202020204" pitchFamily="34" charset="0"/>
                </a:endParaRPr>
              </a:p>
              <a:p>
                <a:pPr>
                  <a:lnSpc>
                    <a:spcPct val="100000"/>
                  </a:lnSpc>
                </a:pPr>
                <a:endParaRPr lang="en-US" altLang="zh-CN" b="0" dirty="0" smtClean="0">
                  <a:latin typeface="Arial" panose="020B0604020202020204" pitchFamily="34" charset="0"/>
                  <a:cs typeface="Arial" panose="020B0604020202020204" pitchFamily="34" charset="0"/>
                </a:endParaRPr>
              </a:p>
              <a:p>
                <a:pPr>
                  <a:lnSpc>
                    <a:spcPct val="100000"/>
                  </a:lnSpc>
                </a:pPr>
                <a:endParaRPr lang="en-US" altLang="zh-CN" b="0" dirty="0">
                  <a:latin typeface="Arial" panose="020B0604020202020204" pitchFamily="34" charset="0"/>
                  <a:cs typeface="Arial" panose="020B0604020202020204" pitchFamily="34" charset="0"/>
                </a:endParaRPr>
              </a:p>
              <a:p>
                <a:pPr>
                  <a:lnSpc>
                    <a:spcPct val="100000"/>
                  </a:lnSpc>
                </a:pPr>
                <a:endParaRPr lang="en-US" altLang="zh-CN"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lang="en-US" b="0" dirty="0" smtClean="0">
                    <a:latin typeface="Arial" panose="020B0604020202020204" pitchFamily="34" charset="0"/>
                    <a:cs typeface="Arial" panose="020B0604020202020204" pitchFamily="34" charset="0"/>
                  </a:rPr>
                  <a:t>Linear </a:t>
                </a:r>
                <a:r>
                  <a:rPr lang="en-US" b="0" dirty="0">
                    <a:latin typeface="Arial" panose="020B0604020202020204" pitchFamily="34" charset="0"/>
                    <a:cs typeface="Arial" panose="020B0604020202020204" pitchFamily="34" charset="0"/>
                  </a:rPr>
                  <a:t>function: </a:t>
                </a:r>
                <a14:m>
                  <m:oMath xmlns:m="http://schemas.openxmlformats.org/officeDocument/2006/math">
                    <m:r>
                      <a:rPr lang="en-US" altLang="zh-CN" b="0" i="1">
                        <a:latin typeface="Cambria Math" charset="0"/>
                      </a:rPr>
                      <m:t>h</m:t>
                    </m:r>
                    <m:d>
                      <m:dPr>
                        <m:ctrlPr>
                          <a:rPr lang="zh-CN" altLang="zh-CN" b="0" i="1">
                            <a:latin typeface="Cambria Math" panose="02040503050406030204" pitchFamily="18" charset="0"/>
                          </a:rPr>
                        </m:ctrlPr>
                      </m:dPr>
                      <m:e>
                        <m:r>
                          <a:rPr lang="en-US" altLang="zh-CN" b="0" i="1">
                            <a:latin typeface="Cambria Math" charset="0"/>
                          </a:rPr>
                          <m:t> </m:t>
                        </m:r>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r>
                      <a:rPr lang="en-US" altLang="zh-CN" b="0" i="1">
                        <a:latin typeface="Cambria Math" charset="0"/>
                      </a:rPr>
                      <m:t>=</m:t>
                    </m:r>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r>
                      <a:rPr lang="en-US" altLang="zh-CN" b="0" i="1">
                        <a:latin typeface="Cambria Math" charset="0"/>
                      </a:rPr>
                      <m:t>+</m:t>
                    </m:r>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i="1">
                        <a:latin typeface="Cambria Math" charset="0"/>
                      </a:rPr>
                      <m:t>.</m:t>
                    </m:r>
                  </m:oMath>
                </a14:m>
                <a:endParaRPr lang="en-US"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This model is also called </a:t>
                </a:r>
                <a:r>
                  <a:rPr lang="en-US" dirty="0">
                    <a:latin typeface="Arial" panose="020B0604020202020204" pitchFamily="34" charset="0"/>
                    <a:cs typeface="Arial" panose="020B0604020202020204" pitchFamily="34" charset="0"/>
                  </a:rPr>
                  <a:t>hypothesis</a:t>
                </a:r>
                <a:r>
                  <a:rPr lang="en-US" b="0" dirty="0">
                    <a:latin typeface="Arial" panose="020B0604020202020204" pitchFamily="34" charset="0"/>
                    <a:cs typeface="Arial" panose="020B0604020202020204" pitchFamily="34" charset="0"/>
                  </a:rPr>
                  <a:t>. </a:t>
                </a:r>
              </a:p>
              <a:p>
                <a:pPr>
                  <a:lnSpc>
                    <a:spcPct val="100000"/>
                  </a:lnSpc>
                  <a:buFont typeface="Arial" panose="020B0604020202020204" pitchFamily="34" charset="0"/>
                  <a:buChar char="•"/>
                </a:pP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oMath>
                </a14:m>
                <a:r>
                  <a:rPr lang="en-US" b="0" dirty="0">
                    <a:latin typeface="Arial" panose="020B0604020202020204" pitchFamily="34" charset="0"/>
                    <a:cs typeface="Arial" panose="020B0604020202020204" pitchFamily="34" charset="0"/>
                  </a:rPr>
                  <a:t> and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oMath>
                </a14:m>
                <a:r>
                  <a:rPr lang="en-US" b="0" dirty="0">
                    <a:latin typeface="Arial" panose="020B0604020202020204" pitchFamily="34" charset="0"/>
                    <a:cs typeface="Arial" panose="020B0604020202020204" pitchFamily="34" charset="0"/>
                  </a:rPr>
                  <a:t> are </a:t>
                </a:r>
                <a:r>
                  <a:rPr lang="en-US" dirty="0">
                    <a:latin typeface="Arial" panose="020B0604020202020204" pitchFamily="34" charset="0"/>
                    <a:cs typeface="Arial" panose="020B0604020202020204" pitchFamily="34" charset="0"/>
                  </a:rPr>
                  <a:t>parameters</a:t>
                </a:r>
                <a:r>
                  <a:rPr lang="en-US" b="0" dirty="0">
                    <a:latin typeface="Arial" panose="020B0604020202020204" pitchFamily="34" charset="0"/>
                    <a:cs typeface="Arial" panose="020B0604020202020204" pitchFamily="34" charset="0"/>
                  </a:rPr>
                  <a:t> that need to be finally obtained through training. </a:t>
                </a: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objective</a:t>
                </a:r>
                <a:r>
                  <a:rPr lang="en-US" b="0" dirty="0">
                    <a:latin typeface="Arial" panose="020B0604020202020204" pitchFamily="34" charset="0"/>
                    <a:cs typeface="Arial" panose="020B0604020202020204" pitchFamily="34" charset="0"/>
                  </a:rPr>
                  <a:t> is to find an optimal group of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oMath>
                </a14:m>
                <a:r>
                  <a:rPr lang="en-US" b="0" dirty="0">
                    <a:latin typeface="Arial" panose="020B0604020202020204" pitchFamily="34" charset="0"/>
                    <a:cs typeface="Arial" panose="020B0604020202020204" pitchFamily="34" charset="0"/>
                  </a:rPr>
                  <a:t> and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oMath>
                </a14:m>
                <a:r>
                  <a:rPr lang="en-US" b="0" dirty="0">
                    <a:latin typeface="Arial" panose="020B0604020202020204" pitchFamily="34" charset="0"/>
                    <a:cs typeface="Arial" panose="020B0604020202020204" pitchFamily="34" charset="0"/>
                  </a:rPr>
                  <a:t>, so that the hypothesis is close to the dataset in the table.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r="-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731838" y="1125538"/>
              <a:ext cx="10388790" cy="1432696"/>
            </p:xfrm>
            <a:graphic>
              <a:graphicData uri="http://schemas.openxmlformats.org/drawingml/2006/table">
                <a:tbl>
                  <a:tblPr firstRow="1" firstCol="1" bandRow="1">
                    <a:tableStyleId>{5940675A-B579-460E-94D1-54222C63F5DA}</a:tableStyleId>
                  </a:tblPr>
                  <a:tblGrid>
                    <a:gridCol w="1038879">
                      <a:extLst>
                        <a:ext uri="{9D8B030D-6E8A-4147-A177-3AD203B41FA5}">
                          <a16:colId xmlns="" xmlns:a16="http://schemas.microsoft.com/office/drawing/2014/main" val="20000"/>
                        </a:ext>
                      </a:extLst>
                    </a:gridCol>
                    <a:gridCol w="1038879">
                      <a:extLst>
                        <a:ext uri="{9D8B030D-6E8A-4147-A177-3AD203B41FA5}">
                          <a16:colId xmlns="" xmlns:a16="http://schemas.microsoft.com/office/drawing/2014/main" val="20001"/>
                        </a:ext>
                      </a:extLst>
                    </a:gridCol>
                    <a:gridCol w="1038879">
                      <a:extLst>
                        <a:ext uri="{9D8B030D-6E8A-4147-A177-3AD203B41FA5}">
                          <a16:colId xmlns="" xmlns:a16="http://schemas.microsoft.com/office/drawing/2014/main" val="20002"/>
                        </a:ext>
                      </a:extLst>
                    </a:gridCol>
                    <a:gridCol w="1038879">
                      <a:extLst>
                        <a:ext uri="{9D8B030D-6E8A-4147-A177-3AD203B41FA5}">
                          <a16:colId xmlns="" xmlns:a16="http://schemas.microsoft.com/office/drawing/2014/main" val="20003"/>
                        </a:ext>
                      </a:extLst>
                    </a:gridCol>
                    <a:gridCol w="1038879">
                      <a:extLst>
                        <a:ext uri="{9D8B030D-6E8A-4147-A177-3AD203B41FA5}">
                          <a16:colId xmlns="" xmlns:a16="http://schemas.microsoft.com/office/drawing/2014/main" val="20004"/>
                        </a:ext>
                      </a:extLst>
                    </a:gridCol>
                    <a:gridCol w="1038879">
                      <a:extLst>
                        <a:ext uri="{9D8B030D-6E8A-4147-A177-3AD203B41FA5}">
                          <a16:colId xmlns="" xmlns:a16="http://schemas.microsoft.com/office/drawing/2014/main" val="20005"/>
                        </a:ext>
                      </a:extLst>
                    </a:gridCol>
                    <a:gridCol w="1038879">
                      <a:extLst>
                        <a:ext uri="{9D8B030D-6E8A-4147-A177-3AD203B41FA5}">
                          <a16:colId xmlns="" xmlns:a16="http://schemas.microsoft.com/office/drawing/2014/main" val="20006"/>
                        </a:ext>
                      </a:extLst>
                    </a:gridCol>
                    <a:gridCol w="1038879">
                      <a:extLst>
                        <a:ext uri="{9D8B030D-6E8A-4147-A177-3AD203B41FA5}">
                          <a16:colId xmlns="" xmlns:a16="http://schemas.microsoft.com/office/drawing/2014/main" val="20007"/>
                        </a:ext>
                      </a:extLst>
                    </a:gridCol>
                    <a:gridCol w="1038879">
                      <a:extLst>
                        <a:ext uri="{9D8B030D-6E8A-4147-A177-3AD203B41FA5}">
                          <a16:colId xmlns="" xmlns:a16="http://schemas.microsoft.com/office/drawing/2014/main" val="20008"/>
                        </a:ext>
                      </a:extLst>
                    </a:gridCol>
                    <a:gridCol w="1038879">
                      <a:extLst>
                        <a:ext uri="{9D8B030D-6E8A-4147-A177-3AD203B41FA5}">
                          <a16:colId xmlns="" xmlns:a16="http://schemas.microsoft.com/office/drawing/2014/main" val="20009"/>
                        </a:ext>
                      </a:extLst>
                    </a:gridCol>
                  </a:tblGrid>
                  <a:tr h="716348">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n-US" sz="2400" kern="100">
                                    <a:effectLst/>
                                    <a:latin typeface="Cambria Math" charset="0"/>
                                  </a:rPr>
                                  <m:t>𝑥</m:t>
                                </m:r>
                              </m:oMath>
                            </m:oMathPara>
                          </a14:m>
                          <a:endParaRPr dirty="0">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-12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29</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60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val="10000"/>
                      </a:ext>
                    </a:extLst>
                  </a:tr>
                  <a:tr h="716348">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n-US" sz="2400" kern="100">
                                    <a:effectLst/>
                                    <a:latin typeface="Cambria Math" charset="0"/>
                                  </a:rPr>
                                  <m:t>𝑦</m:t>
                                </m:r>
                              </m:oMath>
                            </m:oMathPara>
                          </a14:m>
                          <a:endParaRPr>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5</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8</a:t>
                          </a: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7</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15</a:t>
                          </a: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val="10001"/>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553396959"/>
                  </p:ext>
                </p:extLst>
              </p:nvPr>
            </p:nvGraphicFramePr>
            <p:xfrm>
              <a:off x="731838" y="1125538"/>
              <a:ext cx="10388790" cy="1432696"/>
            </p:xfrm>
            <a:graphic>
              <a:graphicData uri="http://schemas.openxmlformats.org/drawingml/2006/table">
                <a:tbl>
                  <a:tblPr firstRow="1" firstCol="1" bandRow="1">
                    <a:tableStyleId>{5940675A-B579-460E-94D1-54222C63F5DA}</a:tableStyleId>
                  </a:tblPr>
                  <a:tblGrid>
                    <a:gridCol w="1038879">
                      <a:extLst>
                        <a:ext uri="{9D8B030D-6E8A-4147-A177-3AD203B41FA5}">
                          <a16:colId xmlns="" xmlns:a16="http://schemas.microsoft.com/office/drawing/2014/main" xmlns:a14="http://schemas.microsoft.com/office/drawing/2010/main" val="20000"/>
                        </a:ext>
                      </a:extLst>
                    </a:gridCol>
                    <a:gridCol w="1038879">
                      <a:extLst>
                        <a:ext uri="{9D8B030D-6E8A-4147-A177-3AD203B41FA5}">
                          <a16:colId xmlns="" xmlns:a16="http://schemas.microsoft.com/office/drawing/2014/main" xmlns:a14="http://schemas.microsoft.com/office/drawing/2010/main" val="20001"/>
                        </a:ext>
                      </a:extLst>
                    </a:gridCol>
                    <a:gridCol w="1038879">
                      <a:extLst>
                        <a:ext uri="{9D8B030D-6E8A-4147-A177-3AD203B41FA5}">
                          <a16:colId xmlns="" xmlns:a16="http://schemas.microsoft.com/office/drawing/2014/main" xmlns:a14="http://schemas.microsoft.com/office/drawing/2010/main" val="20002"/>
                        </a:ext>
                      </a:extLst>
                    </a:gridCol>
                    <a:gridCol w="1038879">
                      <a:extLst>
                        <a:ext uri="{9D8B030D-6E8A-4147-A177-3AD203B41FA5}">
                          <a16:colId xmlns="" xmlns:a16="http://schemas.microsoft.com/office/drawing/2014/main" xmlns:a14="http://schemas.microsoft.com/office/drawing/2010/main" val="20003"/>
                        </a:ext>
                      </a:extLst>
                    </a:gridCol>
                    <a:gridCol w="1038879">
                      <a:extLst>
                        <a:ext uri="{9D8B030D-6E8A-4147-A177-3AD203B41FA5}">
                          <a16:colId xmlns="" xmlns:a16="http://schemas.microsoft.com/office/drawing/2014/main" xmlns:a14="http://schemas.microsoft.com/office/drawing/2010/main" val="20004"/>
                        </a:ext>
                      </a:extLst>
                    </a:gridCol>
                    <a:gridCol w="1038879">
                      <a:extLst>
                        <a:ext uri="{9D8B030D-6E8A-4147-A177-3AD203B41FA5}">
                          <a16:colId xmlns="" xmlns:a16="http://schemas.microsoft.com/office/drawing/2014/main" xmlns:a14="http://schemas.microsoft.com/office/drawing/2010/main" val="20005"/>
                        </a:ext>
                      </a:extLst>
                    </a:gridCol>
                    <a:gridCol w="1038879">
                      <a:extLst>
                        <a:ext uri="{9D8B030D-6E8A-4147-A177-3AD203B41FA5}">
                          <a16:colId xmlns="" xmlns:a16="http://schemas.microsoft.com/office/drawing/2014/main" xmlns:a14="http://schemas.microsoft.com/office/drawing/2010/main" val="20006"/>
                        </a:ext>
                      </a:extLst>
                    </a:gridCol>
                    <a:gridCol w="1038879">
                      <a:extLst>
                        <a:ext uri="{9D8B030D-6E8A-4147-A177-3AD203B41FA5}">
                          <a16:colId xmlns="" xmlns:a16="http://schemas.microsoft.com/office/drawing/2014/main" xmlns:a14="http://schemas.microsoft.com/office/drawing/2010/main" val="20007"/>
                        </a:ext>
                      </a:extLst>
                    </a:gridCol>
                    <a:gridCol w="1038879">
                      <a:extLst>
                        <a:ext uri="{9D8B030D-6E8A-4147-A177-3AD203B41FA5}">
                          <a16:colId xmlns="" xmlns:a16="http://schemas.microsoft.com/office/drawing/2014/main" xmlns:a14="http://schemas.microsoft.com/office/drawing/2010/main" val="20008"/>
                        </a:ext>
                      </a:extLst>
                    </a:gridCol>
                    <a:gridCol w="1038879">
                      <a:extLst>
                        <a:ext uri="{9D8B030D-6E8A-4147-A177-3AD203B41FA5}">
                          <a16:colId xmlns="" xmlns:a16="http://schemas.microsoft.com/office/drawing/2014/main" xmlns:a14="http://schemas.microsoft.com/office/drawing/2010/main" val="20009"/>
                        </a:ext>
                      </a:extLst>
                    </a:gridCol>
                  </a:tblGrid>
                  <a:tr h="716348">
                    <a:tc>
                      <a:txBody>
                        <a:bodyPr/>
                        <a:lstStyle/>
                        <a:p>
                          <a:endParaRPr lang="en-US"/>
                        </a:p>
                      </a:txBody>
                      <a:tcPr marL="68580" marR="68580" marT="0" marB="0" anchor="ctr">
                        <a:blipFill rotWithShape="0">
                          <a:blip r:embed="rId3"/>
                          <a:stretch>
                            <a:fillRect l="-585" t="-847" r="-898246" b="-101695"/>
                          </a:stretch>
                        </a:blipFill>
                      </a:tcP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-12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29</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60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xmlns:a14="http://schemas.microsoft.com/office/drawing/2010/main" val="10000"/>
                      </a:ext>
                    </a:extLst>
                  </a:tr>
                  <a:tr h="716348">
                    <a:tc>
                      <a:txBody>
                        <a:bodyPr/>
                        <a:lstStyle/>
                        <a:p>
                          <a:endParaRPr lang="en-US"/>
                        </a:p>
                      </a:txBody>
                      <a:tcPr marL="68580" marR="68580" marT="0" marB="0" anchor="ctr">
                        <a:blipFill rotWithShape="0">
                          <a:blip r:embed="rId3"/>
                          <a:stretch>
                            <a:fillRect l="-585" t="-100847" r="-898246" b="-1695"/>
                          </a:stretch>
                        </a:blipFill>
                      </a:tcP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5</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8</a:t>
                          </a: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7</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15</a:t>
                          </a: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13956262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C0F323-F9EA-F149-8DC4-08EE5D33E1EB}"/>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a:t>
            </a:r>
            <a:r>
              <a:rPr lang="en-US" altLang="zh-CN" b="1" dirty="0" smtClean="0">
                <a:latin typeface="Arial" panose="020B0604020202020204" pitchFamily="34" charset="0"/>
              </a:rPr>
              <a:t>Rate: </a:t>
            </a:r>
            <a:r>
              <a:rPr kumimoji="1" lang="en-US" altLang="zh-CN" b="1" dirty="0" err="1" smtClean="0">
                <a:latin typeface="Arial" panose="020B0604020202020204" pitchFamily="34" charset="0"/>
              </a:rPr>
              <a:t>AdaGrad</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0E6F71D2-6D1A-3E43-8FC7-AE2775E17759}"/>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Each </a:t>
            </a:r>
            <a:r>
              <a:rPr lang="en-US" altLang="zh-CN" b="0" dirty="0">
                <a:latin typeface="Arial" panose="020B0604020202020204" pitchFamily="34" charset="0"/>
              </a:rPr>
              <a:t>parameter has a different updating direction and amplitude when the gradient descent algorithm is applied</a:t>
            </a:r>
            <a:r>
              <a:rPr lang="en-US" altLang="zh-CN" b="0" dirty="0" smtClean="0">
                <a:latin typeface="Arial" panose="020B0604020202020204" pitchFamily="34" charset="0"/>
              </a:rPr>
              <a:t>.</a:t>
            </a:r>
            <a:r>
              <a:rPr lang="en-US" altLang="zh-CN" b="0" dirty="0">
                <a:latin typeface="Arial" panose="020B0604020202020204" pitchFamily="34" charset="0"/>
              </a:rPr>
              <a:t> At a given time, some variables may approximate their minimum values, but others may remain close to their initial positions. At this time, problems may occur when the learning rate remains unchanged. </a:t>
            </a:r>
          </a:p>
          <a:p>
            <a:pPr marL="658813" lvl="1" indent="-284163">
              <a:lnSpc>
                <a:spcPct val="120000"/>
              </a:lnSpc>
            </a:pPr>
            <a:r>
              <a:rPr lang="en-US" altLang="zh-CN" dirty="0" smtClean="0">
                <a:latin typeface="Arial" panose="020B0604020202020204" pitchFamily="34" charset="0"/>
              </a:rPr>
              <a:t>If </a:t>
            </a:r>
            <a:r>
              <a:rPr lang="en-US" altLang="zh-CN" dirty="0">
                <a:latin typeface="Arial" panose="020B0604020202020204" pitchFamily="34" charset="0"/>
              </a:rPr>
              <a:t>the learning rate is high, the parameters close to their minimum values may become </a:t>
            </a:r>
            <a:r>
              <a:rPr lang="en-US" altLang="zh-CN" dirty="0" smtClean="0">
                <a:latin typeface="Arial" panose="020B0604020202020204" pitchFamily="34" charset="0"/>
              </a:rPr>
              <a:t>unstable.</a:t>
            </a:r>
          </a:p>
          <a:p>
            <a:pPr marL="658813" lvl="1" indent="-284163">
              <a:lnSpc>
                <a:spcPct val="120000"/>
              </a:lnSpc>
            </a:pPr>
            <a:r>
              <a:rPr lang="en-US" altLang="zh-CN" dirty="0" smtClean="0">
                <a:latin typeface="Arial" panose="020B0604020202020204" pitchFamily="34" charset="0"/>
              </a:rPr>
              <a:t>If </a:t>
            </a:r>
            <a:r>
              <a:rPr lang="en-US" altLang="zh-CN" dirty="0">
                <a:latin typeface="Arial" panose="020B0604020202020204" pitchFamily="34" charset="0"/>
              </a:rPr>
              <a:t>the learning rate is low, the convergence is slow even when a small number of parameters are updated.</a:t>
            </a:r>
          </a:p>
          <a:p>
            <a:pPr>
              <a:lnSpc>
                <a:spcPct val="120000"/>
              </a:lnSpc>
            </a:pPr>
            <a:endParaRPr lang="en-US" altLang="zh-CN" dirty="0">
              <a:latin typeface="Arial" panose="020B0604020202020204" pitchFamily="34" charset="0"/>
            </a:endParaRPr>
          </a:p>
          <a:p>
            <a:pPr>
              <a:lnSpc>
                <a:spcPct val="120000"/>
              </a:lnSpc>
              <a:buFont typeface="Arial" panose="020B0604020202020204" pitchFamily="34" charset="0"/>
              <a:buChar char="•"/>
            </a:pPr>
            <a:r>
              <a:rPr lang="en-US" altLang="zh-CN" b="0" dirty="0" err="1" smtClean="0">
                <a:latin typeface="Arial" panose="020B0604020202020204" pitchFamily="34" charset="0"/>
              </a:rPr>
              <a:t>AdaGrad</a:t>
            </a:r>
            <a:r>
              <a:rPr lang="en-US" altLang="zh-CN" b="0" dirty="0" smtClean="0">
                <a:latin typeface="Arial" panose="020B0604020202020204" pitchFamily="34" charset="0"/>
              </a:rPr>
              <a:t> sets different </a:t>
            </a:r>
            <a:r>
              <a:rPr lang="en-US" altLang="zh-CN" b="0" dirty="0">
                <a:latin typeface="Arial" panose="020B0604020202020204" pitchFamily="34" charset="0"/>
              </a:rPr>
              <a:t>learning rates for different </a:t>
            </a:r>
            <a:r>
              <a:rPr lang="en-US" altLang="zh-CN" b="0" dirty="0" smtClean="0">
                <a:latin typeface="Arial" panose="020B0604020202020204" pitchFamily="34" charset="0"/>
              </a:rPr>
              <a:t>parameters.</a:t>
            </a:r>
            <a:endParaRPr lang="en-US" altLang="zh-CN" b="0" dirty="0">
              <a:latin typeface="Arial" panose="020B0604020202020204" pitchFamily="34" charset="0"/>
            </a:endParaRPr>
          </a:p>
          <a:p>
            <a:pPr marL="658813" lvl="1" indent="-284163">
              <a:lnSpc>
                <a:spcPct val="120000"/>
              </a:lnSpc>
            </a:pPr>
            <a:r>
              <a:rPr lang="en-US" altLang="zh-CN" dirty="0" smtClean="0">
                <a:latin typeface="Arial" panose="020B0604020202020204" pitchFamily="34" charset="0"/>
              </a:rPr>
              <a:t>The </a:t>
            </a:r>
            <a:r>
              <a:rPr lang="en-US" altLang="zh-CN" dirty="0">
                <a:latin typeface="Arial" panose="020B0604020202020204" pitchFamily="34" charset="0"/>
              </a:rPr>
              <a:t>learning rate is first set to a </a:t>
            </a:r>
            <a:r>
              <a:rPr lang="en-US" altLang="zh-CN" dirty="0" smtClean="0">
                <a:latin typeface="Arial" panose="020B0604020202020204" pitchFamily="34" charset="0"/>
              </a:rPr>
              <a:t>large </a:t>
            </a:r>
            <a:r>
              <a:rPr lang="en-US" altLang="zh-CN" dirty="0">
                <a:latin typeface="Arial" panose="020B0604020202020204" pitchFamily="34" charset="0"/>
              </a:rPr>
              <a:t>value </a:t>
            </a:r>
            <a:r>
              <a:rPr lang="en-US" altLang="zh-CN" dirty="0" smtClean="0">
                <a:latin typeface="Arial" panose="020B0604020202020204" pitchFamily="34" charset="0"/>
              </a:rPr>
              <a:t>to </a:t>
            </a:r>
            <a:r>
              <a:rPr lang="en-US" altLang="zh-CN" dirty="0">
                <a:latin typeface="Arial" panose="020B0604020202020204" pitchFamily="34" charset="0"/>
              </a:rPr>
              <a:t>decrease the gradient </a:t>
            </a:r>
            <a:r>
              <a:rPr lang="en-US" altLang="zh-CN" dirty="0" smtClean="0">
                <a:latin typeface="Arial" panose="020B0604020202020204" pitchFamily="34" charset="0"/>
              </a:rPr>
              <a:t>quickly.</a:t>
            </a:r>
            <a:endParaRPr lang="en-US" altLang="zh-CN" dirty="0">
              <a:latin typeface="Arial" panose="020B0604020202020204" pitchFamily="34" charset="0"/>
            </a:endParaRPr>
          </a:p>
          <a:p>
            <a:pPr marL="658813" lvl="1" indent="-284163">
              <a:lnSpc>
                <a:spcPct val="120000"/>
              </a:lnSpc>
            </a:pPr>
            <a:r>
              <a:rPr lang="en-US" altLang="zh-CN" dirty="0" smtClean="0">
                <a:latin typeface="Arial" panose="020B0604020202020204" pitchFamily="34" charset="0"/>
              </a:rPr>
              <a:t>Then it is reduced for the parameters </a:t>
            </a:r>
            <a:r>
              <a:rPr lang="en-US" altLang="zh-CN" dirty="0">
                <a:latin typeface="Arial" panose="020B0604020202020204" pitchFamily="34" charset="0"/>
              </a:rPr>
              <a:t>that have fallen </a:t>
            </a:r>
            <a:r>
              <a:rPr lang="en-US" altLang="zh-CN" dirty="0" smtClean="0">
                <a:latin typeface="Arial" panose="020B0604020202020204" pitchFamily="34" charset="0"/>
              </a:rPr>
              <a:t>considerably.</a:t>
            </a: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20407214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864A97-0CC6-2042-82CC-F271B22F2E74}"/>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a:t>
            </a:r>
            <a:r>
              <a:rPr lang="en-US" altLang="zh-CN" b="1" dirty="0" smtClean="0">
                <a:latin typeface="Arial" panose="020B0604020202020204" pitchFamily="34" charset="0"/>
              </a:rPr>
              <a:t>Rate: </a:t>
            </a:r>
            <a:r>
              <a:rPr kumimoji="1" lang="en-US" altLang="zh-CN" b="1" dirty="0" err="1" smtClean="0">
                <a:latin typeface="Arial" panose="020B0604020202020204" pitchFamily="34" charset="0"/>
              </a:rPr>
              <a:t>AdaGrad</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800E0460-AA61-B74B-AA07-2C81F9200309}"/>
                  </a:ext>
                </a:extLst>
              </p:cNvPr>
              <p:cNvSpPr>
                <a:spLocks noGrp="1"/>
              </p:cNvSpPr>
              <p:nvPr>
                <p:ph idx="1"/>
              </p:nvPr>
            </p:nvSpPr>
            <p:spPr/>
            <p:txBody>
              <a:bodyPr>
                <a:normAutofit/>
              </a:bodyPr>
              <a:lstStyle/>
              <a:p>
                <a:pPr>
                  <a:buFont typeface="Arial" panose="020B0604020202020204" pitchFamily="34" charset="0"/>
                  <a:buChar char="•"/>
                </a:pPr>
                <a:r>
                  <a:rPr lang="en-US" altLang="zh-CN" b="0" dirty="0" smtClean="0">
                    <a:latin typeface="Arial" panose="020B0604020202020204" pitchFamily="34" charset="0"/>
                  </a:rPr>
                  <a:t>AdaGrad</a:t>
                </a:r>
                <a:r>
                  <a:rPr lang="en-US" altLang="zh-CN" b="0" dirty="0">
                    <a:latin typeface="Arial" panose="020B0604020202020204" pitchFamily="34" charset="0"/>
                  </a:rPr>
                  <a:t> calculates the gradient and then accumulates the square of the gradient</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r>
                        <a:rPr lang="en-US" altLang="zh-CN" b="0">
                          <a:latin typeface="Cambria Math" panose="02040503050406030204" pitchFamily="18" charset="0"/>
                        </a:rPr>
                        <m:t>=</m:t>
                      </m:r>
                      <m:r>
                        <a:rPr lang="en-US" altLang="zh-CN" b="0" i="1">
                          <a:latin typeface="Cambria Math" panose="02040503050406030204" pitchFamily="18" charset="0"/>
                        </a:rPr>
                        <m:t>𝛻</m:t>
                      </m:r>
                      <m:r>
                        <a:rPr lang="en-US" altLang="zh-CN" b="0" i="1">
                          <a:latin typeface="Cambria Math" panose="02040503050406030204" pitchFamily="18" charset="0"/>
                        </a:rPr>
                        <m:t>𝐽</m:t>
                      </m:r>
                      <m:d>
                        <m:dPr>
                          <m:ctrlPr>
                            <a:rPr lang="zh-CN" altLang="zh-CN" b="0"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e>
                      </m:d>
                    </m:oMath>
                  </m:oMathPara>
                </a14:m>
                <a:endParaRPr lang="zh-CN" altLang="zh-CN" b="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𝒓</m:t>
                      </m:r>
                      <m:r>
                        <a:rPr lang="en-US" altLang="zh-CN" b="1" i="1">
                          <a:latin typeface="Cambria Math" panose="02040503050406030204" pitchFamily="18" charset="0"/>
                        </a:rPr>
                        <m:t>←</m:t>
                      </m:r>
                      <m:r>
                        <a:rPr lang="en-US" altLang="zh-CN" b="1" i="1">
                          <a:latin typeface="Cambria Math" panose="02040503050406030204" pitchFamily="18" charset="0"/>
                        </a:rPr>
                        <m:t>𝒓</m:t>
                      </m:r>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m:oMathPara>
                </a14:m>
                <a:endParaRPr lang="zh-CN" altLang="zh-CN" dirty="0">
                  <a:latin typeface="Arial" panose="020B0604020202020204" pitchFamily="34" charset="0"/>
                </a:endParaRPr>
              </a:p>
              <a:p>
                <a:endParaRPr lang="en-US" altLang="zh-CN" b="0" dirty="0">
                  <a:latin typeface="Arial" panose="020B0604020202020204" pitchFamily="34" charset="0"/>
                </a:endParaRPr>
              </a:p>
              <a:p>
                <a:pPr>
                  <a:buFont typeface="Arial" panose="020B0604020202020204" pitchFamily="34" charset="0"/>
                  <a:buChar char="•"/>
                </a:pPr>
                <a:r>
                  <a:rPr lang="en-US" altLang="zh-CN" b="0" dirty="0" smtClean="0">
                    <a:latin typeface="Arial" panose="020B0604020202020204" pitchFamily="34" charset="0"/>
                  </a:rPr>
                  <a:t>Based </a:t>
                </a:r>
                <a:r>
                  <a:rPr lang="en-US" altLang="zh-CN" b="0" dirty="0">
                    <a:latin typeface="Arial" panose="020B0604020202020204" pitchFamily="34" charset="0"/>
                  </a:rPr>
                  <a:t>on the cumulative square of the gradient, </a:t>
                </a:r>
                <a:r>
                  <a:rPr lang="en-US" altLang="zh-CN" b="0" dirty="0" smtClean="0">
                    <a:latin typeface="Arial" panose="020B0604020202020204" pitchFamily="34" charset="0"/>
                  </a:rPr>
                  <a:t>updates are calculated as </a:t>
                </a:r>
                <a:r>
                  <a:rPr lang="en-US" altLang="zh-CN" b="0" dirty="0">
                    <a:latin typeface="Arial" panose="020B0604020202020204" pitchFamily="34" charset="0"/>
                  </a:rPr>
                  <a:t>follows:</a:t>
                </a:r>
                <a:endParaRPr lang="zh-CN" altLang="zh-CN" b="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𝒕</m:t>
                          </m:r>
                        </m:sub>
                      </m:sSub>
                      <m:r>
                        <a:rPr lang="zh-CN"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b="1" i="1">
                          <a:latin typeface="Cambria Math" panose="02040503050406030204" pitchFamily="18" charset="0"/>
                        </a:rPr>
                        <m:t>−</m:t>
                      </m:r>
                      <m:f>
                        <m:fPr>
                          <m:ctrlPr>
                            <a:rPr lang="zh-CN" altLang="zh-CN" i="1">
                              <a:latin typeface="Cambria Math" panose="02040503050406030204" pitchFamily="18" charset="0"/>
                            </a:rPr>
                          </m:ctrlPr>
                        </m:fPr>
                        <m:num>
                          <m:r>
                            <a:rPr lang="en-US" altLang="zh-CN" b="1" i="1">
                              <a:latin typeface="Cambria Math" panose="02040503050406030204" pitchFamily="18" charset="0"/>
                            </a:rPr>
                            <m:t>𝝐</m:t>
                          </m:r>
                        </m:num>
                        <m:den>
                          <m:r>
                            <a:rPr lang="en-US" altLang="zh-CN" b="1" i="1">
                              <a:latin typeface="Cambria Math" panose="02040503050406030204" pitchFamily="18" charset="0"/>
                            </a:rPr>
                            <m:t>𝜹</m:t>
                          </m:r>
                          <m:r>
                            <a:rPr lang="en-US" altLang="zh-CN" b="1" i="1">
                              <a:latin typeface="Cambria Math" panose="02040503050406030204" pitchFamily="18" charset="0"/>
                            </a:rPr>
                            <m:t>+</m:t>
                          </m:r>
                          <m:rad>
                            <m:radPr>
                              <m:degHide m:val="on"/>
                              <m:ctrlPr>
                                <a:rPr lang="zh-CN" altLang="zh-CN" i="1">
                                  <a:latin typeface="Cambria Math" panose="02040503050406030204" pitchFamily="18" charset="0"/>
                                </a:rPr>
                              </m:ctrlPr>
                            </m:radPr>
                            <m:deg/>
                            <m:e>
                              <m:r>
                                <a:rPr lang="en-US" altLang="zh-CN" b="1" i="1">
                                  <a:latin typeface="Cambria Math" panose="02040503050406030204" pitchFamily="18" charset="0"/>
                                </a:rPr>
                                <m:t>𝒓</m:t>
                              </m:r>
                            </m:e>
                          </m:rad>
                        </m:den>
                      </m:f>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m:oMathPara>
                </a14:m>
                <a:endParaRPr lang="zh-CN" altLang="zh-CN" dirty="0">
                  <a:latin typeface="Arial" panose="020B0604020202020204" pitchFamily="34" charset="0"/>
                </a:endParaRPr>
              </a:p>
              <a:p>
                <a:pPr marL="266700" indent="0">
                  <a:buNone/>
                </a:pPr>
                <a:r>
                  <a:rPr lang="en-US" altLang="zh-CN" b="0" dirty="0" smtClean="0">
                    <a:latin typeface="Arial" panose="020B0604020202020204" pitchFamily="34" charset="0"/>
                  </a:rPr>
                  <a:t>where</a:t>
                </a:r>
                <a14:m>
                  <m:oMath xmlns:m="http://schemas.openxmlformats.org/officeDocument/2006/math">
                    <m:r>
                      <a:rPr lang="en-US" altLang="zh-CN" b="0" i="0" smtClean="0">
                        <a:latin typeface="Cambria Math" panose="02040503050406030204" pitchFamily="18" charset="0"/>
                      </a:rPr>
                      <m:t> </m:t>
                    </m:r>
                    <m:r>
                      <a:rPr lang="en-US" altLang="zh-CN" b="0" i="1">
                        <a:latin typeface="Cambria Math" panose="02040503050406030204" pitchFamily="18" charset="0"/>
                      </a:rPr>
                      <m:t>𝛿</m:t>
                    </m:r>
                  </m:oMath>
                </a14:m>
                <a:r>
                  <a:rPr lang="en-US" altLang="zh-CN" b="0" dirty="0" smtClean="0">
                    <a:latin typeface="Arial" panose="020B0604020202020204" pitchFamily="34" charset="0"/>
                  </a:rPr>
                  <a:t> </a:t>
                </a:r>
                <a:r>
                  <a:rPr lang="en-US" altLang="zh-CN" b="0" dirty="0">
                    <a:latin typeface="Arial" panose="020B0604020202020204" pitchFamily="34" charset="0"/>
                  </a:rPr>
                  <a:t>is a minimum value used to prevent the denominator from </a:t>
                </a:r>
                <a:r>
                  <a:rPr lang="en-US" altLang="zh-CN" b="0" dirty="0" smtClean="0">
                    <a:latin typeface="Arial" panose="020B0604020202020204" pitchFamily="34" charset="0"/>
                  </a:rPr>
                  <a:t>being 0;</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𝜀</m:t>
                    </m:r>
                  </m:oMath>
                </a14:m>
                <a:r>
                  <a:rPr lang="en-US" altLang="zh-CN" b="0" dirty="0" smtClean="0">
                    <a:latin typeface="Arial" panose="020B0604020202020204" pitchFamily="34" charset="0"/>
                  </a:rPr>
                  <a:t> </a:t>
                </a:r>
                <a:r>
                  <a:rPr lang="en-US" altLang="zh-CN" b="0" dirty="0">
                    <a:latin typeface="Arial" panose="020B0604020202020204" pitchFamily="34" charset="0"/>
                  </a:rPr>
                  <a:t>is a global learning rate.</a:t>
                </a:r>
                <a:endParaRPr kumimoji="1" lang="zh-CN" altLang="en-US"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00E0460-AA61-B74B-AA07-2C81F9200309}"/>
                  </a:ext>
                </a:extLst>
              </p:cNvPr>
              <p:cNvSpPr>
                <a:spLocks noGrp="1" noRot="1" noChangeAspect="1" noMove="1" noResize="1" noEditPoints="1" noAdjustHandles="1" noChangeArrowheads="1" noChangeShapeType="1" noTextEdit="1"/>
              </p:cNvSpPr>
              <p:nvPr>
                <p:ph idx="1"/>
              </p:nvPr>
            </p:nvSpPr>
            <p:spPr>
              <a:blipFill rotWithShape="0">
                <a:blip r:embed="rId2"/>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33412360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B51F75-398D-CD4D-8C45-FF9767711EED}"/>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a:t>
            </a:r>
            <a:r>
              <a:rPr lang="en-US" altLang="zh-CN" b="1" dirty="0" smtClean="0">
                <a:latin typeface="Arial" panose="020B0604020202020204" pitchFamily="34" charset="0"/>
              </a:rPr>
              <a:t>Rate: </a:t>
            </a:r>
            <a:r>
              <a:rPr kumimoji="1" lang="en-US" altLang="zh-CN" b="1" dirty="0" err="1" smtClean="0">
                <a:latin typeface="Arial" panose="020B0604020202020204" pitchFamily="34" charset="0"/>
              </a:rPr>
              <a:t>AdaGrad</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FAA91E9B-4114-484F-9477-0DCFC11BC99B}"/>
              </a:ext>
            </a:extLst>
          </p:cNvPr>
          <p:cNvSpPr>
            <a:spLocks noGrp="1"/>
          </p:cNvSpPr>
          <p:nvPr>
            <p:ph idx="1"/>
          </p:nvPr>
        </p:nvSpPr>
        <p:spPr>
          <a:xfrm>
            <a:off x="647700" y="1019175"/>
            <a:ext cx="10800587" cy="5290185"/>
          </a:xfrm>
        </p:spPr>
        <p:txBody>
          <a:bodyPr>
            <a:normAutofit/>
          </a:bodyPr>
          <a:lstStyle/>
          <a:p>
            <a:pPr marL="0" indent="0">
              <a:buNone/>
            </a:pPr>
            <a:r>
              <a:rPr lang="en-US" altLang="zh-CN" b="0" dirty="0" smtClean="0">
                <a:latin typeface="Arial" panose="020B0604020202020204" pitchFamily="34" charset="0"/>
              </a:rPr>
              <a:t>Advantages and disadvantages of </a:t>
            </a:r>
            <a:r>
              <a:rPr kumimoji="1" lang="en-US" altLang="zh-CN" b="0" dirty="0" err="1" smtClean="0">
                <a:latin typeface="Arial" panose="020B0604020202020204" pitchFamily="34" charset="0"/>
              </a:rPr>
              <a:t>AdaGrad</a:t>
            </a:r>
            <a:r>
              <a:rPr kumimoji="1" lang="en-US" altLang="zh-CN" b="0" dirty="0" smtClean="0">
                <a:latin typeface="Arial" panose="020B0604020202020204" pitchFamily="34" charset="0"/>
              </a:rPr>
              <a:t>:</a:t>
            </a:r>
            <a:endParaRPr lang="en-US" altLang="zh-CN" b="0" dirty="0">
              <a:latin typeface="Arial" panose="020B0604020202020204" pitchFamily="34" charset="0"/>
            </a:endParaRPr>
          </a:p>
          <a:p>
            <a:pPr marL="265113" lvl="1" indent="-265113">
              <a:buFont typeface="Arial" panose="020B0604020202020204" pitchFamily="34" charset="0"/>
              <a:buChar char="•"/>
            </a:pPr>
            <a:r>
              <a:rPr lang="en-US" altLang="zh-CN" sz="1800" dirty="0" smtClean="0">
                <a:latin typeface="Arial" panose="020B0604020202020204" pitchFamily="34" charset="0"/>
              </a:rPr>
              <a:t>As </a:t>
            </a:r>
            <a:r>
              <a:rPr lang="en-US" altLang="zh-CN" sz="1800" dirty="0">
                <a:latin typeface="Arial" panose="020B0604020202020204" pitchFamily="34" charset="0"/>
              </a:rPr>
              <a:t>the training process continues, the cumulative gradient becomes larger and larger, thereby lowering the overall learning rate. </a:t>
            </a:r>
            <a:r>
              <a:rPr lang="en-US" altLang="zh-CN" sz="1800" dirty="0" err="1" smtClean="0">
                <a:latin typeface="Arial" panose="020B0604020202020204" pitchFamily="34" charset="0"/>
              </a:rPr>
              <a:t>AdaGrad</a:t>
            </a:r>
            <a:r>
              <a:rPr lang="en-US" altLang="zh-CN" sz="1800" dirty="0" smtClean="0">
                <a:latin typeface="Arial" panose="020B0604020202020204" pitchFamily="34" charset="0"/>
              </a:rPr>
              <a:t> </a:t>
            </a:r>
            <a:r>
              <a:rPr lang="en-US" altLang="zh-CN" sz="1800" dirty="0">
                <a:latin typeface="Arial" panose="020B0604020202020204" pitchFamily="34" charset="0"/>
              </a:rPr>
              <a:t>can automatically change learning rates through </a:t>
            </a:r>
            <a:r>
              <a:rPr lang="en-US" altLang="zh-CN" sz="1800" dirty="0" smtClean="0">
                <a:latin typeface="Arial" panose="020B0604020202020204" pitchFamily="34" charset="0"/>
              </a:rPr>
              <a:t>iterations.</a:t>
            </a:r>
            <a:endParaRPr lang="en-US" altLang="zh-CN" sz="1800" dirty="0">
              <a:latin typeface="Arial" panose="020B0604020202020204" pitchFamily="34" charset="0"/>
            </a:endParaRPr>
          </a:p>
          <a:p>
            <a:pPr marL="265113" lvl="1" indent="-265113">
              <a:buFont typeface="Arial" panose="020B0604020202020204" pitchFamily="34" charset="0"/>
              <a:buChar char="•"/>
            </a:pPr>
            <a:r>
              <a:rPr lang="en-US" altLang="zh-CN" sz="1800" dirty="0" err="1" smtClean="0">
                <a:latin typeface="Arial" panose="020B0604020202020204" pitchFamily="34" charset="0"/>
              </a:rPr>
              <a:t>AdaGrad</a:t>
            </a:r>
            <a:r>
              <a:rPr lang="en-US" altLang="zh-CN" sz="1800" dirty="0" smtClean="0">
                <a:latin typeface="Arial" panose="020B0604020202020204" pitchFamily="34" charset="0"/>
              </a:rPr>
              <a:t> </a:t>
            </a:r>
            <a:r>
              <a:rPr lang="en-US" altLang="zh-CN" sz="1800" dirty="0">
                <a:latin typeface="Arial" panose="020B0604020202020204" pitchFamily="34" charset="0"/>
              </a:rPr>
              <a:t>has one significant disadvantage: </a:t>
            </a:r>
            <a:r>
              <a:rPr lang="en-US" altLang="zh-CN" sz="1800" dirty="0" smtClean="0">
                <a:latin typeface="Arial" panose="020B0604020202020204" pitchFamily="34" charset="0"/>
              </a:rPr>
              <a:t>The </a:t>
            </a:r>
            <a:r>
              <a:rPr lang="en-US" altLang="zh-CN" sz="1800" dirty="0">
                <a:latin typeface="Arial" panose="020B0604020202020204" pitchFamily="34" charset="0"/>
              </a:rPr>
              <a:t>cumulative sum of its denominators is always increasing</a:t>
            </a:r>
            <a:r>
              <a:rPr lang="en-US" altLang="zh-CN" sz="1800" dirty="0" smtClean="0">
                <a:latin typeface="Arial" panose="020B0604020202020204" pitchFamily="34" charset="0"/>
              </a:rPr>
              <a:t>.</a:t>
            </a:r>
            <a:r>
              <a:rPr lang="en-US" altLang="zh-CN" sz="1800" dirty="0">
                <a:latin typeface="Arial" panose="020B0604020202020204" pitchFamily="34" charset="0"/>
              </a:rPr>
              <a:t> Due to this disadvantage, the learning rate is reduced and becomes infinitely low, preventing the algorithm from updating </a:t>
            </a:r>
            <a:r>
              <a:rPr lang="en-US" altLang="zh-CN" sz="1800" dirty="0" smtClean="0">
                <a:latin typeface="Arial" panose="020B0604020202020204" pitchFamily="34" charset="0"/>
              </a:rPr>
              <a:t>weights</a:t>
            </a:r>
            <a:r>
              <a:rPr lang="en-US" altLang="zh-CN" sz="1800" dirty="0">
                <a:latin typeface="Arial" panose="020B0604020202020204" pitchFamily="34" charset="0"/>
              </a:rPr>
              <a:t>.</a:t>
            </a:r>
            <a:endParaRPr lang="zh-CN" altLang="zh-CN" sz="1800" dirty="0">
              <a:latin typeface="Arial" panose="020B0604020202020204" pitchFamily="34" charset="0"/>
            </a:endParaRPr>
          </a:p>
        </p:txBody>
      </p:sp>
      <p:pic>
        <p:nvPicPr>
          <p:cNvPr id="4" name="图片 3"/>
          <p:cNvPicPr>
            <a:picLocks noChangeAspect="1"/>
          </p:cNvPicPr>
          <p:nvPr/>
        </p:nvPicPr>
        <p:blipFill>
          <a:blip r:embed="rId3"/>
          <a:stretch>
            <a:fillRect/>
          </a:stretch>
        </p:blipFill>
        <p:spPr>
          <a:xfrm>
            <a:off x="3677286" y="3059297"/>
            <a:ext cx="4741413" cy="3322009"/>
          </a:xfrm>
          <a:prstGeom prst="rect">
            <a:avLst/>
          </a:prstGeom>
        </p:spPr>
      </p:pic>
    </p:spTree>
    <p:extLst>
      <p:ext uri="{BB962C8B-B14F-4D97-AF65-F5344CB8AC3E}">
        <p14:creationId xmlns:p14="http://schemas.microsoft.com/office/powerpoint/2010/main" val="22600117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EBA26F8-23B7-694B-A1B4-EEFA8E70F50E}"/>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cs typeface="Arial" panose="020B0604020202020204" pitchFamily="34" charset="0"/>
              </a:rPr>
              <a:t>Adaptive Learning </a:t>
            </a:r>
            <a:r>
              <a:rPr lang="en-US" altLang="zh-CN" b="1" dirty="0" smtClean="0">
                <a:latin typeface="Arial" panose="020B0604020202020204" pitchFamily="34" charset="0"/>
                <a:cs typeface="Arial" panose="020B0604020202020204" pitchFamily="34" charset="0"/>
              </a:rPr>
              <a:t>Rate: </a:t>
            </a:r>
            <a:r>
              <a:rPr kumimoji="1" lang="en-US" altLang="zh-CN" b="1" dirty="0" err="1" smtClean="0">
                <a:latin typeface="Arial" panose="020B0604020202020204" pitchFamily="34" charset="0"/>
                <a:cs typeface="Arial" panose="020B0604020202020204" pitchFamily="34" charset="0"/>
              </a:rPr>
              <a:t>RMSProp</a:t>
            </a:r>
            <a:endParaRPr kumimoji="1" lang="zh-CN" alt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A43E59F9-0B36-5A4A-A9D4-D521E26F8B65}"/>
                  </a:ext>
                </a:extLst>
              </p:cNvPr>
              <p:cNvSpPr>
                <a:spLocks noGrp="1"/>
              </p:cNvSpPr>
              <p:nvPr>
                <p:ph idx="1"/>
              </p:nvPr>
            </p:nvSpPr>
            <p:spPr/>
            <p:txBody>
              <a:bodyPr>
                <a:normAutofit/>
              </a:bodyPr>
              <a:lstStyle/>
              <a:p>
                <a:pPr>
                  <a:lnSpc>
                    <a:spcPct val="110000"/>
                  </a:lnSpc>
                  <a:buFont typeface="Arial" panose="020B0604020202020204" pitchFamily="34" charset="0"/>
                  <a:buChar char="•"/>
                </a:pPr>
                <a:r>
                  <a:rPr lang="en-US" altLang="zh-CN" b="0" dirty="0" smtClean="0">
                    <a:latin typeface="Arial" panose="020B0604020202020204" pitchFamily="34" charset="0"/>
                    <a:cs typeface="Arial" panose="020B0604020202020204" pitchFamily="34" charset="0"/>
                  </a:rPr>
                  <a:t>With </a:t>
                </a:r>
                <a:r>
                  <a:rPr lang="en-US" altLang="zh-CN" b="0" dirty="0" err="1">
                    <a:latin typeface="Arial" panose="020B0604020202020204" pitchFamily="34" charset="0"/>
                    <a:cs typeface="Arial" panose="020B0604020202020204" pitchFamily="34" charset="0"/>
                  </a:rPr>
                  <a:t>AdaGrad</a:t>
                </a:r>
                <a:r>
                  <a:rPr lang="en-US" altLang="zh-CN" b="0" dirty="0">
                    <a:latin typeface="Arial" panose="020B0604020202020204" pitchFamily="34" charset="0"/>
                    <a:cs typeface="Arial" panose="020B0604020202020204" pitchFamily="34" charset="0"/>
                  </a:rPr>
                  <a:t>, the main problem is that the learning rate will be infinitely low. </a:t>
                </a:r>
                <a:r>
                  <a:rPr lang="en-US" altLang="zh-CN" b="0" dirty="0" err="1">
                    <a:latin typeface="Arial" panose="020B0604020202020204" pitchFamily="34" charset="0"/>
                    <a:cs typeface="Arial" panose="020B0604020202020204" pitchFamily="34" charset="0"/>
                  </a:rPr>
                  <a:t>RMSProp</a:t>
                </a:r>
                <a:r>
                  <a:rPr lang="en-US" altLang="zh-CN" b="0" dirty="0">
                    <a:latin typeface="Arial" panose="020B0604020202020204" pitchFamily="34" charset="0"/>
                    <a:cs typeface="Arial" panose="020B0604020202020204" pitchFamily="34" charset="0"/>
                  </a:rPr>
                  <a:t>, as an extension to </a:t>
                </a:r>
                <a:r>
                  <a:rPr lang="en-US" altLang="zh-CN" b="0" dirty="0" err="1">
                    <a:latin typeface="Arial" panose="020B0604020202020204" pitchFamily="34" charset="0"/>
                    <a:cs typeface="Arial" panose="020B0604020202020204" pitchFamily="34" charset="0"/>
                  </a:rPr>
                  <a:t>AdaGrad</a:t>
                </a:r>
                <a:r>
                  <a:rPr lang="en-US" altLang="zh-CN" b="0" dirty="0">
                    <a:latin typeface="Arial" panose="020B0604020202020204" pitchFamily="34" charset="0"/>
                    <a:cs typeface="Arial" panose="020B0604020202020204" pitchFamily="34" charset="0"/>
                  </a:rPr>
                  <a:t>, solves this problem by finding the logarithmic mean value of the square gradient in the current state.</a:t>
                </a:r>
              </a:p>
              <a:p>
                <a:pPr>
                  <a:lnSpc>
                    <a:spcPct val="110000"/>
                  </a:lnSpc>
                  <a:buFont typeface="Arial" panose="020B0604020202020204" pitchFamily="34" charset="0"/>
                  <a:buChar char="•"/>
                </a:pPr>
                <a:r>
                  <a:rPr lang="en-US" altLang="zh-CN" b="0" dirty="0">
                    <a:latin typeface="Arial" panose="020B0604020202020204" pitchFamily="34" charset="0"/>
                    <a:cs typeface="Arial" panose="020B0604020202020204" pitchFamily="34" charset="0"/>
                  </a:rPr>
                  <a:t>The formula for defining the mean square gradient of time </a:t>
                </a:r>
                <a:r>
                  <a:rPr lang="en-US" altLang="zh-CN" b="0" i="1" dirty="0" smtClean="0">
                    <a:latin typeface="Arial" panose="020B0604020202020204" pitchFamily="34" charset="0"/>
                    <a:cs typeface="Arial" panose="020B0604020202020204" pitchFamily="34" charset="0"/>
                  </a:rPr>
                  <a:t>t</a:t>
                </a:r>
                <a:r>
                  <a:rPr lang="en-US" altLang="zh-CN" b="0" dirty="0" smtClean="0">
                    <a:latin typeface="Arial" panose="020B0604020202020204" pitchFamily="34" charset="0"/>
                    <a:cs typeface="Arial" panose="020B0604020202020204" pitchFamily="34" charset="0"/>
                  </a:rPr>
                  <a:t> is </a:t>
                </a:r>
                <a:r>
                  <a:rPr lang="en-US" altLang="zh-CN" b="0" dirty="0">
                    <a:latin typeface="Arial" panose="020B0604020202020204" pitchFamily="34" charset="0"/>
                    <a:cs typeface="Arial" panose="020B0604020202020204" pitchFamily="34" charset="0"/>
                  </a:rPr>
                  <a:t>as follows</a:t>
                </a:r>
                <a:r>
                  <a:rPr lang="en-US" altLang="zh-CN" b="0" dirty="0" smtClean="0">
                    <a:latin typeface="Arial" panose="020B0604020202020204" pitchFamily="34" charset="0"/>
                    <a:cs typeface="Arial" panose="020B0604020202020204" pitchFamily="34" charset="0"/>
                  </a:rPr>
                  <a:t>:</a:t>
                </a:r>
                <a:endParaRPr lang="zh-CN" altLang="zh-CN" b="0" dirty="0">
                  <a:latin typeface="Arial" panose="020B0604020202020204" pitchFamily="34" charset="0"/>
                  <a:cs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r>
                        <a:rPr lang="en-US" altLang="zh-CN" b="1" i="1">
                          <a:latin typeface="Cambria Math" panose="02040503050406030204" pitchFamily="18" charset="0"/>
                        </a:rPr>
                        <m:t>𝜸</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𝜸</m:t>
                      </m:r>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m:oMathPara>
                </a14:m>
                <a:endParaRPr lang="zh-CN" altLang="zh-CN" dirty="0">
                  <a:latin typeface="Arial" panose="020B0604020202020204" pitchFamily="34" charset="0"/>
                  <a:cs typeface="Arial" panose="020B0604020202020204" pitchFamily="34" charset="0"/>
                </a:endParaRPr>
              </a:p>
              <a:p>
                <a:pPr marL="266700" indent="0">
                  <a:lnSpc>
                    <a:spcPct val="110000"/>
                  </a:lnSpc>
                  <a:buNone/>
                </a:pPr>
                <a:r>
                  <a:rPr lang="en-US" altLang="zh-CN" b="0" dirty="0" smtClean="0">
                    <a:latin typeface="Arial" panose="020B0604020202020204" pitchFamily="34" charset="0"/>
                    <a:cs typeface="Arial" panose="020B0604020202020204" pitchFamily="34" charset="0"/>
                  </a:rPr>
                  <a:t>where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𝑟</m:t>
                        </m:r>
                      </m:e>
                      <m:sub>
                        <m:r>
                          <a:rPr lang="en-US" altLang="zh-CN" b="0" i="1">
                            <a:latin typeface="Cambria Math" panose="02040503050406030204" pitchFamily="18" charset="0"/>
                          </a:rPr>
                          <m:t>𝑡</m:t>
                        </m:r>
                      </m:sub>
                    </m:sSub>
                  </m:oMath>
                </a14:m>
                <a:r>
                  <a:rPr lang="en-US" altLang="zh-CN" b="0" dirty="0" smtClean="0">
                    <a:latin typeface="Arial" panose="020B0604020202020204" pitchFamily="34" charset="0"/>
                    <a:cs typeface="Arial" panose="020B0604020202020204" pitchFamily="34" charset="0"/>
                  </a:rPr>
                  <a:t> is </a:t>
                </a:r>
                <a:r>
                  <a:rPr lang="en-US" altLang="zh-CN" b="0" dirty="0">
                    <a:latin typeface="Arial" panose="020B0604020202020204" pitchFamily="34" charset="0"/>
                    <a:cs typeface="Arial" panose="020B0604020202020204" pitchFamily="34" charset="0"/>
                  </a:rPr>
                  <a:t>the mean square gradient at </a:t>
                </a:r>
                <a:r>
                  <a:rPr lang="en-US" altLang="zh-CN" b="0" dirty="0" smtClean="0">
                    <a:latin typeface="Arial" panose="020B0604020202020204" pitchFamily="34" charset="0"/>
                    <a:cs typeface="Arial" panose="020B0604020202020204" pitchFamily="34" charset="0"/>
                  </a:rPr>
                  <a:t>time </a:t>
                </a:r>
                <a:r>
                  <a:rPr lang="en-US" altLang="zh-CN" b="0" i="1" dirty="0" smtClean="0">
                    <a:latin typeface="Arial" panose="020B0604020202020204" pitchFamily="34" charset="0"/>
                    <a:cs typeface="Arial" panose="020B0604020202020204" pitchFamily="34" charset="0"/>
                  </a:rPr>
                  <a:t>t-1</a:t>
                </a:r>
                <a:r>
                  <a:rPr lang="en-US" altLang="zh-CN" b="0" dirty="0" smtClean="0">
                    <a:latin typeface="Arial" panose="020B0604020202020204" pitchFamily="34" charset="0"/>
                    <a:cs typeface="Arial" panose="020B0604020202020204" pitchFamily="34" charset="0"/>
                  </a:rPr>
                  <a:t>;</a:t>
                </a:r>
                <a14:m>
                  <m:oMath xmlns:m="http://schemas.openxmlformats.org/officeDocument/2006/math">
                    <m:r>
                      <a:rPr lang="en-US" altLang="zh-CN" b="0" i="0" smtClean="0">
                        <a:latin typeface="Cambria Math" panose="02040503050406030204" pitchFamily="18" charset="0"/>
                      </a:rPr>
                      <m:t> </m:t>
                    </m:r>
                    <m:r>
                      <m:rPr>
                        <m:sty m:val="p"/>
                      </m:rPr>
                      <a:rPr lang="en-US" altLang="zh-CN" b="0">
                        <a:latin typeface="Cambria Math" panose="02040503050406030204" pitchFamily="18" charset="0"/>
                      </a:rPr>
                      <m:t>γ</m:t>
                    </m:r>
                  </m:oMath>
                </a14:m>
                <a:r>
                  <a:rPr lang="en-US" altLang="zh-CN" b="0" dirty="0" smtClean="0">
                    <a:latin typeface="Arial" panose="020B0604020202020204" pitchFamily="34" charset="0"/>
                    <a:cs typeface="Arial" panose="020B0604020202020204" pitchFamily="34" charset="0"/>
                  </a:rPr>
                  <a:t> </a:t>
                </a:r>
                <a:r>
                  <a:rPr lang="en-US" altLang="zh-CN" b="0" dirty="0">
                    <a:latin typeface="Arial" panose="020B0604020202020204" pitchFamily="34" charset="0"/>
                    <a:cs typeface="Arial" panose="020B0604020202020204" pitchFamily="34" charset="0"/>
                  </a:rPr>
                  <a:t>is the proportionality coefficient of the logarithmic mean</a:t>
                </a:r>
                <a:r>
                  <a:rPr lang="en-US" altLang="zh-CN" b="0" dirty="0" smtClean="0">
                    <a:latin typeface="Arial" panose="020B0604020202020204" pitchFamily="34" charset="0"/>
                    <a:cs typeface="Arial" panose="020B0604020202020204" pitchFamily="34" charset="0"/>
                  </a:rPr>
                  <a:t>.</a:t>
                </a:r>
                <a:r>
                  <a:rPr lang="en-US" altLang="zh-CN" b="0" dirty="0">
                    <a:latin typeface="Arial" panose="020B0604020202020204" pitchFamily="34" charset="0"/>
                    <a:cs typeface="Arial" panose="020B0604020202020204" pitchFamily="34" charset="0"/>
                  </a:rPr>
                  <a:t> The corresponding gradient update </a:t>
                </a:r>
                <a:r>
                  <a:rPr lang="en-US" altLang="zh-CN" b="0" dirty="0" smtClean="0">
                    <a:latin typeface="Arial" panose="020B0604020202020204" pitchFamily="34" charset="0"/>
                    <a:cs typeface="Arial" panose="020B0604020202020204" pitchFamily="34" charset="0"/>
                  </a:rPr>
                  <a:t>is:</a:t>
                </a:r>
                <a:endParaRPr lang="zh-CN" altLang="zh-CN" b="0" dirty="0">
                  <a:latin typeface="Arial" panose="020B0604020202020204" pitchFamily="34" charset="0"/>
                  <a:cs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𝒕</m:t>
                          </m:r>
                        </m:sub>
                      </m:sSub>
                      <m:r>
                        <a:rPr lang="zh-CN"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b="1" i="1">
                          <a:latin typeface="Cambria Math" panose="02040503050406030204" pitchFamily="18" charset="0"/>
                        </a:rPr>
                        <m:t>−</m:t>
                      </m:r>
                      <m:f>
                        <m:fPr>
                          <m:ctrlPr>
                            <a:rPr lang="zh-CN" altLang="zh-CN" i="1">
                              <a:latin typeface="Cambria Math" panose="02040503050406030204" pitchFamily="18" charset="0"/>
                            </a:rPr>
                          </m:ctrlPr>
                        </m:fPr>
                        <m:num>
                          <m:r>
                            <a:rPr lang="en-US" altLang="zh-CN" b="1" i="1">
                              <a:latin typeface="Cambria Math" panose="02040503050406030204" pitchFamily="18" charset="0"/>
                            </a:rPr>
                            <m:t>𝝐</m:t>
                          </m:r>
                        </m:num>
                        <m:den>
                          <m:rad>
                            <m:radPr>
                              <m:degHide m:val="on"/>
                              <m:ctrlPr>
                                <a:rPr lang="zh-CN" altLang="zh-CN" i="1">
                                  <a:latin typeface="Cambria Math" panose="02040503050406030204" pitchFamily="18" charset="0"/>
                                </a:rPr>
                              </m:ctrlPr>
                            </m:radPr>
                            <m:deg/>
                            <m:e>
                              <m:r>
                                <a:rPr lang="en-US" altLang="zh-CN" b="1" i="1">
                                  <a:latin typeface="Cambria Math" panose="02040503050406030204" pitchFamily="18" charset="0"/>
                                </a:rPr>
                                <m:t>𝜹</m:t>
                              </m:r>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e>
                          </m:rad>
                        </m:den>
                      </m:f>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m:oMathPara>
                </a14:m>
                <a:endParaRPr lang="zh-CN" altLang="zh-CN" dirty="0">
                  <a:latin typeface="Arial" panose="020B0604020202020204" pitchFamily="34" charset="0"/>
                  <a:cs typeface="Arial" panose="020B0604020202020204" pitchFamily="34" charset="0"/>
                </a:endParaRPr>
              </a:p>
              <a:p>
                <a:pPr marL="266700" indent="0">
                  <a:lnSpc>
                    <a:spcPct val="110000"/>
                  </a:lnSpc>
                  <a:buNone/>
                </a:pPr>
                <a:r>
                  <a:rPr lang="en-US" altLang="zh-CN" b="0" dirty="0" smtClean="0">
                    <a:latin typeface="Arial" panose="020B0604020202020204" pitchFamily="34" charset="0"/>
                    <a:cs typeface="Arial" panose="020B0604020202020204" pitchFamily="34" charset="0"/>
                  </a:rPr>
                  <a:t>where the </a:t>
                </a:r>
                <a:r>
                  <a:rPr lang="en-US" altLang="zh-CN" b="0" dirty="0">
                    <a:latin typeface="Arial" panose="020B0604020202020204" pitchFamily="34" charset="0"/>
                    <a:cs typeface="Arial" panose="020B0604020202020204" pitchFamily="34" charset="0"/>
                  </a:rPr>
                  <a:t>settings of </a:t>
                </a:r>
                <a14:m>
                  <m:oMath xmlns:m="http://schemas.openxmlformats.org/officeDocument/2006/math">
                    <m:r>
                      <a:rPr lang="en-US" altLang="zh-CN" b="0" i="1">
                        <a:latin typeface="Cambria Math" panose="02040503050406030204" pitchFamily="18" charset="0"/>
                      </a:rPr>
                      <m:t>𝛿</m:t>
                    </m:r>
                  </m:oMath>
                </a14:m>
                <a:r>
                  <a:rPr lang="en-US" altLang="zh-CN" b="0" dirty="0" smtClean="0">
                    <a:latin typeface="Arial" panose="020B0604020202020204" pitchFamily="34" charset="0"/>
                    <a:cs typeface="Arial" panose="020B0604020202020204" pitchFamily="34" charset="0"/>
                  </a:rPr>
                  <a:t> </a:t>
                </a:r>
                <a:r>
                  <a:rPr lang="en-US" altLang="zh-CN" b="0" dirty="0">
                    <a:latin typeface="Arial" panose="020B0604020202020204" pitchFamily="34" charset="0"/>
                    <a:cs typeface="Arial" panose="020B0604020202020204" pitchFamily="34" charset="0"/>
                  </a:rPr>
                  <a:t>and</a:t>
                </a:r>
                <a14:m>
                  <m:oMath xmlns:m="http://schemas.openxmlformats.org/officeDocument/2006/math">
                    <m:r>
                      <a:rPr lang="en-US" altLang="zh-CN" b="0" i="0" smtClean="0">
                        <a:latin typeface="Cambria Math" panose="02040503050406030204" pitchFamily="18" charset="0"/>
                      </a:rPr>
                      <m:t> </m:t>
                    </m:r>
                    <m:r>
                      <m:rPr>
                        <m:sty m:val="p"/>
                      </m:rPr>
                      <a:rPr lang="en-US" altLang="zh-CN" b="0">
                        <a:latin typeface="Cambria Math" panose="02040503050406030204" pitchFamily="18" charset="0"/>
                      </a:rPr>
                      <m:t>ε</m:t>
                    </m:r>
                  </m:oMath>
                </a14:m>
                <a:r>
                  <a:rPr lang="en-US" altLang="zh-CN" b="0" dirty="0" smtClean="0">
                    <a:latin typeface="Arial" panose="020B0604020202020204" pitchFamily="34" charset="0"/>
                    <a:cs typeface="Arial" panose="020B0604020202020204" pitchFamily="34" charset="0"/>
                  </a:rPr>
                  <a:t> are </a:t>
                </a:r>
                <a:r>
                  <a:rPr lang="en-US" altLang="zh-CN" b="0" dirty="0">
                    <a:latin typeface="Arial" panose="020B0604020202020204" pitchFamily="34" charset="0"/>
                    <a:cs typeface="Arial" panose="020B0604020202020204" pitchFamily="34" charset="0"/>
                  </a:rPr>
                  <a:t>the same as those in </a:t>
                </a:r>
                <a:r>
                  <a:rPr lang="en-US" altLang="zh-CN" b="0" dirty="0" err="1">
                    <a:latin typeface="Arial" panose="020B0604020202020204" pitchFamily="34" charset="0"/>
                    <a:cs typeface="Arial" panose="020B0604020202020204" pitchFamily="34" charset="0"/>
                  </a:rPr>
                  <a:t>AdaGrad</a:t>
                </a:r>
                <a:r>
                  <a:rPr lang="en-US" altLang="zh-CN" b="0" dirty="0" smtClean="0">
                    <a:latin typeface="Arial" panose="020B0604020202020204" pitchFamily="34" charset="0"/>
                    <a:cs typeface="Arial" panose="020B0604020202020204" pitchFamily="34" charset="0"/>
                  </a:rPr>
                  <a:t>.</a:t>
                </a:r>
                <a:endParaRPr lang="zh-CN" altLang="zh-CN" b="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A43E59F9-0B36-5A4A-A9D4-D521E26F8B65}"/>
                  </a:ext>
                </a:extLst>
              </p:cNvPr>
              <p:cNvSpPr>
                <a:spLocks noGrp="1" noRot="1" noChangeAspect="1" noMove="1" noResize="1" noEditPoints="1" noAdjustHandles="1" noChangeArrowheads="1" noChangeShapeType="1" noTextEdit="1"/>
              </p:cNvSpPr>
              <p:nvPr>
                <p:ph idx="1"/>
              </p:nvPr>
            </p:nvSpPr>
            <p:spPr>
              <a:blipFill rotWithShape="0">
                <a:blip r:embed="rId3"/>
                <a:stretch>
                  <a:fillRect l="-524" t="-461" r="-349"/>
                </a:stretch>
              </a:blipFill>
            </p:spPr>
            <p:txBody>
              <a:bodyPr/>
              <a:lstStyle/>
              <a:p>
                <a:r>
                  <a:rPr lang="en-US">
                    <a:noFill/>
                  </a:rPr>
                  <a:t> </a:t>
                </a:r>
              </a:p>
            </p:txBody>
          </p:sp>
        </mc:Fallback>
      </mc:AlternateContent>
    </p:spTree>
    <p:extLst>
      <p:ext uri="{BB962C8B-B14F-4D97-AF65-F5344CB8AC3E}">
        <p14:creationId xmlns:p14="http://schemas.microsoft.com/office/powerpoint/2010/main" val="25453890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3733072-329E-F448-9895-A4FBF7211E69}"/>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a:t>
            </a:r>
            <a:r>
              <a:rPr lang="en-US" altLang="zh-CN" b="1" dirty="0" smtClean="0">
                <a:latin typeface="Arial" panose="020B0604020202020204" pitchFamily="34" charset="0"/>
              </a:rPr>
              <a:t>Rate: </a:t>
            </a:r>
            <a:r>
              <a:rPr kumimoji="1" lang="en-US" altLang="zh-CN" b="1" dirty="0" err="1" smtClean="0">
                <a:latin typeface="Arial" panose="020B0604020202020204" pitchFamily="34" charset="0"/>
              </a:rPr>
              <a:t>RMSProp</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BF3E577-1FC0-A747-8D60-FA2C2C496772}"/>
                  </a:ext>
                </a:extLst>
              </p:cNvPr>
              <p:cNvSpPr>
                <a:spLocks noGrp="1"/>
              </p:cNvSpPr>
              <p:nvPr>
                <p:ph idx="1"/>
              </p:nvPr>
            </p:nvSpPr>
            <p:spPr/>
            <p:txBody>
              <a:bodyPr/>
              <a:lstStyle/>
              <a:p>
                <a:pPr>
                  <a:buFont typeface="Arial" panose="020B0604020202020204" pitchFamily="34" charset="0"/>
                  <a:buChar char="•"/>
                </a:pPr>
                <a:r>
                  <a:rPr lang="en-US" altLang="zh-CN" b="0" dirty="0">
                    <a:latin typeface="Arial" panose="020B0604020202020204" pitchFamily="34" charset="0"/>
                  </a:rPr>
                  <a:t>Where </a:t>
                </a:r>
                <a:r>
                  <a:rPr lang="en-US" altLang="zh-CN" b="0" dirty="0" err="1">
                    <a:latin typeface="Arial" panose="020B0604020202020204" pitchFamily="34" charset="0"/>
                  </a:rPr>
                  <a:t>RMSProp</a:t>
                </a:r>
                <a:r>
                  <a:rPr lang="en-US" altLang="zh-CN" b="0" dirty="0">
                    <a:latin typeface="Arial" panose="020B0604020202020204" pitchFamily="34" charset="0"/>
                  </a:rPr>
                  <a:t> differs from </a:t>
                </a:r>
                <a:r>
                  <a:rPr lang="en-US" altLang="zh-CN" b="0" dirty="0" err="1">
                    <a:latin typeface="Arial" panose="020B0604020202020204" pitchFamily="34" charset="0"/>
                  </a:rPr>
                  <a:t>AdaGrad</a:t>
                </a:r>
                <a:r>
                  <a:rPr lang="en-US" altLang="zh-CN" b="0" dirty="0">
                    <a:latin typeface="Arial" panose="020B0604020202020204" pitchFamily="34" charset="0"/>
                  </a:rPr>
                  <a:t> is that averaging, rather than summing, is performed to effectively avoid an infinitely low learning rate</a:t>
                </a:r>
                <a:r>
                  <a:rPr lang="en-US" altLang="zh-CN" b="0" dirty="0" smtClean="0">
                    <a:latin typeface="Arial" panose="020B0604020202020204" pitchFamily="34" charset="0"/>
                  </a:rPr>
                  <a:t>.</a:t>
                </a:r>
                <a:endParaRPr lang="en-US" altLang="zh-CN" b="0" dirty="0">
                  <a:latin typeface="Arial" panose="020B0604020202020204" pitchFamily="34" charset="0"/>
                </a:endParaRPr>
              </a:p>
              <a:p>
                <a:pPr marL="603250" lvl="1" indent="-265113"/>
                <a:r>
                  <a:rPr kumimoji="1" lang="en-US" altLang="zh-CN" dirty="0" err="1" smtClean="0">
                    <a:latin typeface="Arial" panose="020B0604020202020204" pitchFamily="34" charset="0"/>
                  </a:rPr>
                  <a:t>AdaGrad</a:t>
                </a:r>
                <a:endParaRPr kumimoji="1" lang="en-US" altLang="zh-CN" dirty="0">
                  <a:latin typeface="Arial" panose="020B0604020202020204" pitchFamily="34" charset="0"/>
                </a:endParaRPr>
              </a:p>
              <a:p>
                <a:pPr marL="887413" lvl="2" indent="-274638"/>
                <a14:m>
                  <m:oMath xmlns:m="http://schemas.openxmlformats.org/officeDocument/2006/math">
                    <m:r>
                      <a:rPr lang="en-US" altLang="zh-CN" b="1" i="1" smtClean="0">
                        <a:latin typeface="Cambria Math" panose="02040503050406030204" pitchFamily="18" charset="0"/>
                      </a:rPr>
                      <m:t>𝒓</m:t>
                    </m:r>
                    <m:r>
                      <a:rPr lang="en-US" altLang="zh-CN" i="1">
                        <a:latin typeface="Cambria Math" panose="02040503050406030204" pitchFamily="18" charset="0"/>
                      </a:rPr>
                      <m:t>←</m:t>
                    </m:r>
                    <m:r>
                      <a:rPr lang="en-US" altLang="zh-CN" b="1" i="1">
                        <a:latin typeface="Cambria Math" panose="02040503050406030204" pitchFamily="18" charset="0"/>
                      </a:rPr>
                      <m:t>𝒓</m:t>
                    </m:r>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a14:m>
                <a:endParaRPr lang="zh-CN" altLang="zh-CN" dirty="0">
                  <a:latin typeface="Arial" panose="020B0604020202020204" pitchFamily="34" charset="0"/>
                </a:endParaRPr>
              </a:p>
              <a:p>
                <a:pPr marL="603250" lvl="1" indent="-265113"/>
                <a:r>
                  <a:rPr kumimoji="1" lang="en-US" altLang="zh-CN" dirty="0" err="1" smtClean="0">
                    <a:latin typeface="Arial" panose="020B0604020202020204" pitchFamily="34" charset="0"/>
                  </a:rPr>
                  <a:t>RMSProp</a:t>
                </a:r>
                <a:endParaRPr kumimoji="1" lang="en-US" altLang="zh-CN" dirty="0">
                  <a:latin typeface="Arial" panose="020B0604020202020204" pitchFamily="34" charset="0"/>
                </a:endParaRPr>
              </a:p>
              <a:p>
                <a:pPr marL="887413" lvl="2" indent="-274638"/>
                <a14:m>
                  <m:oMath xmlns:m="http://schemas.openxmlformats.org/officeDocument/2006/math">
                    <m:sSub>
                      <m:sSubPr>
                        <m:ctrlPr>
                          <a:rPr lang="zh-CN" altLang="zh-CN" i="1" smtClean="0">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+(1−</m:t>
                    </m:r>
                    <m:r>
                      <a:rPr lang="en-US" altLang="zh-CN" i="1">
                        <a:latin typeface="Cambria Math" panose="02040503050406030204" pitchFamily="18" charset="0"/>
                      </a:rPr>
                      <m:t>𝛾</m:t>
                    </m:r>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a14:m>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CBF3E577-1FC0-A747-8D60-FA2C2C496772}"/>
                  </a:ext>
                </a:extLst>
              </p:cNvPr>
              <p:cNvSpPr>
                <a:spLocks noGrp="1" noRot="1" noChangeAspect="1" noMove="1" noResize="1" noEditPoints="1" noAdjustHandles="1" noChangeArrowheads="1" noChangeShapeType="1" noTextEdit="1"/>
              </p:cNvSpPr>
              <p:nvPr>
                <p:ph idx="1"/>
              </p:nvPr>
            </p:nvSpPr>
            <p:spPr>
              <a:blipFill rotWithShape="0">
                <a:blip r:embed="rId2"/>
                <a:stretch>
                  <a:fillRect l="-524"/>
                </a:stretch>
              </a:blipFill>
            </p:spPr>
            <p:txBody>
              <a:bodyPr/>
              <a:lstStyle/>
              <a:p>
                <a:r>
                  <a:rPr lang="en-US">
                    <a:noFill/>
                  </a:rPr>
                  <a:t> </a:t>
                </a:r>
              </a:p>
            </p:txBody>
          </p:sp>
        </mc:Fallback>
      </mc:AlternateContent>
      <p:pic>
        <p:nvPicPr>
          <p:cNvPr id="4" name="图片 3"/>
          <p:cNvPicPr>
            <a:picLocks noChangeAspect="1"/>
          </p:cNvPicPr>
          <p:nvPr/>
        </p:nvPicPr>
        <p:blipFill>
          <a:blip r:embed="rId3"/>
          <a:stretch>
            <a:fillRect/>
          </a:stretch>
        </p:blipFill>
        <p:spPr>
          <a:xfrm>
            <a:off x="5543176" y="2344908"/>
            <a:ext cx="5556870" cy="3832055"/>
          </a:xfrm>
          <a:prstGeom prst="rect">
            <a:avLst/>
          </a:prstGeom>
        </p:spPr>
      </p:pic>
    </p:spTree>
    <p:extLst>
      <p:ext uri="{BB962C8B-B14F-4D97-AF65-F5344CB8AC3E}">
        <p14:creationId xmlns:p14="http://schemas.microsoft.com/office/powerpoint/2010/main" val="411073984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3C5C9F-2E1F-5B45-8B2C-42A852F7EF58}"/>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a:t>
            </a:r>
            <a:r>
              <a:rPr lang="en-US" altLang="zh-CN" b="1" dirty="0" smtClean="0">
                <a:latin typeface="Arial" panose="020B0604020202020204" pitchFamily="34" charset="0"/>
              </a:rPr>
              <a:t>Rate: </a:t>
            </a:r>
            <a:r>
              <a:rPr kumimoji="1" lang="en-US" altLang="zh-CN" b="1" dirty="0" smtClean="0">
                <a:latin typeface="Arial" panose="020B0604020202020204" pitchFamily="34" charset="0"/>
              </a:rPr>
              <a:t>Adam</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E18BBC5A-5C99-F047-B13C-9AD6F2BE6815}"/>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Adam </a:t>
                </a:r>
                <a:r>
                  <a:rPr lang="en-US" altLang="zh-CN" b="0" dirty="0">
                    <a:latin typeface="Arial" panose="020B0604020202020204" pitchFamily="34" charset="0"/>
                  </a:rPr>
                  <a:t>is also a commonly used adaptive learning rate algorithm, and can be considered as an optimization of </a:t>
                </a:r>
                <a:r>
                  <a:rPr lang="en-US" altLang="zh-CN" b="0" dirty="0" err="1">
                    <a:latin typeface="Arial" panose="020B0604020202020204" pitchFamily="34" charset="0"/>
                  </a:rPr>
                  <a:t>RMSProp</a:t>
                </a:r>
                <a:r>
                  <a:rPr lang="en-US" altLang="zh-CN" b="0" dirty="0">
                    <a:latin typeface="Arial" panose="020B0604020202020204" pitchFamily="34" charset="0"/>
                  </a:rPr>
                  <a:t>. Unlike </a:t>
                </a:r>
                <a:r>
                  <a:rPr lang="en-US" altLang="zh-CN" b="0" dirty="0" err="1">
                    <a:latin typeface="Arial" panose="020B0604020202020204" pitchFamily="34" charset="0"/>
                  </a:rPr>
                  <a:t>RMSProp</a:t>
                </a:r>
                <a:r>
                  <a:rPr lang="en-US" altLang="zh-CN" b="0" dirty="0">
                    <a:latin typeface="Arial" panose="020B0604020202020204" pitchFamily="34" charset="0"/>
                  </a:rPr>
                  <a:t>, Adam has less deviation in the early stages of model training.</a:t>
                </a:r>
              </a:p>
              <a:p>
                <a:pPr>
                  <a:lnSpc>
                    <a:spcPct val="120000"/>
                  </a:lnSpc>
                  <a:buFont typeface="Arial" panose="020B0604020202020204" pitchFamily="34" charset="0"/>
                  <a:buChar char="•"/>
                </a:pPr>
                <a:r>
                  <a:rPr lang="en-US" altLang="zh-CN" b="0" dirty="0">
                    <a:latin typeface="Arial" panose="020B0604020202020204" pitchFamily="34" charset="0"/>
                  </a:rPr>
                  <a:t>Adam calculates the first-order gradient deviation according to the following formula</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0"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𝛾</m:t>
                          </m:r>
                        </m:e>
                        <m:sub>
                          <m:r>
                            <a:rPr lang="en-US" altLang="zh-CN" b="0" i="1">
                              <a:latin typeface="Cambria Math" panose="02040503050406030204" pitchFamily="18" charset="0"/>
                            </a:rPr>
                            <m:t>1</m:t>
                          </m:r>
                        </m:sub>
                      </m:sSub>
                      <m:sSub>
                        <m:sSubPr>
                          <m:ctrlPr>
                            <a:rPr lang="zh-CN" altLang="zh-CN" b="0" i="1">
                              <a:latin typeface="Cambria Math" panose="02040503050406030204" pitchFamily="18" charset="0"/>
                            </a:rPr>
                          </m:ctrlPr>
                        </m:sSubPr>
                        <m:e>
                          <m:r>
                            <a:rPr lang="en-US" altLang="zh-CN" b="1" i="1">
                              <a:latin typeface="Cambria Math" panose="02040503050406030204" pitchFamily="18" charset="0"/>
                            </a:rPr>
                            <m:t>𝒔</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r>
                        <a:rPr lang="en-US" altLang="zh-CN" b="0" i="1">
                          <a:latin typeface="Cambria Math" panose="02040503050406030204" pitchFamily="18" charset="0"/>
                        </a:rPr>
                        <m:t>+(1−</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𝛾</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m:oMathPara>
                </a14:m>
                <a:endParaRPr lang="zh-CN" altLang="zh-CN" dirty="0">
                  <a:latin typeface="Arial" panose="020B0604020202020204" pitchFamily="34" charset="0"/>
                </a:endParaRPr>
              </a:p>
              <a:p>
                <a:pPr marL="180975" indent="0">
                  <a:lnSpc>
                    <a:spcPct val="120000"/>
                  </a:lnSpc>
                  <a:buNone/>
                </a:pPr>
                <a:r>
                  <a:rPr lang="en-US" altLang="zh-CN" b="0" dirty="0">
                    <a:latin typeface="Arial" panose="020B0604020202020204" pitchFamily="34" charset="0"/>
                  </a:rPr>
                  <a:t>where </a:t>
                </a:r>
                <a14:m>
                  <m:oMath xmlns:m="http://schemas.openxmlformats.org/officeDocument/2006/math">
                    <m:sSub>
                      <m:sSubPr>
                        <m:ctrlPr>
                          <a:rPr lang="zh-CN" altLang="zh-CN" b="0" i="1">
                            <a:latin typeface="Cambria Math" panose="02040503050406030204" pitchFamily="18" charset="0"/>
                          </a:rPr>
                        </m:ctrlPr>
                      </m:sSubPr>
                      <m:e>
                        <m:r>
                          <a:rPr lang="en-US" altLang="zh-CN" b="1" i="1">
                            <a:latin typeface="Cambria Math" panose="02040503050406030204" pitchFamily="18" charset="0"/>
                          </a:rPr>
                          <m:t>𝒈</m:t>
                        </m:r>
                      </m:e>
                      <m:sub>
                        <m:r>
                          <a:rPr lang="en-US" altLang="zh-CN" b="0" i="1">
                            <a:latin typeface="Cambria Math" panose="02040503050406030204" pitchFamily="18" charset="0"/>
                          </a:rPr>
                          <m:t>𝑡</m:t>
                        </m:r>
                      </m:sub>
                    </m:sSub>
                  </m:oMath>
                </a14:m>
                <a:r>
                  <a:rPr lang="en-US" altLang="zh-CN" b="0" dirty="0" smtClean="0">
                    <a:latin typeface="Arial" panose="020B0604020202020204" pitchFamily="34" charset="0"/>
                  </a:rPr>
                  <a:t> is </a:t>
                </a:r>
                <a:r>
                  <a:rPr lang="en-US" altLang="zh-CN" b="0" dirty="0">
                    <a:latin typeface="Arial" panose="020B0604020202020204" pitchFamily="34" charset="0"/>
                  </a:rPr>
                  <a:t>the gradient at </a:t>
                </a:r>
                <a:r>
                  <a:rPr lang="en-US" altLang="zh-CN" b="0" dirty="0" smtClean="0">
                    <a:latin typeface="Arial" panose="020B0604020202020204" pitchFamily="34" charset="0"/>
                  </a:rPr>
                  <a:t>time </a:t>
                </a:r>
                <a:r>
                  <a:rPr lang="en-US" altLang="zh-CN" b="0" i="1" dirty="0" smtClean="0">
                    <a:latin typeface="Arial" panose="020B0604020202020204" pitchFamily="34" charset="0"/>
                  </a:rPr>
                  <a:t>t</a:t>
                </a:r>
                <a:r>
                  <a:rPr lang="en-US" altLang="zh-CN" b="0" dirty="0" smtClean="0">
                    <a:latin typeface="Arial" panose="020B0604020202020204" pitchFamily="34" charset="0"/>
                  </a:rPr>
                  <a:t>;</a:t>
                </a:r>
                <a14:m>
                  <m:oMath xmlns:m="http://schemas.openxmlformats.org/officeDocument/2006/math">
                    <m:r>
                      <a:rPr lang="en-US" altLang="zh-CN" b="0" i="0" smtClean="0">
                        <a:latin typeface="Cambria Math" panose="02040503050406030204" pitchFamily="18" charset="0"/>
                      </a:rPr>
                      <m:t> </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𝛾</m:t>
                        </m:r>
                      </m:e>
                      <m:sub>
                        <m:r>
                          <a:rPr lang="en-US" altLang="zh-CN" b="0" i="1">
                            <a:latin typeface="Cambria Math" panose="02040503050406030204" pitchFamily="18" charset="0"/>
                          </a:rPr>
                          <m:t>1</m:t>
                        </m:r>
                      </m:sub>
                    </m:sSub>
                  </m:oMath>
                </a14:m>
                <a:r>
                  <a:rPr lang="en-US" altLang="zh-CN" b="0" dirty="0" smtClean="0">
                    <a:latin typeface="Arial" panose="020B0604020202020204" pitchFamily="34" charset="0"/>
                  </a:rPr>
                  <a:t> </a:t>
                </a:r>
                <a:r>
                  <a:rPr lang="en-US" altLang="zh-CN" b="0" dirty="0">
                    <a:latin typeface="Arial" panose="020B0604020202020204" pitchFamily="34" charset="0"/>
                  </a:rPr>
                  <a:t>is the first-order gradient cumulative coefficient. Similar to </a:t>
                </a:r>
                <a:r>
                  <a:rPr lang="en-US" altLang="zh-CN" b="0" dirty="0" err="1">
                    <a:latin typeface="Arial" panose="020B0604020202020204" pitchFamily="34" charset="0"/>
                  </a:rPr>
                  <a:t>RMSProp</a:t>
                </a:r>
                <a:r>
                  <a:rPr lang="en-US" altLang="zh-CN" b="0" dirty="0">
                    <a:latin typeface="Arial" panose="020B0604020202020204" pitchFamily="34" charset="0"/>
                  </a:rPr>
                  <a:t>, Adam then calculates the square gradient cumulative coefficient according to the following formula</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b="0"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𝛾</m:t>
                          </m:r>
                        </m:e>
                        <m:sub>
                          <m:r>
                            <a:rPr lang="en-US" altLang="zh-CN" b="0" i="1">
                              <a:latin typeface="Cambria Math" panose="02040503050406030204" pitchFamily="18" charset="0"/>
                            </a:rPr>
                            <m:t>2</m:t>
                          </m:r>
                        </m:sub>
                      </m:sSub>
                      <m:sSub>
                        <m:sSubPr>
                          <m:ctrlPr>
                            <a:rPr lang="zh-CN" altLang="zh-CN" b="0" i="1">
                              <a:latin typeface="Cambria Math" panose="02040503050406030204" pitchFamily="18" charset="0"/>
                            </a:rPr>
                          </m:ctrlPr>
                        </m:sSubPr>
                        <m:e>
                          <m:r>
                            <a:rPr lang="en-US" altLang="zh-CN" b="1" i="1">
                              <a:latin typeface="Cambria Math" panose="02040503050406030204" pitchFamily="18" charset="0"/>
                            </a:rPr>
                            <m:t>𝒓</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r>
                        <a:rPr lang="en-US" altLang="zh-CN" b="0" i="1">
                          <a:latin typeface="Cambria Math" panose="02040503050406030204" pitchFamily="18" charset="0"/>
                        </a:rPr>
                        <m:t>+(1−</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𝛾</m:t>
                          </m:r>
                        </m:e>
                        <m:sub>
                          <m:r>
                            <a:rPr lang="en-US" altLang="zh-CN" b="0" i="1">
                              <a:latin typeface="Cambria Math" panose="02040503050406030204" pitchFamily="18" charset="0"/>
                            </a:rPr>
                            <m:t>2</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𝒈</m:t>
                          </m:r>
                        </m:e>
                        <m:sub>
                          <m:r>
                            <a:rPr lang="en-US" altLang="zh-CN" b="1" i="1">
                              <a:latin typeface="Cambria Math" panose="02040503050406030204" pitchFamily="18" charset="0"/>
                            </a:rPr>
                            <m:t>𝒕</m:t>
                          </m:r>
                        </m:sub>
                      </m:sSub>
                    </m:oMath>
                  </m:oMathPara>
                </a14:m>
                <a:endParaRPr lang="zh-CN" altLang="zh-CN" dirty="0">
                  <a:latin typeface="Arial" panose="020B0604020202020204" pitchFamily="34" charset="0"/>
                </a:endParaRPr>
              </a:p>
              <a:p>
                <a:pPr marL="180975" indent="0">
                  <a:lnSpc>
                    <a:spcPct val="120000"/>
                  </a:lnSpc>
                  <a:buNone/>
                </a:pPr>
                <a:r>
                  <a:rPr lang="en-US" altLang="zh-CN" b="0" dirty="0">
                    <a:latin typeface="Arial" panose="020B0604020202020204" pitchFamily="34" charset="0"/>
                  </a:rPr>
                  <a:t>where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𝛾</m:t>
                        </m:r>
                      </m:e>
                      <m:sub>
                        <m:r>
                          <a:rPr lang="en-US" altLang="zh-CN" b="0" i="1">
                            <a:latin typeface="Cambria Math" panose="02040503050406030204" pitchFamily="18" charset="0"/>
                          </a:rPr>
                          <m:t>2</m:t>
                        </m:r>
                      </m:sub>
                    </m:sSub>
                  </m:oMath>
                </a14:m>
                <a:r>
                  <a:rPr lang="en-US" altLang="zh-CN" b="0" dirty="0" smtClean="0">
                    <a:latin typeface="Arial" panose="020B0604020202020204" pitchFamily="34" charset="0"/>
                  </a:rPr>
                  <a:t> </a:t>
                </a:r>
                <a:r>
                  <a:rPr lang="en-US" altLang="zh-CN" b="0" dirty="0">
                    <a:latin typeface="Arial" panose="020B0604020202020204" pitchFamily="34" charset="0"/>
                  </a:rPr>
                  <a:t>is the square gradient cumulative coefficient</a:t>
                </a:r>
                <a:r>
                  <a:rPr lang="en-US" altLang="zh-CN" b="0" dirty="0" smtClean="0">
                    <a:latin typeface="Arial" panose="020B0604020202020204" pitchFamily="34" charset="0"/>
                  </a:rPr>
                  <a:t>.</a:t>
                </a:r>
                <a:r>
                  <a:rPr lang="zh-CN" altLang="zh-CN" b="0" dirty="0" smtClean="0">
                    <a:effectLst/>
                    <a:latin typeface="Arial" panose="020B0604020202020204" pitchFamily="34" charset="0"/>
                  </a:rPr>
                  <a:t> </a:t>
                </a:r>
                <a:endParaRPr kumimoji="1" lang="zh-CN" altLang="en-US"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E18BBC5A-5C99-F047-B13C-9AD6F2BE6815}"/>
                  </a:ext>
                </a:extLst>
              </p:cNvPr>
              <p:cNvSpPr>
                <a:spLocks noGrp="1" noRot="1" noChangeAspect="1" noMove="1" noResize="1" noEditPoints="1" noAdjustHandles="1" noChangeArrowheads="1" noChangeShapeType="1" noTextEdit="1"/>
              </p:cNvSpPr>
              <p:nvPr>
                <p:ph idx="1"/>
              </p:nvPr>
            </p:nvSpPr>
            <p:spPr>
              <a:blipFill rotWithShape="0">
                <a:blip r:embed="rId2"/>
                <a:stretch>
                  <a:fillRect l="-524" r="-349"/>
                </a:stretch>
              </a:blipFill>
            </p:spPr>
            <p:txBody>
              <a:bodyPr/>
              <a:lstStyle/>
              <a:p>
                <a:r>
                  <a:rPr lang="en-US">
                    <a:noFill/>
                  </a:rPr>
                  <a:t> </a:t>
                </a:r>
              </a:p>
            </p:txBody>
          </p:sp>
        </mc:Fallback>
      </mc:AlternateContent>
    </p:spTree>
    <p:extLst>
      <p:ext uri="{BB962C8B-B14F-4D97-AF65-F5344CB8AC3E}">
        <p14:creationId xmlns:p14="http://schemas.microsoft.com/office/powerpoint/2010/main" val="247570694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45FDD7B-6D3D-9A40-B184-EAAA53923526}"/>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a:t>
            </a:r>
            <a:r>
              <a:rPr lang="en-US" altLang="zh-CN" b="1" dirty="0" smtClean="0">
                <a:latin typeface="Arial" panose="020B0604020202020204" pitchFamily="34" charset="0"/>
              </a:rPr>
              <a:t>Rate: </a:t>
            </a:r>
            <a:r>
              <a:rPr kumimoji="1" lang="en-US" altLang="zh-CN" b="1" dirty="0" smtClean="0">
                <a:latin typeface="Arial" panose="020B0604020202020204" pitchFamily="34" charset="0"/>
              </a:rPr>
              <a:t>Adam</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025B894-87B0-524C-AA5D-B5DBD446BEFC}"/>
                  </a:ext>
                </a:extLst>
              </p:cNvPr>
              <p:cNvSpPr>
                <a:spLocks noGrp="1"/>
              </p:cNvSpPr>
              <p:nvPr>
                <p:ph idx="1"/>
              </p:nvPr>
            </p:nvSpPr>
            <p:spPr>
              <a:xfrm>
                <a:off x="647701" y="1019175"/>
                <a:ext cx="5058155" cy="5290185"/>
              </a:xfrm>
            </p:spPr>
            <p:txBody>
              <a:bodyPr>
                <a:normAutofit/>
              </a:bodyPr>
              <a:lstStyle/>
              <a:p>
                <a:pPr>
                  <a:lnSpc>
                    <a:spcPct val="100000"/>
                  </a:lnSpc>
                  <a:buFont typeface="Arial" panose="020B0604020202020204" pitchFamily="34" charset="0"/>
                  <a:buChar char="•"/>
                </a:pPr>
                <a:r>
                  <a:rPr lang="en-US" altLang="zh-CN" sz="2400" b="0" dirty="0" smtClean="0">
                    <a:latin typeface="Arial" panose="020B0604020202020204" pitchFamily="34" charset="0"/>
                  </a:rPr>
                  <a:t>After </a:t>
                </a:r>
                <a14:m>
                  <m:oMath xmlns:m="http://schemas.openxmlformats.org/officeDocument/2006/math">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a:latin typeface="Cambria Math" panose="02040503050406030204" pitchFamily="18" charset="0"/>
                          </a:rPr>
                          <m:t>𝑡</m:t>
                        </m:r>
                      </m:sub>
                    </m:sSub>
                  </m:oMath>
                </a14:m>
                <a:r>
                  <a:rPr lang="en-US" altLang="zh-CN" sz="2400" b="0" dirty="0" smtClean="0">
                    <a:latin typeface="Arial" panose="020B0604020202020204" pitchFamily="34" charset="0"/>
                  </a:rPr>
                  <a:t> </a:t>
                </a:r>
                <a14:m>
                  <m:oMath xmlns:m="http://schemas.openxmlformats.org/officeDocument/2006/math">
                    <m:r>
                      <m:rPr>
                        <m:sty m:val="p"/>
                      </m:rPr>
                      <a:rPr lang="en-US" altLang="zh-CN" sz="2400" b="0" i="0" smtClean="0">
                        <a:latin typeface="Cambria Math" panose="02040503050406030204" pitchFamily="18" charset="0"/>
                      </a:rPr>
                      <m:t>and</m:t>
                    </m:r>
                    <m:r>
                      <a:rPr lang="en-US" altLang="zh-CN" sz="2400" b="0" i="0" smtClean="0">
                        <a:latin typeface="Cambria Math" panose="02040503050406030204" pitchFamily="18" charset="0"/>
                      </a:rPr>
                      <m:t> </m:t>
                    </m:r>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sub>
                    </m:sSub>
                  </m:oMath>
                </a14:m>
                <a:r>
                  <a:rPr lang="en-US" altLang="zh-CN" sz="2400" b="0" dirty="0">
                    <a:latin typeface="Arial" panose="020B0604020202020204" pitchFamily="34" charset="0"/>
                  </a:rPr>
                  <a:t> are </a:t>
                </a:r>
                <a:r>
                  <a:rPr lang="en-US" altLang="zh-CN" sz="2400" b="0" dirty="0" smtClean="0">
                    <a:latin typeface="Arial" panose="020B0604020202020204" pitchFamily="34" charset="0"/>
                  </a:rPr>
                  <a:t>determined</a:t>
                </a:r>
                <a:r>
                  <a:rPr lang="en-US" altLang="zh-CN" sz="2400" b="0" dirty="0">
                    <a:latin typeface="Arial" panose="020B0604020202020204" pitchFamily="34" charset="0"/>
                  </a:rPr>
                  <a:t>, </a:t>
                </a:r>
                <a:r>
                  <a:rPr lang="en-US" altLang="zh-CN" sz="2400" b="0" dirty="0" smtClean="0">
                    <a:latin typeface="Arial" panose="020B0604020202020204" pitchFamily="34" charset="0"/>
                  </a:rPr>
                  <a:t>Adam </a:t>
                </a:r>
                <a:r>
                  <a:rPr lang="en-US" altLang="zh-CN" sz="2400" b="0" dirty="0">
                    <a:latin typeface="Arial" panose="020B0604020202020204" pitchFamily="34" charset="0"/>
                  </a:rPr>
                  <a:t>calculates the first- and second-order </a:t>
                </a:r>
                <a:r>
                  <a:rPr lang="en-US" altLang="zh-CN" sz="2400" b="0" dirty="0" smtClean="0">
                    <a:latin typeface="Arial" panose="020B0604020202020204" pitchFamily="34" charset="0"/>
                  </a:rPr>
                  <a:t>corrections:</a:t>
                </a:r>
                <a:endParaRPr lang="zh-CN" altLang="zh-CN" sz="2400" b="0"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𝒕</m:t>
                              </m:r>
                            </m:sub>
                          </m:sSub>
                        </m:e>
                      </m:acc>
                      <m:r>
                        <a:rPr lang="en-US" altLang="zh-CN" sz="2400" b="0">
                          <a:latin typeface="Cambria Math" panose="02040503050406030204" pitchFamily="18" charset="0"/>
                        </a:rPr>
                        <m:t>←</m:t>
                      </m:r>
                      <m:f>
                        <m:fPr>
                          <m:ctrlPr>
                            <a:rPr lang="zh-CN" altLang="zh-CN" sz="2400" b="0" i="1">
                              <a:latin typeface="Cambria Math" panose="02040503050406030204" pitchFamily="18" charset="0"/>
                            </a:rPr>
                          </m:ctrlPr>
                        </m:fPr>
                        <m:num>
                          <m:sSub>
                            <m:sSubPr>
                              <m:ctrlPr>
                                <a:rPr lang="zh-CN" altLang="zh-CN" sz="2400" b="0"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0" i="1">
                                  <a:latin typeface="Cambria Math" panose="02040503050406030204" pitchFamily="18" charset="0"/>
                                </a:rPr>
                                <m:t>𝑡</m:t>
                              </m:r>
                            </m:sub>
                          </m:sSub>
                        </m:num>
                        <m:den>
                          <m:r>
                            <a:rPr lang="en-US" altLang="zh-CN" sz="2400" b="0" i="1">
                              <a:latin typeface="Cambria Math" panose="02040503050406030204" pitchFamily="18" charset="0"/>
                            </a:rPr>
                            <m:t>1−</m:t>
                          </m:r>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𝛾</m:t>
                              </m:r>
                            </m:e>
                            <m:sub>
                              <m:r>
                                <a:rPr lang="en-US" altLang="zh-CN" sz="2400" b="0" i="1">
                                  <a:latin typeface="Cambria Math" panose="02040503050406030204" pitchFamily="18" charset="0"/>
                                </a:rPr>
                                <m:t>1</m:t>
                              </m:r>
                            </m:sub>
                          </m:sSub>
                        </m:den>
                      </m:f>
                    </m:oMath>
                  </m:oMathPara>
                </a14:m>
                <a:endParaRPr lang="en-US" altLang="zh-CN" sz="2400" b="0" i="1"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𝒕</m:t>
                              </m:r>
                            </m:sub>
                          </m:sSub>
                        </m:e>
                      </m:acc>
                      <m:r>
                        <a:rPr lang="en-US" altLang="zh-CN" sz="2400" b="0">
                          <a:latin typeface="Cambria Math" panose="02040503050406030204" pitchFamily="18" charset="0"/>
                        </a:rPr>
                        <m:t>←</m:t>
                      </m:r>
                      <m:f>
                        <m:fPr>
                          <m:ctrlPr>
                            <a:rPr lang="zh-CN" altLang="zh-CN" sz="2400" b="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𝒕</m:t>
                              </m:r>
                            </m:sub>
                          </m:sSub>
                        </m:num>
                        <m:den>
                          <m:r>
                            <a:rPr lang="en-US" altLang="zh-CN" sz="2400" b="0" i="1">
                              <a:latin typeface="Cambria Math" panose="02040503050406030204" pitchFamily="18" charset="0"/>
                            </a:rPr>
                            <m:t>1−</m:t>
                          </m:r>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𝛾</m:t>
                              </m:r>
                            </m:e>
                            <m:sub>
                              <m:r>
                                <a:rPr lang="en-US" altLang="zh-CN" sz="2400" b="0" i="1">
                                  <a:latin typeface="Cambria Math" panose="02040503050406030204" pitchFamily="18" charset="0"/>
                                </a:rPr>
                                <m:t>2</m:t>
                              </m:r>
                            </m:sub>
                          </m:sSub>
                        </m:den>
                      </m:f>
                    </m:oMath>
                  </m:oMathPara>
                </a14:m>
                <a:endParaRPr lang="zh-CN" altLang="zh-CN" sz="2400" b="0" dirty="0">
                  <a:latin typeface="Arial" panose="020B0604020202020204" pitchFamily="34" charset="0"/>
                </a:endParaRPr>
              </a:p>
              <a:p>
                <a:pPr>
                  <a:lnSpc>
                    <a:spcPct val="100000"/>
                  </a:lnSpc>
                  <a:buFont typeface="Arial" panose="020B0604020202020204" pitchFamily="34" charset="0"/>
                  <a:buChar char="•"/>
                </a:pPr>
                <a:r>
                  <a:rPr lang="en-US" altLang="zh-CN" sz="2400" b="0" dirty="0" smtClean="0">
                    <a:latin typeface="Arial" panose="020B0604020202020204" pitchFamily="34" charset="0"/>
                  </a:rPr>
                  <a:t>Based </a:t>
                </a:r>
                <a:r>
                  <a:rPr lang="en-US" altLang="zh-CN" sz="2400" b="0" dirty="0">
                    <a:latin typeface="Arial" panose="020B0604020202020204" pitchFamily="34" charset="0"/>
                  </a:rPr>
                  <a:t>on the first- and second-order </a:t>
                </a:r>
                <a:r>
                  <a:rPr lang="en-US" altLang="zh-CN" sz="2400" b="0" dirty="0" smtClean="0">
                    <a:latin typeface="Arial" panose="020B0604020202020204" pitchFamily="34" charset="0"/>
                  </a:rPr>
                  <a:t>corrections, Adam updates weight:</a:t>
                </a:r>
                <a:endParaRPr lang="zh-CN" altLang="zh-CN" sz="2400" b="0"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𝒕</m:t>
                          </m:r>
                        </m:sub>
                      </m:sSub>
                      <m:r>
                        <a:rPr lang="zh-CN" altLang="zh-CN" sz="2400" b="0" i="1">
                          <a:latin typeface="Cambria Math" panose="02040503050406030204" pitchFamily="18" charset="0"/>
                        </a:rPr>
                        <m:t>←</m:t>
                      </m:r>
                      <m:sSub>
                        <m:sSubPr>
                          <m:ctrlPr>
                            <a:rPr lang="zh-CN" altLang="zh-CN" sz="2400" b="0"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0" i="1">
                              <a:latin typeface="Cambria Math" panose="02040503050406030204" pitchFamily="18" charset="0"/>
                            </a:rPr>
                            <m:t>𝑡</m:t>
                          </m:r>
                          <m:r>
                            <a:rPr lang="en-US" altLang="zh-CN" sz="2400" b="0" i="1">
                              <a:latin typeface="Cambria Math" panose="02040503050406030204" pitchFamily="18" charset="0"/>
                            </a:rPr>
                            <m:t>−</m:t>
                          </m:r>
                          <m:r>
                            <a:rPr lang="en-US" altLang="zh-CN" sz="2400" b="0">
                              <a:latin typeface="Cambria Math" panose="02040503050406030204" pitchFamily="18" charset="0"/>
                            </a:rPr>
                            <m:t>1</m:t>
                          </m:r>
                        </m:sub>
                      </m:sSub>
                      <m:r>
                        <a:rPr lang="en-US" altLang="zh-CN" sz="2400" b="0" i="1">
                          <a:latin typeface="Cambria Math" panose="02040503050406030204" pitchFamily="18" charset="0"/>
                        </a:rPr>
                        <m:t>−</m:t>
                      </m:r>
                      <m:r>
                        <a:rPr lang="en-US" altLang="zh-CN" sz="2400" b="1" i="1">
                          <a:latin typeface="Cambria Math" panose="02040503050406030204" pitchFamily="18" charset="0"/>
                        </a:rPr>
                        <m:t>𝝐</m:t>
                      </m:r>
                      <m:f>
                        <m:fPr>
                          <m:ctrlPr>
                            <a:rPr lang="zh-CN" altLang="zh-CN" sz="2400" i="1">
                              <a:latin typeface="Cambria Math" panose="02040503050406030204" pitchFamily="18" charset="0"/>
                            </a:rPr>
                          </m:ctrlPr>
                        </m:fPr>
                        <m:num>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𝒕</m:t>
                                  </m:r>
                                </m:sub>
                              </m:sSub>
                            </m:e>
                          </m:acc>
                        </m:num>
                        <m:den>
                          <m:r>
                            <a:rPr lang="en-US" altLang="zh-CN" sz="2400" b="1" i="1">
                              <a:latin typeface="Cambria Math" panose="02040503050406030204" pitchFamily="18" charset="0"/>
                            </a:rPr>
                            <m:t>𝜹</m:t>
                          </m:r>
                          <m:r>
                            <a:rPr lang="en-US" altLang="zh-CN" sz="2400" b="1" i="1">
                              <a:latin typeface="Cambria Math" panose="02040503050406030204" pitchFamily="18" charset="0"/>
                            </a:rPr>
                            <m:t>+</m:t>
                          </m:r>
                          <m:rad>
                            <m:radPr>
                              <m:degHide m:val="on"/>
                              <m:ctrlPr>
                                <a:rPr lang="zh-CN" altLang="zh-CN" sz="2400" i="1">
                                  <a:latin typeface="Cambria Math" panose="02040503050406030204" pitchFamily="18" charset="0"/>
                                </a:rPr>
                              </m:ctrlPr>
                            </m:radPr>
                            <m:deg/>
                            <m:e>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𝒕</m:t>
                                      </m:r>
                                    </m:sub>
                                  </m:sSub>
                                </m:e>
                              </m:acc>
                            </m:e>
                          </m:rad>
                        </m:den>
                      </m:f>
                    </m:oMath>
                  </m:oMathPara>
                </a14:m>
                <a:endParaRPr lang="zh-CN" altLang="zh-CN" sz="240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3025B894-87B0-524C-AA5D-B5DBD446BEFC}"/>
                  </a:ext>
                </a:extLst>
              </p:cNvPr>
              <p:cNvSpPr>
                <a:spLocks noGrp="1" noRot="1" noChangeAspect="1" noMove="1" noResize="1" noEditPoints="1" noAdjustHandles="1" noChangeArrowheads="1" noChangeShapeType="1" noTextEdit="1"/>
              </p:cNvSpPr>
              <p:nvPr>
                <p:ph idx="1"/>
              </p:nvPr>
            </p:nvSpPr>
            <p:spPr>
              <a:xfrm>
                <a:off x="647701" y="1019175"/>
                <a:ext cx="5058155" cy="5290185"/>
              </a:xfrm>
              <a:blipFill rotWithShape="0">
                <a:blip r:embed="rId2"/>
                <a:stretch>
                  <a:fillRect l="-1566" t="-806" r="-1084"/>
                </a:stretch>
              </a:blipFill>
            </p:spPr>
            <p:txBody>
              <a:bodyPr/>
              <a:lstStyle/>
              <a:p>
                <a:r>
                  <a:rPr lang="en-US">
                    <a:noFill/>
                  </a:rPr>
                  <a:t> </a:t>
                </a:r>
              </a:p>
            </p:txBody>
          </p:sp>
        </mc:Fallback>
      </mc:AlternateContent>
      <p:pic>
        <p:nvPicPr>
          <p:cNvPr id="4" name="图片 3"/>
          <p:cNvPicPr>
            <a:picLocks noChangeAspect="1"/>
          </p:cNvPicPr>
          <p:nvPr/>
        </p:nvPicPr>
        <p:blipFill>
          <a:blip r:embed="rId3"/>
          <a:stretch>
            <a:fillRect/>
          </a:stretch>
        </p:blipFill>
        <p:spPr>
          <a:xfrm>
            <a:off x="5905380" y="1593131"/>
            <a:ext cx="5706612" cy="4029400"/>
          </a:xfrm>
          <a:prstGeom prst="rect">
            <a:avLst/>
          </a:prstGeom>
        </p:spPr>
      </p:pic>
    </p:spTree>
    <p:extLst>
      <p:ext uri="{BB962C8B-B14F-4D97-AF65-F5344CB8AC3E}">
        <p14:creationId xmlns:p14="http://schemas.microsoft.com/office/powerpoint/2010/main" val="7796902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0E70E9-572B-714D-9B35-1FBC74952D0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Contents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32532463-C91F-2445-A99E-D15820461782}"/>
              </a:ext>
            </a:extLst>
          </p:cNvPr>
          <p:cNvSpPr>
            <a:spLocks noGrp="1"/>
          </p:cNvSpPr>
          <p:nvPr>
            <p:ph idx="1"/>
          </p:nvPr>
        </p:nvSpPr>
        <p:spPr/>
        <p:txBody>
          <a:bodyPr/>
          <a:lstStyle/>
          <a:p>
            <a:pPr>
              <a:lnSpc>
                <a:spcPct val="100000"/>
              </a:lnSpc>
            </a:pPr>
            <a:r>
              <a:rPr kumimoji="1" lang="en-US" altLang="zh-CN" b="0" dirty="0">
                <a:latin typeface="Arial" panose="020B0604020202020204" pitchFamily="34" charset="0"/>
              </a:rPr>
              <a:t>Key Challenges for Deep Learning</a:t>
            </a:r>
          </a:p>
          <a:p>
            <a:pPr>
              <a:lnSpc>
                <a:spcPct val="100000"/>
              </a:lnSpc>
            </a:pPr>
            <a:r>
              <a:rPr lang="en-US" altLang="zh-CN" b="0" dirty="0">
                <a:latin typeface="Arial" panose="020B0604020202020204" pitchFamily="34" charset="0"/>
              </a:rPr>
              <a:t>Loss function and regularization</a:t>
            </a:r>
          </a:p>
          <a:p>
            <a:pPr>
              <a:lnSpc>
                <a:spcPct val="100000"/>
              </a:lnSpc>
            </a:pPr>
            <a:r>
              <a:rPr kumimoji="1" lang="en-US" altLang="zh-CN" b="0" dirty="0">
                <a:latin typeface="Arial" panose="020B0604020202020204" pitchFamily="34" charset="0"/>
              </a:rPr>
              <a:t>Adaptive Learning Rate</a:t>
            </a:r>
          </a:p>
          <a:p>
            <a:pPr>
              <a:lnSpc>
                <a:spcPct val="100000"/>
              </a:lnSpc>
            </a:pPr>
            <a:r>
              <a:rPr kumimoji="1" lang="en-US" altLang="zh-CN" dirty="0">
                <a:latin typeface="Arial" panose="020B0604020202020204" pitchFamily="34" charset="0"/>
              </a:rPr>
              <a:t>Dropout</a:t>
            </a:r>
          </a:p>
          <a:p>
            <a:pPr>
              <a:lnSpc>
                <a:spcPct val="100000"/>
              </a:lnSpc>
            </a:pPr>
            <a:r>
              <a:rPr lang="en-US" altLang="zh-CN" b="0" dirty="0">
                <a:latin typeface="Arial" panose="020B0604020202020204" pitchFamily="34" charset="0"/>
              </a:rPr>
              <a:t>Batch Normalization</a:t>
            </a:r>
            <a:endParaRPr lang="zh-CN" altLang="zh-CN" b="0" dirty="0">
              <a:latin typeface="Arial" panose="020B0604020202020204" pitchFamily="34" charset="0"/>
            </a:endParaRPr>
          </a:p>
        </p:txBody>
      </p:sp>
    </p:spTree>
    <p:extLst>
      <p:ext uri="{BB962C8B-B14F-4D97-AF65-F5344CB8AC3E}">
        <p14:creationId xmlns:p14="http://schemas.microsoft.com/office/powerpoint/2010/main" val="5745223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ECC210D-89C8-344A-935C-E51DBF8A0265}"/>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Dropout</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8077FD96-9480-984F-BD24-056886807337}"/>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Although </a:t>
            </a:r>
            <a:r>
              <a:rPr lang="en-US" altLang="zh-CN" b="0" dirty="0">
                <a:latin typeface="Arial" panose="020B0604020202020204" pitchFamily="34" charset="0"/>
              </a:rPr>
              <a:t>the regularization approaches described in </a:t>
            </a:r>
            <a:r>
              <a:rPr lang="en-US" altLang="zh-CN" b="0" dirty="0" smtClean="0">
                <a:latin typeface="Arial" panose="020B0604020202020204" pitchFamily="34" charset="0"/>
              </a:rPr>
              <a:t>the previous section </a:t>
            </a:r>
            <a:r>
              <a:rPr lang="en-US" altLang="zh-CN" b="0" dirty="0">
                <a:latin typeface="Arial" panose="020B0604020202020204" pitchFamily="34" charset="0"/>
              </a:rPr>
              <a:t>can alleviate overfitting to some extent, another method to achieve this is called dropout</a:t>
            </a:r>
            <a:r>
              <a:rPr lang="en-US" altLang="zh-CN" b="0" dirty="0" smtClean="0">
                <a:latin typeface="Arial" panose="020B0604020202020204" pitchFamily="34" charset="0"/>
              </a:rPr>
              <a:t>. Dropout can </a:t>
            </a:r>
            <a:r>
              <a:rPr lang="en-US" altLang="zh-CN" b="0" dirty="0">
                <a:latin typeface="Arial" panose="020B0604020202020204" pitchFamily="34" charset="0"/>
              </a:rPr>
              <a:t>be used not only to alleviate overfitting of deep learning systems, but also to shorten the time needed for network training.</a:t>
            </a:r>
          </a:p>
          <a:p>
            <a:pPr>
              <a:lnSpc>
                <a:spcPct val="120000"/>
              </a:lnSpc>
              <a:buFont typeface="Arial" panose="020B0604020202020204" pitchFamily="34" charset="0"/>
              <a:buChar char="•"/>
            </a:pPr>
            <a:r>
              <a:rPr lang="en-US" altLang="zh-CN" b="0" dirty="0" smtClean="0">
                <a:latin typeface="Arial" panose="020B0604020202020204" pitchFamily="34" charset="0"/>
              </a:rPr>
              <a:t>The </a:t>
            </a:r>
            <a:r>
              <a:rPr lang="en-US" altLang="zh-CN" b="0" dirty="0">
                <a:latin typeface="Arial" panose="020B0604020202020204" pitchFamily="34" charset="0"/>
              </a:rPr>
              <a:t>functioning of some detectors in the training of deep learning models relies on other detectors — this is called interaction between detectors. To prevent overfitting, dropout proposes to improve the performance of neural networks by blocking the interaction between feature detectors. In each training batch, dropout aims to reduce the interaction between hidden-layer nodes, and thereby alleviate the overfitting problem, by ignoring half of these nodes in the network.</a:t>
            </a:r>
            <a:endParaRPr lang="zh-CN" altLang="zh-CN" b="0" dirty="0">
              <a:latin typeface="Arial" panose="020B0604020202020204" pitchFamily="34" charset="0"/>
            </a:endParaRPr>
          </a:p>
        </p:txBody>
      </p:sp>
    </p:spTree>
    <p:extLst>
      <p:ext uri="{BB962C8B-B14F-4D97-AF65-F5344CB8AC3E}">
        <p14:creationId xmlns:p14="http://schemas.microsoft.com/office/powerpoint/2010/main" val="41948511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207C65-A390-614A-827E-82F8B6D7FBE4}"/>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Dropout</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FA495FB0-C857-3944-B517-64859F771F87}"/>
              </a:ext>
            </a:extLst>
          </p:cNvPr>
          <p:cNvSpPr>
            <a:spLocks noGrp="1"/>
          </p:cNvSpPr>
          <p:nvPr>
            <p:ph idx="1"/>
          </p:nvPr>
        </p:nvSpPr>
        <p:spPr/>
        <p:txBody>
          <a:bodyPr/>
          <a:lstStyle/>
          <a:p>
            <a:pPr marL="0" indent="0">
              <a:buNone/>
            </a:pPr>
            <a:r>
              <a:rPr lang="en-US" altLang="zh-CN" b="0" dirty="0" smtClean="0">
                <a:latin typeface="Arial" panose="020B0604020202020204" pitchFamily="34" charset="0"/>
              </a:rPr>
              <a:t>Dropout </a:t>
            </a:r>
            <a:r>
              <a:rPr lang="en-US" altLang="zh-CN" b="0" dirty="0">
                <a:latin typeface="Arial" panose="020B0604020202020204" pitchFamily="34" charset="0"/>
              </a:rPr>
              <a:t>allows certain neuronal activation values to stop working at a certain probability when the standard neural network performs forward propagation. By doing so, the dependence of the </a:t>
            </a:r>
            <a:r>
              <a:rPr lang="en-US" altLang="zh-CN" b="0" dirty="0" smtClean="0">
                <a:latin typeface="Arial" panose="020B0604020202020204" pitchFamily="34" charset="0"/>
              </a:rPr>
              <a:t>models </a:t>
            </a:r>
            <a:r>
              <a:rPr lang="en-US" altLang="zh-CN" b="0" dirty="0">
                <a:latin typeface="Arial" panose="020B0604020202020204" pitchFamily="34" charset="0"/>
              </a:rPr>
              <a:t>on local features can be reduced, and the generalization ability of the </a:t>
            </a:r>
            <a:r>
              <a:rPr lang="en-US" altLang="zh-CN" b="0" dirty="0" smtClean="0">
                <a:latin typeface="Arial" panose="020B0604020202020204" pitchFamily="34" charset="0"/>
              </a:rPr>
              <a:t>models </a:t>
            </a:r>
            <a:r>
              <a:rPr lang="en-US" altLang="zh-CN" b="0" dirty="0">
                <a:latin typeface="Arial" panose="020B0604020202020204" pitchFamily="34" charset="0"/>
              </a:rPr>
              <a:t>can be improved. This therefore alleviates the overfitting problem. </a:t>
            </a:r>
          </a:p>
        </p:txBody>
      </p:sp>
      <p:pic>
        <p:nvPicPr>
          <p:cNvPr id="5" name="图片 4">
            <a:extLst>
              <a:ext uri="{FF2B5EF4-FFF2-40B4-BE49-F238E27FC236}">
                <a16:creationId xmlns:a16="http://schemas.microsoft.com/office/drawing/2014/main" xmlns="" id="{CF42D253-557B-704D-8052-8D771379A96A}"/>
              </a:ext>
            </a:extLst>
          </p:cNvPr>
          <p:cNvPicPr/>
          <p:nvPr/>
        </p:nvPicPr>
        <p:blipFill>
          <a:blip r:embed="rId2"/>
          <a:stretch>
            <a:fillRect/>
          </a:stretch>
        </p:blipFill>
        <p:spPr>
          <a:xfrm>
            <a:off x="2936962" y="3177863"/>
            <a:ext cx="6135195" cy="2427890"/>
          </a:xfrm>
          <a:prstGeom prst="rect">
            <a:avLst/>
          </a:prstGeom>
        </p:spPr>
      </p:pic>
      <p:sp>
        <p:nvSpPr>
          <p:cNvPr id="6" name="矩形 5">
            <a:extLst>
              <a:ext uri="{FF2B5EF4-FFF2-40B4-BE49-F238E27FC236}">
                <a16:creationId xmlns:a16="http://schemas.microsoft.com/office/drawing/2014/main" xmlns="" id="{099319CE-A2E7-7C4B-B92E-CDE7849A9DD8}"/>
              </a:ext>
            </a:extLst>
          </p:cNvPr>
          <p:cNvSpPr/>
          <p:nvPr/>
        </p:nvSpPr>
        <p:spPr>
          <a:xfrm>
            <a:off x="2661896" y="5421087"/>
            <a:ext cx="2786771" cy="369332"/>
          </a:xfrm>
          <a:prstGeom prst="rect">
            <a:avLst/>
          </a:prstGeom>
        </p:spPr>
        <p:txBody>
          <a:bodyPr wrap="square">
            <a:spAutoFit/>
          </a:bodyPr>
          <a:lstStyle/>
          <a:p>
            <a:pPr algn="ctr">
              <a:spcAft>
                <a:spcPts val="600"/>
              </a:spcAft>
            </a:pPr>
            <a:r>
              <a:rPr lang="en-US" altLang="zh-CN" dirty="0">
                <a:latin typeface="Arial" panose="020B0604020202020204" pitchFamily="34" charset="0"/>
              </a:rPr>
              <a:t>Standard neural </a:t>
            </a:r>
            <a:r>
              <a:rPr lang="en-US" altLang="zh-CN" dirty="0" smtClean="0">
                <a:latin typeface="Arial" panose="020B0604020202020204" pitchFamily="34" charset="0"/>
              </a:rPr>
              <a:t>network</a:t>
            </a:r>
            <a:endParaRPr lang="zh-CN" altLang="zh-CN" sz="1400" kern="100" dirty="0">
              <a:solidFill>
                <a:prstClr val="black"/>
              </a:solidFill>
              <a:latin typeface="Arial" panose="020B0604020202020204" pitchFamily="34" charset="0"/>
              <a:cs typeface="Times New Roman" panose="02020603050405020304" pitchFamily="18" charset="0"/>
            </a:endParaRPr>
          </a:p>
        </p:txBody>
      </p:sp>
      <p:sp>
        <p:nvSpPr>
          <p:cNvPr id="7" name="矩形 6">
            <a:extLst>
              <a:ext uri="{FF2B5EF4-FFF2-40B4-BE49-F238E27FC236}">
                <a16:creationId xmlns:a16="http://schemas.microsoft.com/office/drawing/2014/main" xmlns="" id="{099319CE-A2E7-7C4B-B92E-CDE7849A9DD8}"/>
              </a:ext>
            </a:extLst>
          </p:cNvPr>
          <p:cNvSpPr/>
          <p:nvPr/>
        </p:nvSpPr>
        <p:spPr>
          <a:xfrm>
            <a:off x="6004559" y="5421087"/>
            <a:ext cx="3513762" cy="369332"/>
          </a:xfrm>
          <a:prstGeom prst="rect">
            <a:avLst/>
          </a:prstGeom>
        </p:spPr>
        <p:txBody>
          <a:bodyPr wrap="square">
            <a:spAutoFit/>
          </a:bodyPr>
          <a:lstStyle/>
          <a:p>
            <a:pPr algn="ctr">
              <a:spcAft>
                <a:spcPts val="600"/>
              </a:spcAft>
            </a:pPr>
            <a:r>
              <a:rPr lang="en-US" altLang="zh-CN" dirty="0">
                <a:latin typeface="Arial" panose="020B0604020202020204" pitchFamily="34" charset="0"/>
              </a:rPr>
              <a:t>Neural network using dropout</a:t>
            </a:r>
            <a:endParaRPr lang="zh-CN" altLang="zh-CN" sz="1400" kern="100" dirty="0">
              <a:solidFill>
                <a:prstClr val="black"/>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13389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Linear Regression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Font typeface="Arial" panose="020B0604020202020204" pitchFamily="34" charset="0"/>
                  <a:buChar char="•"/>
                </a:pPr>
                <a:r>
                  <a:rPr lang="en-US" b="0" dirty="0">
                    <a:latin typeface="Arial" panose="020B0604020202020204" pitchFamily="34" charset="0"/>
                    <a:cs typeface="Arial" panose="020B0604020202020204" pitchFamily="34" charset="0"/>
                  </a:rPr>
                  <a:t>Linear function: </a:t>
                </a:r>
                <a14:m>
                  <m:oMath xmlns:m="http://schemas.openxmlformats.org/officeDocument/2006/math">
                    <m:r>
                      <a:rPr lang="en-US" altLang="zh-CN" b="0" i="1">
                        <a:latin typeface="Cambria Math" charset="0"/>
                      </a:rPr>
                      <m:t>h</m:t>
                    </m:r>
                    <m:d>
                      <m:dPr>
                        <m:ctrlPr>
                          <a:rPr lang="zh-CN" altLang="zh-CN" b="0" i="1">
                            <a:latin typeface="Cambria Math" panose="02040503050406030204" pitchFamily="18" charset="0"/>
                          </a:rPr>
                        </m:ctrlPr>
                      </m:dPr>
                      <m:e>
                        <m:r>
                          <a:rPr lang="en-US" altLang="zh-CN" b="0" i="1">
                            <a:latin typeface="Cambria Math" charset="0"/>
                          </a:rPr>
                          <m:t> </m:t>
                        </m:r>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r>
                      <a:rPr lang="en-US" altLang="zh-CN" b="0" i="1">
                        <a:latin typeface="Cambria Math" charset="0"/>
                      </a:rPr>
                      <m:t>=</m:t>
                    </m:r>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r>
                      <a:rPr lang="en-US" altLang="zh-CN" b="0" i="1">
                        <a:latin typeface="Cambria Math" charset="0"/>
                      </a:rPr>
                      <m:t>+</m:t>
                    </m:r>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oMath>
                </a14:m>
                <a:endParaRPr lang="en-US" b="0" dirty="0">
                  <a:latin typeface="Arial" panose="020B0604020202020204" pitchFamily="34" charset="0"/>
                  <a:cs typeface="Arial" panose="020B0604020202020204" pitchFamily="34" charset="0"/>
                </a:endParaRPr>
              </a:p>
              <a:p>
                <a:pPr>
                  <a:buFont typeface="Arial" panose="020B0604020202020204" pitchFamily="34" charset="0"/>
                  <a:buChar char="•"/>
                </a:pPr>
                <a:r>
                  <a:rPr lang="en-US" b="0" dirty="0">
                    <a:latin typeface="Arial" panose="020B0604020202020204" pitchFamily="34" charset="0"/>
                    <a:cs typeface="Arial" panose="020B0604020202020204" pitchFamily="34" charset="0"/>
                  </a:rPr>
                  <a:t>Objective: </a:t>
                </a:r>
                <a:r>
                  <a:rPr lang="en-US" b="0" dirty="0" smtClean="0">
                    <a:latin typeface="Arial" panose="020B0604020202020204" pitchFamily="34" charset="0"/>
                    <a:cs typeface="Arial" panose="020B0604020202020204" pitchFamily="34" charset="0"/>
                  </a:rPr>
                  <a:t>The </a:t>
                </a:r>
                <a:r>
                  <a:rPr lang="en-US" b="0" dirty="0">
                    <a:latin typeface="Arial" panose="020B0604020202020204" pitchFamily="34" charset="0"/>
                    <a:cs typeface="Arial" panose="020B0604020202020204" pitchFamily="34" charset="0"/>
                  </a:rPr>
                  <a:t>training results of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oMath>
                </a14:m>
                <a:r>
                  <a:rPr lang="en-US" b="0" dirty="0">
                    <a:latin typeface="Arial" panose="020B0604020202020204" pitchFamily="34" charset="0"/>
                    <a:cs typeface="Arial" panose="020B0604020202020204" pitchFamily="34" charset="0"/>
                  </a:rPr>
                  <a:t> and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oMath>
                </a14:m>
                <a:r>
                  <a:rPr lang="en-US" b="0" dirty="0">
                    <a:latin typeface="Arial" panose="020B0604020202020204" pitchFamily="34" charset="0"/>
                    <a:cs typeface="Arial" panose="020B0604020202020204" pitchFamily="34" charset="0"/>
                  </a:rPr>
                  <a:t> and the dataset can be fitted as much as possible.</a:t>
                </a:r>
              </a:p>
              <a:p>
                <a:endParaRPr lang="en-US" altLang="zh-CN" b="0" dirty="0" smtClean="0">
                  <a:effectLst/>
                  <a:latin typeface="Arial" panose="020B0604020202020204" pitchFamily="34" charset="0"/>
                  <a:cs typeface="Arial" panose="020B0604020202020204" pitchFamily="34" charset="0"/>
                </a:endParaRPr>
              </a:p>
              <a:p>
                <a:endParaRPr lang="en-US" altLang="zh-CN" b="0" dirty="0">
                  <a:effectLst/>
                  <a:latin typeface="Arial" panose="020B0604020202020204" pitchFamily="34" charset="0"/>
                  <a:cs typeface="Arial" panose="020B0604020202020204" pitchFamily="34" charset="0"/>
                </a:endParaRPr>
              </a:p>
              <a:p>
                <a:endParaRPr lang="en-US" altLang="zh-CN" b="0" dirty="0">
                  <a:latin typeface="Arial" panose="020B0604020202020204" pitchFamily="34" charset="0"/>
                  <a:cs typeface="Arial" panose="020B0604020202020204" pitchFamily="34" charset="0"/>
                </a:endParaRPr>
              </a:p>
              <a:p>
                <a:endParaRPr lang="en-US" altLang="zh-CN" b="0" dirty="0">
                  <a:effectLst/>
                  <a:latin typeface="Arial" panose="020B0604020202020204" pitchFamily="34" charset="0"/>
                  <a:cs typeface="Arial" panose="020B0604020202020204" pitchFamily="34" charset="0"/>
                </a:endParaRPr>
              </a:p>
              <a:p>
                <a:endParaRPr lang="en-US" altLang="zh-CN" b="0" dirty="0">
                  <a:latin typeface="Arial" panose="020B0604020202020204" pitchFamily="34" charset="0"/>
                  <a:cs typeface="Arial" panose="020B0604020202020204" pitchFamily="34" charset="0"/>
                </a:endParaRPr>
              </a:p>
              <a:p>
                <a:endParaRPr lang="en-US" altLang="zh-CN" b="0" dirty="0" smtClean="0">
                  <a:latin typeface="Arial" panose="020B0604020202020204" pitchFamily="34" charset="0"/>
                  <a:cs typeface="Arial" panose="020B0604020202020204" pitchFamily="34" charset="0"/>
                </a:endParaRPr>
              </a:p>
              <a:p>
                <a:endParaRPr lang="en-US" altLang="zh-CN" b="0" dirty="0">
                  <a:latin typeface="Arial" panose="020B0604020202020204" pitchFamily="34" charset="0"/>
                  <a:cs typeface="Arial" panose="020B0604020202020204" pitchFamily="34" charset="0"/>
                </a:endParaRPr>
              </a:p>
              <a:p>
                <a:pPr>
                  <a:buFont typeface="Arial" panose="020B0604020202020204" pitchFamily="34" charset="0"/>
                  <a:buChar char="•"/>
                </a:pPr>
                <a:r>
                  <a:rPr lang="en-US" b="0" dirty="0" smtClean="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Mathematical expression for minimizing loss function: </a:t>
                </a:r>
              </a:p>
              <a:p>
                <a:endParaRPr kumimoji="1" lang="zh-CN" altLang="en-US" b="0"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t="-806"/>
                </a:stretch>
              </a:blipFill>
            </p:spPr>
            <p:txBody>
              <a:bodyPr/>
              <a:lstStyle/>
              <a:p>
                <a:r>
                  <a:rPr lang="en-US">
                    <a:noFill/>
                  </a:rPr>
                  <a:t> </a:t>
                </a:r>
              </a:p>
            </p:txBody>
          </p:sp>
        </mc:Fallback>
      </mc:AlternateContent>
      <p:sp>
        <p:nvSpPr>
          <p:cNvPr id="5" name="Rectangle 2"/>
          <p:cNvSpPr>
            <a:spLocks noChangeArrowheads="1"/>
          </p:cNvSpPr>
          <p:nvPr/>
        </p:nvSpPr>
        <p:spPr bwMode="auto">
          <a:xfrm>
            <a:off x="3534937" y="226302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latin typeface="Arial" panose="020B0604020202020204" pitchFamily="34" charset="0"/>
            </a:endParaRPr>
          </a:p>
        </p:txBody>
      </p:sp>
      <p:pic>
        <p:nvPicPr>
          <p:cNvPr id="3073" name="图片 8" descr="1920px-Linear_regressi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19" y="1987838"/>
            <a:ext cx="4048256" cy="25212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823395" y="4622800"/>
            <a:ext cx="31935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cs typeface="Arial" panose="020B0604020202020204" pitchFamily="34" charset="0"/>
              </a:rPr>
              <a:t>Figure 1 Linear regression model</a:t>
            </a:r>
          </a:p>
        </p:txBody>
      </p:sp>
      <mc:AlternateContent xmlns:mc="http://schemas.openxmlformats.org/markup-compatibility/2006" xmlns:a14="http://schemas.microsoft.com/office/drawing/2010/main">
        <mc:Choice Requires="a14">
          <p:sp>
            <p:nvSpPr>
              <p:cNvPr id="7" name="矩形 6"/>
              <p:cNvSpPr/>
              <p:nvPr/>
            </p:nvSpPr>
            <p:spPr>
              <a:xfrm>
                <a:off x="4351879" y="5752143"/>
                <a:ext cx="331635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prstClr val="black"/>
                          </a:solidFill>
                          <a:latin typeface="Cambria Math" charset="0"/>
                        </a:rPr>
                        <m:t>𝐽</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charset="0"/>
                            </a:rPr>
                            <m:t>𝑤</m:t>
                          </m:r>
                        </m:e>
                      </m:d>
                      <m:r>
                        <a:rPr lang="zh-CN" altLang="en-US">
                          <a:solidFill>
                            <a:prstClr val="black"/>
                          </a:solidFill>
                          <a:latin typeface="Cambria Math" charset="0"/>
                        </a:rPr>
                        <m:t>=</m:t>
                      </m:r>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charset="0"/>
                            </a:rPr>
                            <m:t>1</m:t>
                          </m:r>
                        </m:num>
                        <m:den>
                          <m:r>
                            <a:rPr lang="zh-CN" altLang="en-US">
                              <a:solidFill>
                                <a:prstClr val="black"/>
                              </a:solidFill>
                              <a:latin typeface="Cambria Math" charset="0"/>
                            </a:rPr>
                            <m:t>2</m:t>
                          </m:r>
                          <m:r>
                            <a:rPr lang="zh-CN" altLang="en-US" i="1">
                              <a:solidFill>
                                <a:prstClr val="black"/>
                              </a:solidFill>
                              <a:latin typeface="Cambria Math" charset="0"/>
                            </a:rPr>
                            <m:t>𝑚</m:t>
                          </m:r>
                        </m:den>
                      </m:f>
                      <m:nary>
                        <m:naryPr>
                          <m:chr m:val="∑"/>
                          <m:limLoc m:val="undOvr"/>
                          <m:ctrlPr>
                            <a:rPr lang="zh-CN" altLang="en-US" i="1">
                              <a:solidFill>
                                <a:prstClr val="black"/>
                              </a:solidFill>
                              <a:latin typeface="Cambria Math" panose="02040503050406030204" pitchFamily="18" charset="0"/>
                            </a:rPr>
                          </m:ctrlPr>
                        </m:naryPr>
                        <m:sub>
                          <m:r>
                            <a:rPr lang="zh-CN" altLang="en-US" i="1">
                              <a:solidFill>
                                <a:prstClr val="black"/>
                              </a:solidFill>
                              <a:latin typeface="Cambria Math" charset="0"/>
                            </a:rPr>
                            <m:t>𝑖</m:t>
                          </m:r>
                          <m:r>
                            <a:rPr lang="zh-CN" altLang="en-US">
                              <a:solidFill>
                                <a:prstClr val="black"/>
                              </a:solidFill>
                              <a:latin typeface="Cambria Math" charset="0"/>
                            </a:rPr>
                            <m:t>=1</m:t>
                          </m:r>
                        </m:sub>
                        <m:sup>
                          <m:r>
                            <a:rPr lang="zh-CN" altLang="en-US" i="1">
                              <a:solidFill>
                                <a:prstClr val="black"/>
                              </a:solidFill>
                              <a:latin typeface="Cambria Math" charset="0"/>
                            </a:rPr>
                            <m:t>𝑚</m:t>
                          </m:r>
                        </m:sup>
                        <m:e>
                          <m:sSup>
                            <m:sSupPr>
                              <m:ctrlPr>
                                <a:rPr lang="zh-CN" altLang="en-US" i="1">
                                  <a:solidFill>
                                    <a:prstClr val="black"/>
                                  </a:solidFill>
                                  <a:latin typeface="Cambria Math" panose="02040503050406030204" pitchFamily="18" charset="0"/>
                                </a:rPr>
                              </m:ctrlPr>
                            </m:sSupPr>
                            <m:e>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charset="0"/>
                                    </a:rPr>
                                    <m:t>h</m:t>
                                  </m:r>
                                  <m:d>
                                    <m:dPr>
                                      <m:ctrlPr>
                                        <a:rPr lang="zh-CN" altLang="en-US" i="1">
                                          <a:solidFill>
                                            <a:prstClr val="black"/>
                                          </a:solidFill>
                                          <a:latin typeface="Cambria Math" panose="02040503050406030204" pitchFamily="18" charset="0"/>
                                        </a:rPr>
                                      </m:ctrlPr>
                                    </m:dPr>
                                    <m:e>
                                      <m:sSup>
                                        <m:sSupPr>
                                          <m:ctrlPr>
                                            <a:rPr lang="zh-CN" altLang="en-US" i="1">
                                              <a:solidFill>
                                                <a:prstClr val="black"/>
                                              </a:solidFill>
                                              <a:latin typeface="Cambria Math" panose="02040503050406030204" pitchFamily="18" charset="0"/>
                                            </a:rPr>
                                          </m:ctrlPr>
                                        </m:sSupPr>
                                        <m:e>
                                          <m:r>
                                            <a:rPr lang="zh-CN" altLang="en-US" i="1">
                                              <a:solidFill>
                                                <a:prstClr val="black"/>
                                              </a:solidFill>
                                              <a:latin typeface="Cambria Math" charset="0"/>
                                            </a:rPr>
                                            <m:t>𝑥</m:t>
                                          </m:r>
                                        </m:e>
                                        <m:sup>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charset="0"/>
                                                </a:rPr>
                                                <m:t>𝑖</m:t>
                                              </m:r>
                                            </m:e>
                                          </m:d>
                                        </m:sup>
                                      </m:sSup>
                                    </m:e>
                                  </m:d>
                                  <m:r>
                                    <a:rPr lang="zh-CN" altLang="en-US">
                                      <a:solidFill>
                                        <a:prstClr val="black"/>
                                      </a:solidFill>
                                      <a:latin typeface="Cambria Math" charset="0"/>
                                    </a:rPr>
                                    <m:t>−</m:t>
                                  </m:r>
                                  <m:sSup>
                                    <m:sSupPr>
                                      <m:ctrlPr>
                                        <a:rPr lang="zh-CN" altLang="en-US" i="1">
                                          <a:solidFill>
                                            <a:prstClr val="black"/>
                                          </a:solidFill>
                                          <a:latin typeface="Cambria Math" panose="02040503050406030204" pitchFamily="18" charset="0"/>
                                        </a:rPr>
                                      </m:ctrlPr>
                                    </m:sSupPr>
                                    <m:e>
                                      <m:r>
                                        <a:rPr lang="zh-CN" altLang="en-US" i="1">
                                          <a:solidFill>
                                            <a:prstClr val="black"/>
                                          </a:solidFill>
                                          <a:latin typeface="Cambria Math" charset="0"/>
                                        </a:rPr>
                                        <m:t>𝑦</m:t>
                                      </m:r>
                                    </m:e>
                                    <m:sup>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charset="0"/>
                                            </a:rPr>
                                            <m:t>𝑖</m:t>
                                          </m:r>
                                        </m:e>
                                      </m:d>
                                    </m:sup>
                                  </m:sSup>
                                </m:e>
                              </m:d>
                            </m:e>
                            <m:sup>
                              <m:r>
                                <a:rPr lang="zh-CN" altLang="en-US">
                                  <a:solidFill>
                                    <a:prstClr val="black"/>
                                  </a:solidFill>
                                  <a:latin typeface="Cambria Math" charset="0"/>
                                </a:rPr>
                                <m:t>2</m:t>
                              </m:r>
                            </m:sup>
                          </m:sSup>
                        </m:e>
                      </m:nary>
                    </m:oMath>
                  </m:oMathPara>
                </a14:m>
                <a:endParaRPr dirty="0">
                  <a:latin typeface="Arial" panose="020B0604020202020204" pitchFamily="34"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351879" y="5752143"/>
                <a:ext cx="3316356" cy="84856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66600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3F79827-1D0C-5A42-9EAE-30DBA42F7091}"/>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Dropout</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27ED23E3-B11E-244C-9B3F-7D9C2924D419}"/>
                  </a:ext>
                </a:extLst>
              </p:cNvPr>
              <p:cNvSpPr>
                <a:spLocks noGrp="1"/>
              </p:cNvSpPr>
              <p:nvPr>
                <p:ph idx="1"/>
              </p:nvPr>
            </p:nvSpPr>
            <p:spPr/>
            <p:txBody>
              <a:bodyPr>
                <a:normAutofit/>
              </a:bodyPr>
              <a:lstStyle/>
              <a:p>
                <a:pPr marL="0" indent="0">
                  <a:lnSpc>
                    <a:spcPct val="120000"/>
                  </a:lnSpc>
                  <a:buNone/>
                </a:pPr>
                <a:r>
                  <a:rPr lang="en-US" altLang="zh-CN" b="0" dirty="0" smtClean="0">
                    <a:latin typeface="Arial" panose="020B0604020202020204" pitchFamily="34" charset="0"/>
                  </a:rPr>
                  <a:t>In the standard neural network, after the given input</a:t>
                </a:r>
                <a14:m>
                  <m:oMath xmlns:m="http://schemas.openxmlformats.org/officeDocument/2006/math">
                    <m:r>
                      <a:rPr lang="en-US" altLang="zh-CN" b="0" i="0" smtClean="0">
                        <a:latin typeface="Cambria Math" panose="02040503050406030204" pitchFamily="18" charset="0"/>
                      </a:rPr>
                      <m:t> </m:t>
                    </m:r>
                    <m:r>
                      <a:rPr lang="en-US" altLang="zh-CN" b="0" i="1">
                        <a:latin typeface="Cambria Math" panose="02040503050406030204" pitchFamily="18" charset="0"/>
                      </a:rPr>
                      <m:t>𝑥</m:t>
                    </m:r>
                  </m:oMath>
                </a14:m>
                <a:r>
                  <a:rPr lang="en-US" altLang="zh-CN" b="0" dirty="0" smtClean="0">
                    <a:latin typeface="Arial" panose="020B0604020202020204" pitchFamily="34" charset="0"/>
                  </a:rPr>
                  <a:t> </a:t>
                </a:r>
                <a:r>
                  <a:rPr lang="en-US" altLang="zh-CN" b="0" dirty="0">
                    <a:latin typeface="Arial" panose="020B0604020202020204" pitchFamily="34" charset="0"/>
                  </a:rPr>
                  <a:t>is propagated in the forward direction on the network, the error is propagated in the reverse direction. This is performed to determine how best to update the parameters for optimal learning, resulting in the output</a:t>
                </a:r>
                <a:r>
                  <a:rPr lang="en-US" altLang="zh-CN" b="0" dirty="0" smtClean="0">
                    <a:latin typeface="Arial" panose="020B0604020202020204" pitchFamily="34" charset="0"/>
                  </a:rPr>
                  <a:t> </a:t>
                </a:r>
                <a14:m>
                  <m:oMath xmlns:m="http://schemas.openxmlformats.org/officeDocument/2006/math">
                    <m:r>
                      <a:rPr lang="en-US" altLang="zh-CN" b="0" i="1">
                        <a:latin typeface="Cambria Math" panose="02040503050406030204" pitchFamily="18" charset="0"/>
                      </a:rPr>
                      <m:t>𝑦</m:t>
                    </m:r>
                  </m:oMath>
                </a14:m>
                <a:r>
                  <a:rPr lang="en-US" altLang="zh-CN" b="0" dirty="0" smtClean="0">
                    <a:latin typeface="Arial" panose="020B0604020202020204" pitchFamily="34" charset="0"/>
                  </a:rPr>
                  <a:t>. </a:t>
                </a:r>
                <a:r>
                  <a:rPr lang="en-US" altLang="zh-CN" b="0" dirty="0">
                    <a:latin typeface="Arial" panose="020B0604020202020204" pitchFamily="34" charset="0"/>
                  </a:rPr>
                  <a:t>In the network </a:t>
                </a:r>
                <a:r>
                  <a:rPr lang="en-US" altLang="zh-CN" b="0" dirty="0" smtClean="0">
                    <a:latin typeface="Arial" panose="020B0604020202020204" pitchFamily="34" charset="0"/>
                  </a:rPr>
                  <a:t>using dropout, </a:t>
                </a:r>
                <a:r>
                  <a:rPr lang="en-US" altLang="zh-CN" b="0" dirty="0">
                    <a:latin typeface="Arial" panose="020B0604020202020204" pitchFamily="34" charset="0"/>
                  </a:rPr>
                  <a:t>the process is </a:t>
                </a:r>
                <a:r>
                  <a:rPr lang="en-US" altLang="zh-CN" b="0" dirty="0" smtClean="0">
                    <a:latin typeface="Arial" panose="020B0604020202020204" pitchFamily="34" charset="0"/>
                  </a:rPr>
                  <a:t>listed as </a:t>
                </a:r>
                <a:r>
                  <a:rPr lang="en-US" altLang="zh-CN" b="0" dirty="0">
                    <a:latin typeface="Arial" panose="020B0604020202020204" pitchFamily="34" charset="0"/>
                  </a:rPr>
                  <a:t>follows:</a:t>
                </a:r>
                <a:endParaRPr lang="zh-CN" altLang="zh-CN" b="0" dirty="0">
                  <a:latin typeface="Arial" panose="020B0604020202020204" pitchFamily="34" charset="0"/>
                </a:endParaRPr>
              </a:p>
              <a:p>
                <a:pPr marL="374650" lvl="1" indent="-374650">
                  <a:lnSpc>
                    <a:spcPct val="120000"/>
                  </a:lnSpc>
                  <a:buFont typeface="+mj-lt"/>
                  <a:buAutoNum type="arabicPeriod"/>
                </a:pPr>
                <a:r>
                  <a:rPr lang="en-US" altLang="zh-CN" dirty="0" smtClean="0">
                    <a:latin typeface="Arial" panose="020B0604020202020204" pitchFamily="34" charset="0"/>
                  </a:rPr>
                  <a:t>Delete </a:t>
                </a:r>
                <a:r>
                  <a:rPr lang="en-US" altLang="zh-CN" dirty="0">
                    <a:latin typeface="Arial" panose="020B0604020202020204" pitchFamily="34" charset="0"/>
                  </a:rPr>
                  <a:t>half of the hidden-layer neurons in the network at random, but do not change the input </a:t>
                </a:r>
                <a:r>
                  <a:rPr lang="en-US" altLang="zh-CN" dirty="0" smtClean="0">
                    <a:latin typeface="Arial" panose="020B0604020202020204" pitchFamily="34" charset="0"/>
                  </a:rPr>
                  <a:t>or output neuron.</a:t>
                </a:r>
                <a:r>
                  <a:rPr lang="en-US" altLang="zh-CN" dirty="0">
                    <a:latin typeface="Arial" panose="020B0604020202020204" pitchFamily="34" charset="0"/>
                  </a:rPr>
                  <a:t> </a:t>
                </a:r>
                <a:r>
                  <a:rPr lang="en-US" altLang="zh-CN" dirty="0" smtClean="0">
                    <a:latin typeface="Arial" panose="020B0604020202020204" pitchFamily="34" charset="0"/>
                  </a:rPr>
                  <a:t>In the right figure of the previous slide, the dashed circles </a:t>
                </a:r>
                <a:r>
                  <a:rPr lang="en-US" altLang="zh-CN" dirty="0">
                    <a:latin typeface="Arial" panose="020B0604020202020204" pitchFamily="34" charset="0"/>
                  </a:rPr>
                  <a:t>represent the deleted neurons in this training batch.</a:t>
                </a:r>
                <a:endParaRPr lang="zh-CN" altLang="zh-CN" dirty="0">
                  <a:latin typeface="Arial" panose="020B0604020202020204" pitchFamily="34" charset="0"/>
                </a:endParaRPr>
              </a:p>
              <a:p>
                <a:pPr marL="374650" lvl="1" indent="-374650">
                  <a:lnSpc>
                    <a:spcPct val="120000"/>
                  </a:lnSpc>
                  <a:buFont typeface="+mj-lt"/>
                  <a:buAutoNum type="arabicPeriod"/>
                </a:pPr>
                <a:r>
                  <a:rPr lang="en-US" altLang="zh-CN" dirty="0">
                    <a:latin typeface="Arial" panose="020B0604020202020204" pitchFamily="34" charset="0"/>
                  </a:rPr>
                  <a:t>Propagate the input </a:t>
                </a:r>
                <a14:m>
                  <m:oMath xmlns:m="http://schemas.openxmlformats.org/officeDocument/2006/math">
                    <m:r>
                      <a:rPr lang="en-US" altLang="zh-CN" b="1" i="1">
                        <a:latin typeface="Cambria Math" panose="02040503050406030204" pitchFamily="18" charset="0"/>
                      </a:rPr>
                      <m:t>𝒙</m:t>
                    </m:r>
                  </m:oMath>
                </a14:m>
                <a:r>
                  <a:rPr lang="en-US" altLang="zh-CN" dirty="0" smtClean="0">
                    <a:latin typeface="Arial" panose="020B0604020202020204" pitchFamily="34" charset="0"/>
                  </a:rPr>
                  <a:t> </a:t>
                </a:r>
                <a:r>
                  <a:rPr lang="en-US" altLang="zh-CN" dirty="0">
                    <a:latin typeface="Arial" panose="020B0604020202020204" pitchFamily="34" charset="0"/>
                  </a:rPr>
                  <a:t>in the forward direction through the neural network modified in step 1, and then propagate the loss result in the reverse direction. After a batch of training samples is completed, the corresponding parameters are updated on the remaining neurons by using the stochastic gradient descent method.</a:t>
                </a:r>
                <a:endParaRPr lang="zh-CN" altLang="zh-CN" dirty="0">
                  <a:latin typeface="Arial" panose="020B0604020202020204" pitchFamily="34" charset="0"/>
                </a:endParaRPr>
              </a:p>
              <a:p>
                <a:pPr marL="374650" lvl="1" indent="-374650">
                  <a:lnSpc>
                    <a:spcPct val="120000"/>
                  </a:lnSpc>
                  <a:buFont typeface="+mj-lt"/>
                  <a:buAutoNum type="arabicPeriod"/>
                </a:pPr>
                <a:r>
                  <a:rPr lang="en-US" altLang="zh-CN" dirty="0" smtClean="0">
                    <a:latin typeface="Arial" panose="020B0604020202020204" pitchFamily="34" charset="0"/>
                  </a:rPr>
                  <a:t>Restore </a:t>
                </a:r>
                <a:r>
                  <a:rPr lang="en-US" altLang="zh-CN" dirty="0">
                    <a:latin typeface="Arial" panose="020B0604020202020204" pitchFamily="34" charset="0"/>
                  </a:rPr>
                  <a:t>the deleted neurons. Note that the deleted neurons remain unchanged, but the neurons that were not deleted are updated in the previous batch.</a:t>
                </a:r>
                <a:endParaRPr lang="zh-CN" altLang="zh-CN" dirty="0">
                  <a:latin typeface="Arial" panose="020B0604020202020204" pitchFamily="34" charset="0"/>
                </a:endParaRPr>
              </a:p>
              <a:p>
                <a:pPr marL="374650" lvl="1" indent="-374650">
                  <a:lnSpc>
                    <a:spcPct val="120000"/>
                  </a:lnSpc>
                  <a:buFont typeface="+mj-lt"/>
                  <a:buAutoNum type="arabicPeriod"/>
                </a:pPr>
                <a:r>
                  <a:rPr lang="en-US" altLang="zh-CN" dirty="0" smtClean="0">
                    <a:latin typeface="Arial" panose="020B0604020202020204" pitchFamily="34" charset="0"/>
                  </a:rPr>
                  <a:t>Execute </a:t>
                </a:r>
                <a:r>
                  <a:rPr lang="en-US" altLang="zh-CN" dirty="0">
                    <a:latin typeface="Arial" panose="020B0604020202020204" pitchFamily="34" charset="0"/>
                  </a:rPr>
                  <a:t>the next batch of training samples and repeat the preceding steps.</a:t>
                </a:r>
                <a:endParaRPr lang="zh-CN"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27ED23E3-B11E-244C-9B3F-7D9C2924D419}"/>
                  </a:ext>
                </a:extLst>
              </p:cNvPr>
              <p:cNvSpPr>
                <a:spLocks noGrp="1" noRot="1" noChangeAspect="1" noMove="1" noResize="1" noEditPoints="1" noAdjustHandles="1" noChangeArrowheads="1" noChangeShapeType="1" noTextEdit="1"/>
              </p:cNvSpPr>
              <p:nvPr>
                <p:ph idx="1"/>
              </p:nvPr>
            </p:nvSpPr>
            <p:spPr>
              <a:blipFill rotWithShape="0">
                <a:blip r:embed="rId2"/>
                <a:stretch>
                  <a:fillRect l="-582" r="-815"/>
                </a:stretch>
              </a:blipFill>
            </p:spPr>
            <p:txBody>
              <a:bodyPr/>
              <a:lstStyle/>
              <a:p>
                <a:r>
                  <a:rPr lang="en-US">
                    <a:noFill/>
                  </a:rPr>
                  <a:t> </a:t>
                </a:r>
              </a:p>
            </p:txBody>
          </p:sp>
        </mc:Fallback>
      </mc:AlternateContent>
    </p:spTree>
    <p:extLst>
      <p:ext uri="{BB962C8B-B14F-4D97-AF65-F5344CB8AC3E}">
        <p14:creationId xmlns:p14="http://schemas.microsoft.com/office/powerpoint/2010/main" val="41373760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3FD4A3-F27C-C645-930B-264F8667791E}"/>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Dropout</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7DCA25FC-9BEB-E142-8164-9FA9D0031D2F}"/>
                  </a:ext>
                </a:extLst>
              </p:cNvPr>
              <p:cNvSpPr>
                <a:spLocks noGrp="1"/>
              </p:cNvSpPr>
              <p:nvPr>
                <p:ph idx="1"/>
              </p:nvPr>
            </p:nvSpPr>
            <p:spPr/>
            <p:txBody>
              <a:bodyPr>
                <a:normAutofit/>
              </a:bodyPr>
              <a:lstStyle/>
              <a:p>
                <a:pPr>
                  <a:lnSpc>
                    <a:spcPct val="100000"/>
                  </a:lnSpc>
                  <a:buFont typeface="Arial" panose="020B0604020202020204" pitchFamily="34" charset="0"/>
                  <a:buChar char="•"/>
                </a:pPr>
                <a:r>
                  <a:rPr lang="en-US" altLang="zh-CN" b="0" dirty="0" smtClean="0">
                    <a:latin typeface="Arial" panose="020B0604020202020204" pitchFamily="34" charset="0"/>
                  </a:rPr>
                  <a:t>The standard </a:t>
                </a:r>
                <a:r>
                  <a:rPr lang="en-US" altLang="zh-CN" b="0" dirty="0">
                    <a:latin typeface="Arial" panose="020B0604020202020204" pitchFamily="34" charset="0"/>
                  </a:rPr>
                  <a:t>neural network uses the following calculation formula</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zh-CN" altLang="zh-CN" b="0" i="1" smtClean="0">
                              <a:latin typeface="Cambria Math" panose="02040503050406030204" pitchFamily="18" charset="0"/>
                            </a:rPr>
                          </m:ctrlPr>
                        </m:sSubSupPr>
                        <m:e>
                          <m:r>
                            <a:rPr lang="en-US" altLang="zh-CN" b="0" i="1">
                              <a:latin typeface="Cambria Math" panose="02040503050406030204" pitchFamily="18" charset="0"/>
                            </a:rPr>
                            <m:t>𝑦</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𝑧</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Sup>
                        <m:sSubSupPr>
                          <m:ctrlPr>
                            <a:rPr lang="zh-CN" altLang="zh-CN" b="0" i="1" smtClean="0">
                              <a:latin typeface="Cambria Math" panose="02040503050406030204" pitchFamily="18" charset="0"/>
                            </a:rPr>
                          </m:ctrlPr>
                        </m:sSubSupPr>
                        <m:e>
                          <m:r>
                            <a:rPr lang="en-US" altLang="zh-CN" b="0" i="1">
                              <a:latin typeface="Cambria Math" panose="02040503050406030204" pitchFamily="18" charset="0"/>
                            </a:rPr>
                            <m:t>𝑤</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𝑦</m:t>
                          </m:r>
                        </m:e>
                        <m:sup>
                          <m:r>
                            <a:rPr lang="en-US" altLang="zh-CN" b="0" i="1">
                              <a:latin typeface="Cambria Math" panose="02040503050406030204" pitchFamily="18" charset="0"/>
                            </a:rPr>
                            <m:t>𝑙</m:t>
                          </m:r>
                        </m:sup>
                      </m:sSup>
                      <m:r>
                        <a:rPr lang="en-US" altLang="zh-CN" b="0" i="1">
                          <a:latin typeface="Cambria Math" panose="02040503050406030204" pitchFamily="18" charset="0"/>
                        </a:rPr>
                        <m:t>+</m:t>
                      </m:r>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𝑏</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smtClean="0">
                          <a:latin typeface="Cambria Math" panose="02040503050406030204" pitchFamily="18" charset="0"/>
                        </a:rPr>
                        <m:t>)</m:t>
                      </m:r>
                    </m:oMath>
                  </m:oMathPara>
                </a14:m>
                <a:endParaRPr lang="zh-CN" altLang="zh-CN" b="0" dirty="0">
                  <a:latin typeface="Arial" panose="020B0604020202020204" pitchFamily="34" charset="0"/>
                </a:endParaRPr>
              </a:p>
              <a:p>
                <a:pPr>
                  <a:lnSpc>
                    <a:spcPct val="100000"/>
                  </a:lnSpc>
                  <a:buFont typeface="Arial" panose="020B0604020202020204" pitchFamily="34" charset="0"/>
                  <a:buChar char="•"/>
                </a:pPr>
                <a:r>
                  <a:rPr lang="en-US" altLang="zh-CN" b="0" dirty="0">
                    <a:latin typeface="Arial" panose="020B0604020202020204" pitchFamily="34" charset="0"/>
                  </a:rPr>
                  <a:t>In the network using dropout</a:t>
                </a:r>
                <a:r>
                  <a:rPr lang="en-US" altLang="zh-CN" b="0" dirty="0" smtClean="0">
                    <a:latin typeface="Arial" panose="020B0604020202020204" pitchFamily="34" charset="0"/>
                  </a:rPr>
                  <a:t>, </a:t>
                </a:r>
                <a:r>
                  <a:rPr lang="en-US" altLang="zh-CN" b="0" dirty="0">
                    <a:latin typeface="Arial" panose="020B0604020202020204" pitchFamily="34" charset="0"/>
                  </a:rPr>
                  <a:t>some hidden-layer neurons are randomly closed before each training batch. If we assume that the probability of each neuron being closed is </a:t>
                </a:r>
                <a14:m>
                  <m:oMath xmlns:m="http://schemas.openxmlformats.org/officeDocument/2006/math">
                    <m:r>
                      <a:rPr lang="en-US" altLang="zh-CN" b="0" i="1">
                        <a:latin typeface="Cambria Math" panose="02040503050406030204" pitchFamily="18" charset="0"/>
                      </a:rPr>
                      <m:t>𝑝</m:t>
                    </m:r>
                  </m:oMath>
                </a14:m>
                <a:r>
                  <a:rPr lang="en-US" altLang="zh-CN" b="0" dirty="0">
                    <a:latin typeface="Arial" panose="020B0604020202020204" pitchFamily="34" charset="0"/>
                  </a:rPr>
                  <a:t> , we can use Bernoulli distribution to express the probability of closing </a:t>
                </a:r>
                <a:r>
                  <a:rPr lang="en-US" altLang="zh-CN" b="0" dirty="0" smtClean="0">
                    <a:latin typeface="Arial" panose="020B0604020202020204" pitchFamily="34" charset="0"/>
                  </a:rPr>
                  <a:t>the </a:t>
                </a:r>
                <a14:m>
                  <m:oMath xmlns:m="http://schemas.openxmlformats.org/officeDocument/2006/math">
                    <m:r>
                      <a:rPr lang="en-US" altLang="zh-CN" b="0" i="1">
                        <a:latin typeface="Cambria Math" panose="02040503050406030204" pitchFamily="18" charset="0"/>
                      </a:rPr>
                      <m:t>𝑗</m:t>
                    </m:r>
                    <m:r>
                      <m:rPr>
                        <m:sty m:val="p"/>
                      </m:rPr>
                      <a:rPr lang="en-US" altLang="zh-CN" b="0" i="0" baseline="30000" smtClean="0">
                        <a:latin typeface="Cambria Math" panose="02040503050406030204" pitchFamily="18" charset="0"/>
                      </a:rPr>
                      <m:t>th</m:t>
                    </m:r>
                    <m:r>
                      <a:rPr lang="en-US" altLang="zh-CN" b="0" i="0" smtClean="0">
                        <a:latin typeface="Cambria Math" panose="02040503050406030204" pitchFamily="18" charset="0"/>
                      </a:rPr>
                      <m:t> </m:t>
                    </m:r>
                  </m:oMath>
                </a14:m>
                <a:r>
                  <a:rPr lang="en-US" altLang="zh-CN" b="0" dirty="0" smtClean="0">
                    <a:latin typeface="Arial" panose="020B0604020202020204" pitchFamily="34" charset="0"/>
                  </a:rPr>
                  <a:t>neuron </a:t>
                </a:r>
                <a:r>
                  <a:rPr lang="en-US" altLang="zh-CN" b="0" dirty="0">
                    <a:latin typeface="Arial" panose="020B0604020202020204" pitchFamily="34" charset="0"/>
                  </a:rPr>
                  <a:t>at layer </a:t>
                </a:r>
                <a14:m>
                  <m:oMath xmlns:m="http://schemas.openxmlformats.org/officeDocument/2006/math">
                    <m:r>
                      <a:rPr lang="en-US" altLang="zh-CN" b="0" i="1">
                        <a:latin typeface="Cambria Math" panose="02040503050406030204" pitchFamily="18" charset="0"/>
                      </a:rPr>
                      <m:t>𝑙</m:t>
                    </m:r>
                  </m:oMath>
                </a14:m>
                <a:r>
                  <a:rPr lang="en-US" altLang="zh-CN" b="0" dirty="0" smtClean="0">
                    <a:latin typeface="Arial" panose="020B0604020202020204" pitchFamily="34" charset="0"/>
                  </a:rPr>
                  <a:t> as follows:</a:t>
                </a:r>
                <a:endParaRPr lang="zh-CN" altLang="zh-CN" b="0"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𝑗</m:t>
                          </m:r>
                        </m:sub>
                        <m:sup>
                          <m:r>
                            <a:rPr lang="en-US" altLang="zh-CN" b="0" i="1">
                              <a:latin typeface="Cambria Math" panose="02040503050406030204" pitchFamily="18" charset="0"/>
                            </a:rPr>
                            <m:t>𝑙</m:t>
                          </m:r>
                        </m:sup>
                      </m:sSubSup>
                      <m:r>
                        <a:rPr lang="en-US" altLang="zh-CN" b="0" i="1">
                          <a:latin typeface="Cambria Math" panose="02040503050406030204" pitchFamily="18" charset="0"/>
                        </a:rPr>
                        <m:t>~</m:t>
                      </m:r>
                      <m:r>
                        <a:rPr lang="en-US" altLang="zh-CN" b="0" i="1">
                          <a:latin typeface="Cambria Math" panose="02040503050406030204" pitchFamily="18" charset="0"/>
                        </a:rPr>
                        <m:t>𝐵𝑒𝑟𝑛𝑜𝑢𝑙𝑖</m:t>
                      </m:r>
                      <m:r>
                        <a:rPr lang="en-US" altLang="zh-CN" b="0" i="1">
                          <a:latin typeface="Cambria Math" panose="02040503050406030204" pitchFamily="18" charset="0"/>
                        </a:rPr>
                        <m:t>(</m:t>
                      </m:r>
                      <m:r>
                        <a:rPr lang="en-US" altLang="zh-CN" b="0" i="1">
                          <a:latin typeface="Cambria Math" panose="02040503050406030204" pitchFamily="18" charset="0"/>
                        </a:rPr>
                        <m:t>𝑝</m:t>
                      </m:r>
                      <m:r>
                        <a:rPr lang="en-US" altLang="zh-CN" b="0" i="1">
                          <a:latin typeface="Cambria Math" panose="02040503050406030204" pitchFamily="18" charset="0"/>
                        </a:rPr>
                        <m:t>)</m:t>
                      </m:r>
                    </m:oMath>
                  </m:oMathPara>
                </a14:m>
                <a:endParaRPr lang="zh-CN" altLang="zh-CN" b="0" dirty="0">
                  <a:latin typeface="Arial" panose="020B0604020202020204" pitchFamily="34" charset="0"/>
                </a:endParaRPr>
              </a:p>
              <a:p>
                <a:pPr>
                  <a:lnSpc>
                    <a:spcPct val="100000"/>
                  </a:lnSpc>
                  <a:buFont typeface="Arial" panose="020B0604020202020204" pitchFamily="34" charset="0"/>
                  <a:buChar char="•"/>
                </a:pPr>
                <a:r>
                  <a:rPr lang="en-US" altLang="zh-CN" b="0" dirty="0" smtClean="0">
                    <a:latin typeface="Arial" panose="020B0604020202020204" pitchFamily="34" charset="0"/>
                  </a:rPr>
                  <a:t>If </a:t>
                </a:r>
                <a14:m>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𝑗</m:t>
                        </m:r>
                      </m:sub>
                      <m:sup>
                        <m:r>
                          <a:rPr lang="en-US" altLang="zh-CN" b="0" i="1">
                            <a:latin typeface="Cambria Math" panose="02040503050406030204" pitchFamily="18" charset="0"/>
                          </a:rPr>
                          <m:t>𝑙</m:t>
                        </m:r>
                      </m:sup>
                    </m:sSubSup>
                  </m:oMath>
                </a14:m>
                <a:r>
                  <a:rPr lang="en-US" altLang="zh-CN" b="0" dirty="0" smtClean="0">
                    <a:latin typeface="Arial" panose="020B0604020202020204" pitchFamily="34" charset="0"/>
                  </a:rPr>
                  <a:t> is 0, </a:t>
                </a:r>
                <a:r>
                  <a:rPr lang="en-US" altLang="zh-CN" b="0" dirty="0">
                    <a:latin typeface="Arial" panose="020B0604020202020204" pitchFamily="34" charset="0"/>
                  </a:rPr>
                  <a:t>the </a:t>
                </a:r>
                <a14:m>
                  <m:oMath xmlns:m="http://schemas.openxmlformats.org/officeDocument/2006/math">
                    <m:r>
                      <a:rPr lang="en-US" altLang="zh-CN" b="0" i="1">
                        <a:latin typeface="Cambria Math" panose="02040503050406030204" pitchFamily="18" charset="0"/>
                      </a:rPr>
                      <m:t>𝑗</m:t>
                    </m:r>
                    <m:r>
                      <m:rPr>
                        <m:sty m:val="p"/>
                      </m:rPr>
                      <a:rPr lang="en-US" altLang="zh-CN" b="0" baseline="30000">
                        <a:latin typeface="Cambria Math" panose="02040503050406030204" pitchFamily="18" charset="0"/>
                      </a:rPr>
                      <m:t>th</m:t>
                    </m:r>
                    <m:r>
                      <a:rPr lang="en-US" altLang="zh-CN" b="0">
                        <a:latin typeface="Cambria Math" panose="02040503050406030204" pitchFamily="18" charset="0"/>
                      </a:rPr>
                      <m:t> </m:t>
                    </m:r>
                  </m:oMath>
                </a14:m>
                <a:r>
                  <a:rPr lang="en-US" altLang="zh-CN" b="0" dirty="0">
                    <a:latin typeface="Arial" panose="020B0604020202020204" pitchFamily="34" charset="0"/>
                  </a:rPr>
                  <a:t>neuron at layer </a:t>
                </a:r>
                <a14:m>
                  <m:oMath xmlns:m="http://schemas.openxmlformats.org/officeDocument/2006/math">
                    <m:r>
                      <a:rPr lang="en-US" altLang="zh-CN" b="0" i="1">
                        <a:latin typeface="Cambria Math" panose="02040503050406030204" pitchFamily="18" charset="0"/>
                      </a:rPr>
                      <m:t>𝑙</m:t>
                    </m:r>
                  </m:oMath>
                </a14:m>
                <a:r>
                  <a:rPr lang="en-US" altLang="zh-CN" b="0" dirty="0" smtClean="0">
                    <a:latin typeface="Arial" panose="020B0604020202020204" pitchFamily="34" charset="0"/>
                  </a:rPr>
                  <a:t> is closed; if </a:t>
                </a:r>
                <a14:m>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𝑗</m:t>
                        </m:r>
                      </m:sub>
                      <m:sup>
                        <m:r>
                          <a:rPr lang="en-US" altLang="zh-CN" b="0" i="1">
                            <a:latin typeface="Cambria Math" panose="02040503050406030204" pitchFamily="18" charset="0"/>
                          </a:rPr>
                          <m:t>𝑙</m:t>
                        </m:r>
                      </m:sup>
                    </m:sSubSup>
                  </m:oMath>
                </a14:m>
                <a:r>
                  <a:rPr lang="en-US" altLang="zh-CN" b="0" dirty="0" smtClean="0">
                    <a:latin typeface="Arial" panose="020B0604020202020204" pitchFamily="34" charset="0"/>
                  </a:rPr>
                  <a:t> is 1, </a:t>
                </a:r>
                <a:r>
                  <a:rPr lang="en-US" altLang="zh-CN" b="0" dirty="0">
                    <a:latin typeface="Arial" panose="020B0604020202020204" pitchFamily="34" charset="0"/>
                  </a:rPr>
                  <a:t>the </a:t>
                </a:r>
                <a14:m>
                  <m:oMath xmlns:m="http://schemas.openxmlformats.org/officeDocument/2006/math">
                    <m:r>
                      <a:rPr lang="en-US" altLang="zh-CN" b="0" i="1">
                        <a:latin typeface="Cambria Math" panose="02040503050406030204" pitchFamily="18" charset="0"/>
                      </a:rPr>
                      <m:t>𝑗</m:t>
                    </m:r>
                    <m:r>
                      <m:rPr>
                        <m:sty m:val="p"/>
                      </m:rPr>
                      <a:rPr lang="en-US" altLang="zh-CN" b="0" baseline="30000">
                        <a:latin typeface="Cambria Math" panose="02040503050406030204" pitchFamily="18" charset="0"/>
                      </a:rPr>
                      <m:t>th</m:t>
                    </m:r>
                    <m:r>
                      <a:rPr lang="en-US" altLang="zh-CN" b="0">
                        <a:latin typeface="Cambria Math" panose="02040503050406030204" pitchFamily="18" charset="0"/>
                      </a:rPr>
                      <m:t> </m:t>
                    </m:r>
                  </m:oMath>
                </a14:m>
                <a:r>
                  <a:rPr lang="en-US" altLang="zh-CN" b="0" dirty="0">
                    <a:latin typeface="Arial" panose="020B0604020202020204" pitchFamily="34" charset="0"/>
                  </a:rPr>
                  <a:t>neuron at layer </a:t>
                </a:r>
                <a14:m>
                  <m:oMath xmlns:m="http://schemas.openxmlformats.org/officeDocument/2006/math">
                    <m:r>
                      <a:rPr lang="en-US" altLang="zh-CN" b="0" i="1">
                        <a:latin typeface="Cambria Math" panose="02040503050406030204" pitchFamily="18" charset="0"/>
                      </a:rPr>
                      <m:t>𝑙</m:t>
                    </m:r>
                  </m:oMath>
                </a14:m>
                <a:r>
                  <a:rPr lang="en-US" altLang="zh-CN" b="0" dirty="0">
                    <a:latin typeface="Arial" panose="020B0604020202020204" pitchFamily="34" charset="0"/>
                  </a:rPr>
                  <a:t> </a:t>
                </a:r>
                <a:r>
                  <a:rPr lang="en-US" altLang="zh-CN" b="0" dirty="0" smtClean="0">
                    <a:latin typeface="Arial" panose="020B0604020202020204" pitchFamily="34" charset="0"/>
                  </a:rPr>
                  <a:t>is opened. </a:t>
                </a:r>
                <a:r>
                  <a:rPr lang="en-US" altLang="zh-CN" b="0" dirty="0">
                    <a:latin typeface="Arial" panose="020B0604020202020204" pitchFamily="34" charset="0"/>
                  </a:rPr>
                  <a:t>The </a:t>
                </a:r>
                <a:r>
                  <a:rPr lang="en-US" altLang="zh-CN" b="0" dirty="0" smtClean="0">
                    <a:latin typeface="Arial" panose="020B0604020202020204" pitchFamily="34" charset="0"/>
                  </a:rPr>
                  <a:t>forward process can be expressed by:</a:t>
                </a:r>
                <a:endParaRPr lang="zh-CN" altLang="zh-CN" b="0"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zh-CN" altLang="zh-CN" b="0" i="1">
                              <a:latin typeface="Cambria Math" panose="02040503050406030204" pitchFamily="18" charset="0"/>
                            </a:rPr>
                          </m:ctrlPr>
                        </m:sSupPr>
                        <m:e>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𝑦</m:t>
                              </m:r>
                            </m:e>
                          </m:acc>
                        </m:e>
                        <m:sup>
                          <m:r>
                            <a:rPr lang="en-US" altLang="zh-CN" b="0" i="1">
                              <a:latin typeface="Cambria Math" panose="02040503050406030204" pitchFamily="18" charset="0"/>
                            </a:rPr>
                            <m:t>𝑙</m:t>
                          </m:r>
                        </m:sup>
                      </m:sSup>
                      <m:r>
                        <a:rPr lang="en-US" altLang="zh-CN" b="0" i="1">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𝑟</m:t>
                          </m:r>
                        </m:e>
                        <m:sup>
                          <m:r>
                            <a:rPr lang="en-US" altLang="zh-CN" b="0" i="1">
                              <a:latin typeface="Cambria Math" panose="02040503050406030204" pitchFamily="18" charset="0"/>
                            </a:rPr>
                            <m:t>𝑙</m:t>
                          </m:r>
                        </m:sup>
                      </m:sSup>
                      <m:r>
                        <a:rPr lang="en-US" altLang="zh-CN" b="0" i="1">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𝑦</m:t>
                          </m:r>
                        </m:e>
                        <m:sup>
                          <m:r>
                            <a:rPr lang="en-US" altLang="zh-CN" b="0" i="1">
                              <a:latin typeface="Cambria Math" panose="02040503050406030204" pitchFamily="18" charset="0"/>
                            </a:rPr>
                            <m:t>𝑙</m:t>
                          </m:r>
                        </m:sup>
                      </m:sSup>
                    </m:oMath>
                  </m:oMathPara>
                </a14:m>
                <a:endParaRPr lang="zh-CN" altLang="zh-CN" b="0" dirty="0">
                  <a:latin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𝑦</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a:latin typeface="Cambria Math" panose="02040503050406030204" pitchFamily="18" charset="0"/>
                        </a:rPr>
                        <m:t>=</m:t>
                      </m:r>
                      <m:r>
                        <a:rPr lang="en-US" altLang="zh-CN" b="0" i="1">
                          <a:latin typeface="Cambria Math" panose="02040503050406030204" pitchFamily="18" charset="0"/>
                        </a:rPr>
                        <m:t>𝑓</m:t>
                      </m:r>
                      <m:d>
                        <m:dPr>
                          <m:ctrlPr>
                            <a:rPr lang="en-US" altLang="zh-CN" b="0" i="1">
                              <a:latin typeface="Cambria Math" panose="02040503050406030204" pitchFamily="18" charset="0"/>
                            </a:rPr>
                          </m:ctrlPr>
                        </m:dPr>
                        <m:e>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𝑧</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Sup>
                        <m:sSubSupPr>
                          <m:ctrlPr>
                            <a:rPr lang="zh-CN" altLang="zh-CN" b="0" i="1" smtClean="0">
                              <a:latin typeface="Cambria Math" panose="02040503050406030204" pitchFamily="18" charset="0"/>
                            </a:rPr>
                          </m:ctrlPr>
                        </m:sSubSupPr>
                        <m:e>
                          <m:r>
                            <a:rPr lang="en-US" altLang="zh-CN" b="0" i="1">
                              <a:latin typeface="Cambria Math" panose="02040503050406030204" pitchFamily="18" charset="0"/>
                            </a:rPr>
                            <m:t>𝑤</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sSup>
                        <m:sSupPr>
                          <m:ctrlPr>
                            <a:rPr lang="zh-CN" altLang="zh-CN" b="0" i="1">
                              <a:latin typeface="Cambria Math" panose="02040503050406030204" pitchFamily="18" charset="0"/>
                            </a:rPr>
                          </m:ctrlPr>
                        </m:sSupPr>
                        <m:e>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𝑦</m:t>
                              </m:r>
                            </m:e>
                          </m:acc>
                        </m:e>
                        <m:sup>
                          <m:r>
                            <a:rPr lang="en-US" altLang="zh-CN" b="0" i="1">
                              <a:latin typeface="Cambria Math" panose="02040503050406030204" pitchFamily="18" charset="0"/>
                            </a:rPr>
                            <m:t>𝑙</m:t>
                          </m:r>
                        </m:sup>
                      </m:sSup>
                      <m:r>
                        <a:rPr lang="en-US" altLang="zh-CN" b="0" i="1">
                          <a:latin typeface="Cambria Math" panose="02040503050406030204" pitchFamily="18" charset="0"/>
                        </a:rPr>
                        <m:t>+</m:t>
                      </m:r>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𝑏</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smtClean="0">
                          <a:latin typeface="Cambria Math" panose="02040503050406030204" pitchFamily="18" charset="0"/>
                        </a:rPr>
                        <m:t>)</m:t>
                      </m:r>
                    </m:oMath>
                  </m:oMathPara>
                </a14:m>
                <a:endParaRPr kumimoji="1" lang="zh-CN" altLang="en-US"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7DCA25FC-9BEB-E142-8164-9FA9D0031D2F}"/>
                  </a:ext>
                </a:extLst>
              </p:cNvPr>
              <p:cNvSpPr>
                <a:spLocks noGrp="1" noRot="1" noChangeAspect="1" noMove="1" noResize="1" noEditPoints="1" noAdjustHandles="1" noChangeArrowheads="1" noChangeShapeType="1" noTextEdit="1"/>
              </p:cNvSpPr>
              <p:nvPr>
                <p:ph idx="1"/>
              </p:nvPr>
            </p:nvSpPr>
            <p:spPr>
              <a:blipFill rotWithShape="0">
                <a:blip r:embed="rId2"/>
                <a:stretch>
                  <a:fillRect l="-524" t="-461"/>
                </a:stretch>
              </a:blipFill>
            </p:spPr>
            <p:txBody>
              <a:bodyPr/>
              <a:lstStyle/>
              <a:p>
                <a:r>
                  <a:rPr lang="en-US">
                    <a:noFill/>
                  </a:rPr>
                  <a:t> </a:t>
                </a:r>
              </a:p>
            </p:txBody>
          </p:sp>
        </mc:Fallback>
      </mc:AlternateContent>
    </p:spTree>
    <p:extLst>
      <p:ext uri="{BB962C8B-B14F-4D97-AF65-F5344CB8AC3E}">
        <p14:creationId xmlns:p14="http://schemas.microsoft.com/office/powerpoint/2010/main" val="3417838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E2DCFDA-3FE0-DC48-9313-453E7FCC17F7}"/>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smtClean="0">
                <a:latin typeface="Arial" panose="020B0604020202020204" pitchFamily="34" charset="0"/>
              </a:rPr>
              <a:t>Dropout: </a:t>
            </a:r>
            <a:r>
              <a:rPr kumimoji="1" lang="en-US" altLang="zh-CN" b="1" dirty="0">
                <a:latin typeface="Arial" panose="020B0604020202020204" pitchFamily="34" charset="0"/>
              </a:rPr>
              <a:t>Advantages </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3ADA5C6-65A9-8A49-AFBE-8533A3B2EAC6}"/>
                  </a:ext>
                </a:extLst>
              </p:cNvPr>
              <p:cNvSpPr>
                <a:spLocks noGrp="1"/>
              </p:cNvSpPr>
              <p:nvPr>
                <p:ph idx="1"/>
              </p:nvPr>
            </p:nvSpPr>
            <p:spPr/>
            <p:txBody>
              <a:bodyPr>
                <a:normAutofit/>
              </a:bodyPr>
              <a:lstStyle/>
              <a:p>
                <a:pPr marL="0" indent="0">
                  <a:lnSpc>
                    <a:spcPct val="110000"/>
                  </a:lnSpc>
                  <a:buNone/>
                </a:pPr>
                <a:r>
                  <a:rPr lang="en-US" altLang="zh-CN" b="0" dirty="0" smtClean="0">
                    <a:latin typeface="Arial" panose="020B0604020202020204" pitchFamily="34" charset="0"/>
                  </a:rPr>
                  <a:t>In </a:t>
                </a:r>
                <a:r>
                  <a:rPr lang="en-US" altLang="zh-CN" b="0" dirty="0">
                    <a:latin typeface="Arial" panose="020B0604020202020204" pitchFamily="34" charset="0"/>
                  </a:rPr>
                  <a:t>practical applications, dropout is more effective than other regularization </a:t>
                </a:r>
                <a:r>
                  <a:rPr lang="en-US" altLang="zh-CN" b="0" dirty="0" smtClean="0">
                    <a:latin typeface="Arial" panose="020B0604020202020204" pitchFamily="34" charset="0"/>
                  </a:rPr>
                  <a:t>approaches.</a:t>
                </a:r>
                <a:r>
                  <a:rPr lang="zh-CN" altLang="zh-CN" b="0" dirty="0" smtClean="0">
                    <a:latin typeface="Arial" panose="020B0604020202020204" pitchFamily="34" charset="0"/>
                  </a:rPr>
                  <a:t> </a:t>
                </a:r>
                <a:endParaRPr lang="en-US" altLang="zh-CN" b="0" dirty="0">
                  <a:latin typeface="Arial" panose="020B0604020202020204" pitchFamily="34" charset="0"/>
                </a:endParaRPr>
              </a:p>
              <a:p>
                <a:pPr marL="393700" lvl="1" indent="-393700">
                  <a:lnSpc>
                    <a:spcPct val="110000"/>
                  </a:lnSpc>
                </a:pPr>
                <a:r>
                  <a:rPr lang="en-US" altLang="zh-CN" dirty="0" smtClean="0">
                    <a:latin typeface="Arial" panose="020B0604020202020204" pitchFamily="34" charset="0"/>
                  </a:rPr>
                  <a:t>The </a:t>
                </a:r>
                <a:r>
                  <a:rPr lang="en-US" altLang="zh-CN" dirty="0">
                    <a:latin typeface="Arial" panose="020B0604020202020204" pitchFamily="34" charset="0"/>
                  </a:rPr>
                  <a:t>test results of a model using dropout on the validation </a:t>
                </a:r>
                <a:r>
                  <a:rPr lang="en-US" altLang="zh-CN" dirty="0" smtClean="0">
                    <a:latin typeface="Arial" panose="020B0604020202020204" pitchFamily="34" charset="0"/>
                  </a:rPr>
                  <a:t>dataset </a:t>
                </a:r>
                <a:r>
                  <a:rPr lang="en-US" altLang="zh-CN" dirty="0">
                    <a:latin typeface="Arial" panose="020B0604020202020204" pitchFamily="34" charset="0"/>
                  </a:rPr>
                  <a:t>are often better than those when using other regularization approaches. With large datasets, dropout can significantly improve the generalization ability of the model.</a:t>
                </a:r>
              </a:p>
              <a:p>
                <a:pPr marL="393700" lvl="1" indent="-393700">
                  <a:lnSpc>
                    <a:spcPct val="110000"/>
                  </a:lnSpc>
                </a:pPr>
                <a:r>
                  <a:rPr lang="en-US" altLang="zh-CN" dirty="0" smtClean="0">
                    <a:latin typeface="Arial" panose="020B0604020202020204" pitchFamily="34" charset="0"/>
                  </a:rPr>
                  <a:t>Dropout </a:t>
                </a:r>
                <a:r>
                  <a:rPr lang="en-US" altLang="zh-CN" dirty="0">
                    <a:latin typeface="Arial" panose="020B0604020202020204" pitchFamily="34" charset="0"/>
                  </a:rPr>
                  <a:t>has a very low computational overhead, meaning that only the time complexity of</a:t>
                </a:r>
                <a:r>
                  <a:rPr lang="en-US" altLang="zh-CN" dirty="0" smtClean="0">
                    <a:latin typeface="Arial" panose="020B0604020202020204" pitchFamily="34" charset="0"/>
                  </a:rPr>
                  <a:t>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en-US" altLang="zh-CN" dirty="0" smtClean="0">
                    <a:latin typeface="Arial" panose="020B0604020202020204" pitchFamily="34" charset="0"/>
                  </a:rPr>
                  <a:t> </a:t>
                </a:r>
                <a:r>
                  <a:rPr lang="en-US" altLang="zh-CN" dirty="0">
                    <a:latin typeface="Arial" panose="020B0604020202020204" pitchFamily="34" charset="0"/>
                  </a:rPr>
                  <a:t>in each training batch is increased. </a:t>
                </a:r>
              </a:p>
              <a:p>
                <a:pPr marL="393700" lvl="1" indent="-393700">
                  <a:lnSpc>
                    <a:spcPct val="110000"/>
                  </a:lnSpc>
                </a:pPr>
                <a:r>
                  <a:rPr lang="en-US" altLang="zh-CN" dirty="0" smtClean="0">
                    <a:latin typeface="Arial" panose="020B0604020202020204" pitchFamily="34" charset="0"/>
                  </a:rPr>
                  <a:t>Unlike </a:t>
                </a:r>
                <a:r>
                  <a:rPr lang="en-US" altLang="zh-CN" dirty="0">
                    <a:latin typeface="Arial" panose="020B0604020202020204" pitchFamily="34" charset="0"/>
                  </a:rPr>
                  <a:t>many regularization approaches that have clear limitations on applicable models, dropout can be used in a variety of neural network models, such as </a:t>
                </a:r>
                <a:r>
                  <a:rPr lang="en-US" altLang="zh-CN" dirty="0" smtClean="0">
                    <a:latin typeface="Arial" panose="020B0604020202020204" pitchFamily="34" charset="0"/>
                  </a:rPr>
                  <a:t>feedforward, convolutional, </a:t>
                </a:r>
                <a:r>
                  <a:rPr lang="en-US" altLang="zh-CN" dirty="0">
                    <a:latin typeface="Arial" panose="020B0604020202020204" pitchFamily="34" charset="0"/>
                  </a:rPr>
                  <a:t>and </a:t>
                </a:r>
                <a:r>
                  <a:rPr lang="en-US" altLang="zh-CN" dirty="0" smtClean="0">
                    <a:latin typeface="Arial" panose="020B0604020202020204" pitchFamily="34" charset="0"/>
                  </a:rPr>
                  <a:t>recurrent </a:t>
                </a:r>
                <a:r>
                  <a:rPr lang="en-US" altLang="zh-CN" dirty="0">
                    <a:latin typeface="Arial" panose="020B0604020202020204" pitchFamily="34" charset="0"/>
                  </a:rPr>
                  <a:t>neural </a:t>
                </a:r>
                <a:r>
                  <a:rPr lang="en-US" altLang="zh-CN" dirty="0" smtClean="0">
                    <a:latin typeface="Arial" panose="020B0604020202020204" pitchFamily="34" charset="0"/>
                  </a:rPr>
                  <a:t>networks.</a:t>
                </a:r>
                <a:endParaRPr lang="zh-CN"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63ADA5C6-65A9-8A49-AFBE-8533A3B2EAC6}"/>
                  </a:ext>
                </a:extLst>
              </p:cNvPr>
              <p:cNvSpPr>
                <a:spLocks noGrp="1" noRot="1" noChangeAspect="1" noMove="1" noResize="1" noEditPoints="1" noAdjustHandles="1" noChangeArrowheads="1" noChangeShapeType="1" noTextEdit="1"/>
              </p:cNvSpPr>
              <p:nvPr>
                <p:ph idx="1"/>
              </p:nvPr>
            </p:nvSpPr>
            <p:spPr>
              <a:blipFill rotWithShape="0">
                <a:blip r:embed="rId2"/>
                <a:stretch>
                  <a:fillRect l="-582" t="-461"/>
                </a:stretch>
              </a:blipFill>
            </p:spPr>
            <p:txBody>
              <a:bodyPr/>
              <a:lstStyle/>
              <a:p>
                <a:r>
                  <a:rPr lang="en-US">
                    <a:noFill/>
                  </a:rPr>
                  <a:t> </a:t>
                </a:r>
              </a:p>
            </p:txBody>
          </p:sp>
        </mc:Fallback>
      </mc:AlternateContent>
    </p:spTree>
    <p:extLst>
      <p:ext uri="{BB962C8B-B14F-4D97-AF65-F5344CB8AC3E}">
        <p14:creationId xmlns:p14="http://schemas.microsoft.com/office/powerpoint/2010/main" val="11322476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E351A5E-0095-834D-97FB-78DEFD0B6B73}"/>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smtClean="0">
                <a:latin typeface="Arial" panose="020B0604020202020204" pitchFamily="34" charset="0"/>
              </a:rPr>
              <a:t>Dropout: Analysis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14074AB1-123D-F046-A0C9-C638B64DF4E4}"/>
              </a:ext>
            </a:extLst>
          </p:cNvPr>
          <p:cNvSpPr>
            <a:spLocks noGrp="1"/>
          </p:cNvSpPr>
          <p:nvPr>
            <p:ph idx="1"/>
          </p:nvPr>
        </p:nvSpPr>
        <p:spPr/>
        <p:txBody>
          <a:bodyPr>
            <a:normAutofit/>
          </a:bodyPr>
          <a:lstStyle/>
          <a:p>
            <a:pPr marL="0" indent="0">
              <a:lnSpc>
                <a:spcPct val="110000"/>
              </a:lnSpc>
              <a:buNone/>
            </a:pPr>
            <a:r>
              <a:rPr lang="en-US" altLang="zh-CN" b="0" dirty="0" smtClean="0">
                <a:latin typeface="Arial" panose="020B0604020202020204" pitchFamily="34" charset="0"/>
              </a:rPr>
              <a:t>Why </a:t>
            </a:r>
            <a:r>
              <a:rPr lang="en-US" altLang="zh-CN" b="0" dirty="0">
                <a:latin typeface="Arial" panose="020B0604020202020204" pitchFamily="34" charset="0"/>
              </a:rPr>
              <a:t>can we improve the final performance of the model by randomly closing part of hidden-layer neurons in each training batch?</a:t>
            </a:r>
          </a:p>
          <a:p>
            <a:pPr marL="328613" lvl="1" indent="-328613">
              <a:lnSpc>
                <a:spcPct val="110000"/>
              </a:lnSpc>
              <a:buFont typeface="Arial" panose="020B0604020202020204" pitchFamily="34" charset="0"/>
              <a:buChar char="•"/>
            </a:pPr>
            <a:r>
              <a:rPr lang="en-US" altLang="zh-CN" dirty="0" smtClean="0">
                <a:latin typeface="Arial" panose="020B0604020202020204" pitchFamily="34" charset="0"/>
              </a:rPr>
              <a:t>Similar </a:t>
            </a:r>
            <a:r>
              <a:rPr lang="en-US" altLang="zh-CN" dirty="0">
                <a:latin typeface="Arial" panose="020B0604020202020204" pitchFamily="34" charset="0"/>
              </a:rPr>
              <a:t>to what we can do with ensemble learning, we can use the same training dataset to train multiple different neural networks. Through this, we can obtain different results, and then average these results — this method can usually prevent overfitting. </a:t>
            </a:r>
          </a:p>
          <a:p>
            <a:pPr marL="328613" lvl="1" indent="-328613">
              <a:lnSpc>
                <a:spcPct val="110000"/>
              </a:lnSpc>
              <a:buFont typeface="Arial" panose="020B0604020202020204" pitchFamily="34" charset="0"/>
              <a:buChar char="•"/>
            </a:pPr>
            <a:r>
              <a:rPr lang="en-US" altLang="zh-CN" dirty="0" smtClean="0">
                <a:latin typeface="Arial" panose="020B0604020202020204" pitchFamily="34" charset="0"/>
              </a:rPr>
              <a:t>In </a:t>
            </a:r>
            <a:r>
              <a:rPr lang="en-US" altLang="zh-CN" dirty="0">
                <a:latin typeface="Arial" panose="020B0604020202020204" pitchFamily="34" charset="0"/>
              </a:rPr>
              <a:t>each step, dropout randomly closes part of the hidden-layer neurons, meaning that the entire dropout process is equivalent to averaging on many different neural </a:t>
            </a:r>
            <a:r>
              <a:rPr lang="en-US" altLang="zh-CN" dirty="0" smtClean="0">
                <a:latin typeface="Arial" panose="020B0604020202020204" pitchFamily="34" charset="0"/>
              </a:rPr>
              <a:t>networks.</a:t>
            </a:r>
            <a:endParaRPr lang="en-US" altLang="zh-CN" dirty="0">
              <a:latin typeface="Arial" panose="020B0604020202020204" pitchFamily="34" charset="0"/>
            </a:endParaRPr>
          </a:p>
          <a:p>
            <a:pPr marL="622300" lvl="2" indent="-274638">
              <a:lnSpc>
                <a:spcPct val="110000"/>
              </a:lnSpc>
            </a:pPr>
            <a:r>
              <a:rPr lang="en-US" altLang="zh-CN" dirty="0" smtClean="0">
                <a:latin typeface="Arial" panose="020B0604020202020204" pitchFamily="34" charset="0"/>
              </a:rPr>
              <a:t>Averaging </a:t>
            </a:r>
            <a:r>
              <a:rPr lang="en-US" altLang="zh-CN" dirty="0">
                <a:latin typeface="Arial" panose="020B0604020202020204" pitchFamily="34" charset="0"/>
              </a:rPr>
              <a:t>offsets different overfitting on different </a:t>
            </a:r>
            <a:r>
              <a:rPr lang="en-US" altLang="zh-CN" dirty="0" smtClean="0">
                <a:latin typeface="Arial" panose="020B0604020202020204" pitchFamily="34" charset="0"/>
              </a:rPr>
              <a:t>networks.</a:t>
            </a:r>
            <a:endParaRPr lang="en-US" altLang="zh-CN" dirty="0">
              <a:latin typeface="Arial" panose="020B0604020202020204" pitchFamily="34" charset="0"/>
            </a:endParaRPr>
          </a:p>
          <a:p>
            <a:pPr marL="622300" lvl="2" indent="-274638">
              <a:lnSpc>
                <a:spcPct val="110000"/>
              </a:lnSpc>
            </a:pPr>
            <a:r>
              <a:rPr lang="en-US" altLang="zh-CN" dirty="0" smtClean="0">
                <a:latin typeface="Arial" panose="020B0604020202020204" pitchFamily="34" charset="0"/>
              </a:rPr>
              <a:t>In </a:t>
            </a:r>
            <a:r>
              <a:rPr lang="en-US" altLang="zh-CN" dirty="0">
                <a:latin typeface="Arial" panose="020B0604020202020204" pitchFamily="34" charset="0"/>
              </a:rPr>
              <a:t>addition, </a:t>
            </a:r>
            <a:r>
              <a:rPr lang="en-US" altLang="zh-CN" dirty="0" smtClean="0">
                <a:latin typeface="Arial" panose="020B0604020202020204" pitchFamily="34" charset="0"/>
              </a:rPr>
              <a:t>dropout </a:t>
            </a:r>
            <a:r>
              <a:rPr lang="en-US" altLang="zh-CN" dirty="0">
                <a:latin typeface="Arial" panose="020B0604020202020204" pitchFamily="34" charset="0"/>
              </a:rPr>
              <a:t>reduces the complex co-adaptation relationship between neurons. Because two neurons may not be opened every time when dropout is used, the update of weights no longer relies on the co-action of hidden-layer nodes with fixed relationships. This forces the network to learn more robust features rather than only a few local ones.</a:t>
            </a:r>
            <a:endParaRPr kumimoji="1" lang="zh-CN" altLang="en-US" dirty="0">
              <a:latin typeface="Arial" panose="020B0604020202020204" pitchFamily="34" charset="0"/>
            </a:endParaRPr>
          </a:p>
        </p:txBody>
      </p:sp>
    </p:spTree>
    <p:extLst>
      <p:ext uri="{BB962C8B-B14F-4D97-AF65-F5344CB8AC3E}">
        <p14:creationId xmlns:p14="http://schemas.microsoft.com/office/powerpoint/2010/main" val="39147159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0E70E9-572B-714D-9B35-1FBC74952D0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Contents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32532463-C91F-2445-A99E-D15820461782}"/>
              </a:ext>
            </a:extLst>
          </p:cNvPr>
          <p:cNvSpPr>
            <a:spLocks noGrp="1"/>
          </p:cNvSpPr>
          <p:nvPr>
            <p:ph idx="1"/>
          </p:nvPr>
        </p:nvSpPr>
        <p:spPr/>
        <p:txBody>
          <a:bodyPr/>
          <a:lstStyle/>
          <a:p>
            <a:pPr>
              <a:lnSpc>
                <a:spcPct val="100000"/>
              </a:lnSpc>
            </a:pPr>
            <a:r>
              <a:rPr kumimoji="1" lang="en-US" altLang="zh-CN" b="0" dirty="0">
                <a:latin typeface="Arial" panose="020B0604020202020204" pitchFamily="34" charset="0"/>
              </a:rPr>
              <a:t>Key Challenges for Deep Learning</a:t>
            </a:r>
          </a:p>
          <a:p>
            <a:pPr>
              <a:lnSpc>
                <a:spcPct val="100000"/>
              </a:lnSpc>
            </a:pPr>
            <a:r>
              <a:rPr lang="en-US" altLang="zh-CN" b="0" dirty="0">
                <a:latin typeface="Arial" panose="020B0604020202020204" pitchFamily="34" charset="0"/>
              </a:rPr>
              <a:t>Loss function and regularization</a:t>
            </a:r>
          </a:p>
          <a:p>
            <a:pPr>
              <a:lnSpc>
                <a:spcPct val="100000"/>
              </a:lnSpc>
            </a:pPr>
            <a:r>
              <a:rPr kumimoji="1" lang="en-US" altLang="zh-CN" b="0" dirty="0">
                <a:latin typeface="Arial" panose="020B0604020202020204" pitchFamily="34" charset="0"/>
              </a:rPr>
              <a:t>Adaptive Learning Rate</a:t>
            </a:r>
          </a:p>
          <a:p>
            <a:pPr>
              <a:lnSpc>
                <a:spcPct val="100000"/>
              </a:lnSpc>
            </a:pPr>
            <a:r>
              <a:rPr kumimoji="1" lang="en-US" altLang="zh-CN" b="0" dirty="0">
                <a:latin typeface="Arial" panose="020B0604020202020204" pitchFamily="34" charset="0"/>
              </a:rPr>
              <a:t>Dropout</a:t>
            </a:r>
          </a:p>
          <a:p>
            <a:pPr>
              <a:lnSpc>
                <a:spcPct val="100000"/>
              </a:lnSpc>
            </a:pPr>
            <a:r>
              <a:rPr lang="en-US" altLang="zh-CN" dirty="0">
                <a:latin typeface="Arial" panose="020B0604020202020204" pitchFamily="34" charset="0"/>
              </a:rPr>
              <a:t>Batch Normalization</a:t>
            </a:r>
            <a:endParaRPr lang="zh-CN" altLang="zh-CN" dirty="0">
              <a:latin typeface="Arial" panose="020B0604020202020204" pitchFamily="34" charset="0"/>
            </a:endParaRPr>
          </a:p>
        </p:txBody>
      </p:sp>
    </p:spTree>
    <p:extLst>
      <p:ext uri="{BB962C8B-B14F-4D97-AF65-F5344CB8AC3E}">
        <p14:creationId xmlns:p14="http://schemas.microsoft.com/office/powerpoint/2010/main" val="39630917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E26EF7-1EE2-B741-A486-93190A69231C}"/>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Batch </a:t>
            </a:r>
            <a:r>
              <a:rPr lang="en-US" altLang="zh-CN" b="1" dirty="0" smtClean="0">
                <a:latin typeface="Arial" panose="020B0604020202020204" pitchFamily="34" charset="0"/>
              </a:rPr>
              <a:t>Normalization</a:t>
            </a:r>
            <a:r>
              <a:rPr kumimoji="1" lang="en-US" altLang="zh-CN" b="1" dirty="0" smtClean="0">
                <a:latin typeface="Arial" panose="020B0604020202020204" pitchFamily="34" charset="0"/>
              </a:rPr>
              <a:t>: </a:t>
            </a:r>
            <a:r>
              <a:rPr lang="en-US" altLang="zh-CN" b="1" dirty="0" smtClean="0">
                <a:latin typeface="Arial" panose="020B0604020202020204" pitchFamily="34" charset="0"/>
              </a:rPr>
              <a:t>Internal Covariate Shift</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C8EB1791-771A-0B47-B2BF-9194AAF6052A}"/>
              </a:ext>
            </a:extLst>
          </p:cNvPr>
          <p:cNvSpPr>
            <a:spLocks noGrp="1"/>
          </p:cNvSpPr>
          <p:nvPr>
            <p:ph idx="1"/>
          </p:nvPr>
        </p:nvSpPr>
        <p:spPr/>
        <p:txBody>
          <a:bodyPr>
            <a:normAutofit/>
          </a:bodyPr>
          <a:lstStyle/>
          <a:p>
            <a:pPr>
              <a:buFont typeface="Arial" panose="020B0604020202020204" pitchFamily="34" charset="0"/>
              <a:buChar char="•"/>
            </a:pPr>
            <a:r>
              <a:rPr lang="en-US" altLang="zh-CN" b="0" dirty="0" smtClean="0">
                <a:latin typeface="Arial" panose="020B0604020202020204" pitchFamily="34" charset="0"/>
              </a:rPr>
              <a:t>In deep learning, </a:t>
            </a:r>
            <a:r>
              <a:rPr lang="en-US" altLang="zh-CN" b="0" dirty="0">
                <a:latin typeface="Arial" panose="020B0604020202020204" pitchFamily="34" charset="0"/>
              </a:rPr>
              <a:t>adjusting the training parameters of the deep neural network is extremely difficult. As mentioned earlier, </a:t>
            </a:r>
            <a:r>
              <a:rPr lang="en-US" altLang="zh-CN" b="0" dirty="0" smtClean="0">
                <a:latin typeface="Arial" panose="020B0604020202020204" pitchFamily="34" charset="0"/>
              </a:rPr>
              <a:t>to </a:t>
            </a:r>
            <a:r>
              <a:rPr lang="en-US" altLang="zh-CN" b="0" dirty="0">
                <a:latin typeface="Arial" panose="020B0604020202020204" pitchFamily="34" charset="0"/>
              </a:rPr>
              <a:t>help the model achieve faster convergence during training, it is often necessary to try different regularization approaches and learning rates. </a:t>
            </a:r>
          </a:p>
          <a:p>
            <a:pPr>
              <a:buFont typeface="Arial" panose="020B0604020202020204" pitchFamily="34" charset="0"/>
              <a:buChar char="•"/>
            </a:pPr>
            <a:r>
              <a:rPr lang="en-US" altLang="zh-CN" b="0" dirty="0" smtClean="0">
                <a:latin typeface="Arial" panose="020B0604020202020204" pitchFamily="34" charset="0"/>
              </a:rPr>
              <a:t>One </a:t>
            </a:r>
            <a:r>
              <a:rPr lang="en-US" altLang="zh-CN" b="0" dirty="0">
                <a:latin typeface="Arial" panose="020B0604020202020204" pitchFamily="34" charset="0"/>
              </a:rPr>
              <a:t>of the main reasons for the difficulty in training the deep neural network is the strong correlations between layers of the neural network. These correlations lead to </a:t>
            </a:r>
            <a:r>
              <a:rPr lang="en-US" altLang="zh-CN" dirty="0" smtClean="0">
                <a:latin typeface="Arial" panose="020B0604020202020204" pitchFamily="34" charset="0"/>
              </a:rPr>
              <a:t>internal </a:t>
            </a:r>
            <a:r>
              <a:rPr lang="en-US" altLang="zh-CN" dirty="0">
                <a:latin typeface="Arial" panose="020B0604020202020204" pitchFamily="34" charset="0"/>
              </a:rPr>
              <a:t>covariate shift</a:t>
            </a:r>
            <a:r>
              <a:rPr lang="en-US" altLang="zh-CN" b="0" dirty="0">
                <a:latin typeface="Arial" panose="020B0604020202020204" pitchFamily="34" charset="0"/>
              </a:rPr>
              <a:t>.</a:t>
            </a:r>
            <a:endParaRPr lang="zh-CN" altLang="zh-CN" b="0" dirty="0">
              <a:latin typeface="Arial" panose="020B0604020202020204" pitchFamily="34" charset="0"/>
            </a:endParaRPr>
          </a:p>
          <a:p>
            <a:pPr>
              <a:buFont typeface="Arial" panose="020B0604020202020204" pitchFamily="34" charset="0"/>
              <a:buChar char="•"/>
            </a:pPr>
            <a:endParaRPr lang="zh-CN" altLang="zh-CN" b="0" dirty="0">
              <a:latin typeface="Arial" panose="020B0604020202020204" pitchFamily="34" charset="0"/>
            </a:endParaRPr>
          </a:p>
          <a:p>
            <a:pPr>
              <a:buFont typeface="Arial" panose="020B0604020202020204" pitchFamily="34" charset="0"/>
              <a:buChar char="•"/>
            </a:pPr>
            <a:endParaRPr kumimoji="1" lang="zh-CN" altLang="en-US" b="0" dirty="0">
              <a:latin typeface="Arial" panose="020B0604020202020204" pitchFamily="34" charset="0"/>
            </a:endParaRPr>
          </a:p>
        </p:txBody>
      </p:sp>
    </p:spTree>
    <p:extLst>
      <p:ext uri="{BB962C8B-B14F-4D97-AF65-F5344CB8AC3E}">
        <p14:creationId xmlns:p14="http://schemas.microsoft.com/office/powerpoint/2010/main" val="4461318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8B4381-2DE0-464B-B927-F435063759CB}"/>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Batch Normalization</a:t>
            </a:r>
            <a:r>
              <a:rPr kumimoji="1" lang="en-US" altLang="zh-CN" b="1" dirty="0">
                <a:latin typeface="Arial" panose="020B0604020202020204" pitchFamily="34" charset="0"/>
              </a:rPr>
              <a:t>: </a:t>
            </a:r>
            <a:r>
              <a:rPr lang="en-US" altLang="zh-CN" b="1" dirty="0">
                <a:latin typeface="Arial" panose="020B0604020202020204" pitchFamily="34" charset="0"/>
              </a:rPr>
              <a:t>Internal Covariate Shift</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6E91A4AA-10AB-A444-AAC3-418CD1ED438F}"/>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Internal </a:t>
            </a:r>
            <a:r>
              <a:rPr lang="en-US" altLang="zh-CN" b="0" dirty="0">
                <a:latin typeface="Arial" panose="020B0604020202020204" pitchFamily="34" charset="0"/>
              </a:rPr>
              <a:t>covariate shift means that slight changes in the underlying network parameters are magnified with the deepening of </a:t>
            </a:r>
            <a:r>
              <a:rPr lang="en-US" altLang="zh-CN" b="0" dirty="0" smtClean="0">
                <a:latin typeface="Arial" panose="020B0604020202020204" pitchFamily="34" charset="0"/>
              </a:rPr>
              <a:t>network layers, </a:t>
            </a:r>
            <a:r>
              <a:rPr lang="en-US" altLang="zh-CN" b="0" dirty="0">
                <a:latin typeface="Arial" panose="020B0604020202020204" pitchFamily="34" charset="0"/>
              </a:rPr>
              <a:t>because of the linear transformation and nonlinear mapping at each layer. </a:t>
            </a:r>
          </a:p>
          <a:p>
            <a:pPr marL="457200" lvl="1" indent="0">
              <a:lnSpc>
                <a:spcPct val="120000"/>
              </a:lnSpc>
              <a:buNone/>
            </a:pPr>
            <a:r>
              <a:rPr lang="en-US" altLang="zh-CN" dirty="0" smtClean="0">
                <a:latin typeface="Arial" panose="020B0604020202020204" pitchFamily="34" charset="0"/>
              </a:rPr>
              <a:t>When </a:t>
            </a:r>
            <a:r>
              <a:rPr lang="en-US" altLang="zh-CN" dirty="0">
                <a:latin typeface="Arial" panose="020B0604020202020204" pitchFamily="34" charset="0"/>
              </a:rPr>
              <a:t>the parameters of a layer change, so does the distribution of inputs to subsequent </a:t>
            </a:r>
            <a:r>
              <a:rPr lang="en-US" altLang="zh-CN" dirty="0" smtClean="0">
                <a:latin typeface="Arial" panose="020B0604020202020204" pitchFamily="34" charset="0"/>
              </a:rPr>
              <a:t>layers. The network has to </a:t>
            </a:r>
            <a:r>
              <a:rPr lang="en-US" altLang="zh-CN" dirty="0">
                <a:latin typeface="Arial" panose="020B0604020202020204" pitchFamily="34" charset="0"/>
              </a:rPr>
              <a:t>continuously </a:t>
            </a:r>
            <a:r>
              <a:rPr lang="en-US" altLang="zh-CN" dirty="0" smtClean="0">
                <a:latin typeface="Arial" panose="020B0604020202020204" pitchFamily="34" charset="0"/>
              </a:rPr>
              <a:t>re-adapt </a:t>
            </a:r>
            <a:r>
              <a:rPr lang="en-US" altLang="zh-CN" dirty="0">
                <a:latin typeface="Arial" panose="020B0604020202020204" pitchFamily="34" charset="0"/>
              </a:rPr>
              <a:t>to </a:t>
            </a:r>
            <a:r>
              <a:rPr lang="en-US" altLang="zh-CN" dirty="0" smtClean="0">
                <a:latin typeface="Arial" panose="020B0604020202020204" pitchFamily="34" charset="0"/>
              </a:rPr>
              <a:t>these </a:t>
            </a:r>
            <a:r>
              <a:rPr lang="en-US" altLang="zh-CN" dirty="0">
                <a:latin typeface="Arial" panose="020B0604020202020204" pitchFamily="34" charset="0"/>
              </a:rPr>
              <a:t>shifts in input distributions, </a:t>
            </a:r>
            <a:r>
              <a:rPr lang="en-US" altLang="zh-CN" dirty="0" smtClean="0">
                <a:latin typeface="Arial" panose="020B0604020202020204" pitchFamily="34" charset="0"/>
              </a:rPr>
              <a:t>making </a:t>
            </a:r>
            <a:r>
              <a:rPr lang="en-US" altLang="zh-CN" dirty="0">
                <a:latin typeface="Arial" panose="020B0604020202020204" pitchFamily="34" charset="0"/>
              </a:rPr>
              <a:t>it extremely difficult to train </a:t>
            </a:r>
            <a:r>
              <a:rPr lang="en-US" altLang="zh-CN" dirty="0" smtClean="0">
                <a:latin typeface="Arial" panose="020B0604020202020204" pitchFamily="34" charset="0"/>
              </a:rPr>
              <a:t>models.</a:t>
            </a:r>
          </a:p>
          <a:p>
            <a:pPr>
              <a:lnSpc>
                <a:spcPct val="120000"/>
              </a:lnSpc>
              <a:buFont typeface="Arial" panose="020B0604020202020204" pitchFamily="34" charset="0"/>
              <a:buChar char="•"/>
            </a:pPr>
            <a:r>
              <a:rPr lang="en-US" altLang="zh-CN" b="0" dirty="0" smtClean="0">
                <a:latin typeface="Arial" panose="020B0604020202020204" pitchFamily="34" charset="0"/>
              </a:rPr>
              <a:t>In other words, parameter changes in the network will shift the distribution of internal node data during the deep network training process. Internal covariate shift will bring two problems to deep network training:</a:t>
            </a:r>
          </a:p>
          <a:p>
            <a:pPr marL="593725" lvl="1" indent="-228600">
              <a:lnSpc>
                <a:spcPct val="120000"/>
              </a:lnSpc>
            </a:pPr>
            <a:r>
              <a:rPr lang="en-US" altLang="zh-CN" dirty="0" smtClean="0">
                <a:latin typeface="Arial" panose="020B0604020202020204" pitchFamily="34" charset="0"/>
              </a:rPr>
              <a:t>Continuous </a:t>
            </a:r>
            <a:r>
              <a:rPr lang="en-US" altLang="zh-CN" dirty="0">
                <a:latin typeface="Arial" panose="020B0604020202020204" pitchFamily="34" charset="0"/>
              </a:rPr>
              <a:t>re-adaptation to shifts in input </a:t>
            </a:r>
            <a:r>
              <a:rPr lang="en-US" altLang="zh-CN" dirty="0" smtClean="0">
                <a:latin typeface="Arial" panose="020B0604020202020204" pitchFamily="34" charset="0"/>
              </a:rPr>
              <a:t>distributions leads </a:t>
            </a:r>
            <a:r>
              <a:rPr lang="en-US" altLang="zh-CN" dirty="0">
                <a:latin typeface="Arial" panose="020B0604020202020204" pitchFamily="34" charset="0"/>
              </a:rPr>
              <a:t>to a lower learning </a:t>
            </a:r>
            <a:r>
              <a:rPr lang="en-US" altLang="zh-CN" dirty="0" smtClean="0">
                <a:latin typeface="Arial" panose="020B0604020202020204" pitchFamily="34" charset="0"/>
              </a:rPr>
              <a:t>rate.</a:t>
            </a:r>
            <a:endParaRPr lang="en-US" altLang="zh-CN" dirty="0">
              <a:latin typeface="Arial" panose="020B0604020202020204" pitchFamily="34" charset="0"/>
            </a:endParaRPr>
          </a:p>
          <a:p>
            <a:pPr marL="593725" lvl="1" indent="-228600">
              <a:lnSpc>
                <a:spcPct val="120000"/>
              </a:lnSpc>
            </a:pPr>
            <a:r>
              <a:rPr lang="en-US" altLang="zh-CN" dirty="0" smtClean="0">
                <a:latin typeface="Arial" panose="020B0604020202020204" pitchFamily="34" charset="0"/>
              </a:rPr>
              <a:t>The training </a:t>
            </a:r>
            <a:r>
              <a:rPr lang="en-US" altLang="zh-CN" dirty="0">
                <a:latin typeface="Arial" panose="020B0604020202020204" pitchFamily="34" charset="0"/>
              </a:rPr>
              <a:t>process may easily fall into the gradient saturated region, slowing down the convergence of the network</a:t>
            </a:r>
            <a:r>
              <a:rPr lang="en-US" altLang="zh-CN" dirty="0" smtClean="0">
                <a:latin typeface="Arial" panose="020B0604020202020204" pitchFamily="34" charset="0"/>
              </a:rPr>
              <a:t>.</a:t>
            </a:r>
            <a:endParaRPr lang="zh-CN" altLang="zh-CN" dirty="0">
              <a:latin typeface="Arial" panose="020B0604020202020204" pitchFamily="34" charset="0"/>
            </a:endParaRPr>
          </a:p>
        </p:txBody>
      </p:sp>
    </p:spTree>
    <p:extLst>
      <p:ext uri="{BB962C8B-B14F-4D97-AF65-F5344CB8AC3E}">
        <p14:creationId xmlns:p14="http://schemas.microsoft.com/office/powerpoint/2010/main" val="23380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B8999A0-0181-0743-B09D-49C91F74A1BB}"/>
              </a:ext>
            </a:extLst>
          </p:cNvPr>
          <p:cNvSpPr>
            <a:spLocks noGrp="1"/>
          </p:cNvSpPr>
          <p:nvPr>
            <p:ph type="title"/>
          </p:nvPr>
        </p:nvSpPr>
        <p:spPr/>
        <p:txBody>
          <a:bodyPr vert="horz" wrap="square" lIns="91440" tIns="45720" rIns="91440" bIns="45720" rtlCol="0" anchor="ctr" anchorCtr="0">
            <a:noAutofit/>
          </a:bodyPr>
          <a:lstStyle/>
          <a:p>
            <a:r>
              <a:rPr lang="en-US" altLang="zh-CN" b="1" dirty="0" smtClean="0">
                <a:latin typeface="Arial" panose="020B0604020202020204" pitchFamily="34" charset="0"/>
              </a:rPr>
              <a:t>Batch Normalization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70F130F-6562-3B48-B021-88D623DD72FA}"/>
                  </a:ext>
                </a:extLst>
              </p:cNvPr>
              <p:cNvSpPr>
                <a:spLocks noGrp="1"/>
              </p:cNvSpPr>
              <p:nvPr>
                <p:ph idx="1"/>
              </p:nvPr>
            </p:nvSpPr>
            <p:spPr/>
            <p:txBody>
              <a:bodyPr>
                <a:normAutofit/>
              </a:bodyPr>
              <a:lstStyle/>
              <a:p>
                <a:pPr>
                  <a:lnSpc>
                    <a:spcPct val="110000"/>
                  </a:lnSpc>
                  <a:buFont typeface="Arial" panose="020B0604020202020204" pitchFamily="34" charset="0"/>
                  <a:buChar char="•"/>
                </a:pPr>
                <a:r>
                  <a:rPr lang="en-US" altLang="zh-CN" b="0" dirty="0" smtClean="0">
                    <a:latin typeface="Arial" panose="020B0604020202020204" pitchFamily="34" charset="0"/>
                  </a:rPr>
                  <a:t>To </a:t>
                </a:r>
                <a:r>
                  <a:rPr lang="en-US" altLang="zh-CN" b="0" dirty="0">
                    <a:latin typeface="Arial" panose="020B0604020202020204" pitchFamily="34" charset="0"/>
                  </a:rPr>
                  <a:t>overcome </a:t>
                </a:r>
                <a:r>
                  <a:rPr lang="en-US" altLang="zh-CN" b="0" dirty="0" smtClean="0">
                    <a:latin typeface="Arial" panose="020B0604020202020204" pitchFamily="34" charset="0"/>
                  </a:rPr>
                  <a:t>internal </a:t>
                </a:r>
                <a:r>
                  <a:rPr lang="en-US" altLang="zh-CN" b="0" dirty="0">
                    <a:latin typeface="Arial" panose="020B0604020202020204" pitchFamily="34" charset="0"/>
                  </a:rPr>
                  <a:t>covariate shift, batch normalization provides a method that simplifies </a:t>
                </a:r>
                <a:r>
                  <a:rPr lang="en-US" altLang="zh-CN" b="0" dirty="0" smtClean="0">
                    <a:latin typeface="Arial" panose="020B0604020202020204" pitchFamily="34" charset="0"/>
                  </a:rPr>
                  <a:t>calculation </a:t>
                </a:r>
                <a:r>
                  <a:rPr lang="en-US" altLang="zh-CN" b="0" dirty="0">
                    <a:latin typeface="Arial" panose="020B0604020202020204" pitchFamily="34" charset="0"/>
                  </a:rPr>
                  <a:t>while also ensuring the original expression ability of </a:t>
                </a:r>
                <a:r>
                  <a:rPr lang="en-US" altLang="zh-CN" b="0" dirty="0" smtClean="0">
                    <a:latin typeface="Arial" panose="020B0604020202020204" pitchFamily="34" charset="0"/>
                  </a:rPr>
                  <a:t>data</a:t>
                </a:r>
                <a:r>
                  <a:rPr lang="en-US" altLang="zh-CN" b="0" dirty="0">
                    <a:latin typeface="Arial" panose="020B0604020202020204" pitchFamily="34" charset="0"/>
                  </a:rPr>
                  <a:t>. </a:t>
                </a:r>
              </a:p>
              <a:p>
                <a:pPr marL="457200" lvl="1" indent="0">
                  <a:lnSpc>
                    <a:spcPct val="110000"/>
                  </a:lnSpc>
                  <a:buNone/>
                </a:pPr>
                <a:r>
                  <a:rPr lang="en-US" altLang="zh-CN" dirty="0" smtClean="0">
                    <a:latin typeface="Arial" panose="020B0604020202020204" pitchFamily="34" charset="0"/>
                  </a:rPr>
                  <a:t>Because </a:t>
                </a:r>
                <a:r>
                  <a:rPr lang="en-US" altLang="zh-CN" dirty="0">
                    <a:latin typeface="Arial" panose="020B0604020202020204" pitchFamily="34" charset="0"/>
                  </a:rPr>
                  <a:t>the input of full-batch training data requires a large amount of memory and each round of training is excessively long, mini-batch training is usually used in a deep learning system. Batch normalization is a method based on mini-batches.</a:t>
                </a:r>
                <a:endParaRPr lang="zh-CN" altLang="zh-CN" dirty="0">
                  <a:latin typeface="Arial" panose="020B0604020202020204" pitchFamily="34" charset="0"/>
                </a:endParaRPr>
              </a:p>
              <a:p>
                <a:pPr>
                  <a:lnSpc>
                    <a:spcPct val="110000"/>
                  </a:lnSpc>
                  <a:buFont typeface="Arial" panose="020B0604020202020204" pitchFamily="34" charset="0"/>
                  <a:buChar char="•"/>
                </a:pPr>
                <a:r>
                  <a:rPr lang="en-US" altLang="zh-CN" b="0" dirty="0" smtClean="0">
                    <a:latin typeface="Arial" panose="020B0604020202020204" pitchFamily="34" charset="0"/>
                  </a:rPr>
                  <a:t>Here we </a:t>
                </a:r>
                <a:r>
                  <a:rPr lang="en-US" altLang="zh-CN" b="0" dirty="0">
                    <a:latin typeface="Arial" panose="020B0604020202020204" pitchFamily="34" charset="0"/>
                  </a:rPr>
                  <a:t>will start by reviewing the feedforward formulas of laye</a:t>
                </a:r>
                <a:r>
                  <a:rPr lang="en-US" altLang="zh-CN" b="0" dirty="0" smtClean="0">
                    <a:latin typeface="Arial" panose="020B0604020202020204" pitchFamily="34" charset="0"/>
                  </a:rPr>
                  <a:t>r</a:t>
                </a:r>
                <a14:m>
                  <m:oMath xmlns:m="http://schemas.openxmlformats.org/officeDocument/2006/math">
                    <m:r>
                      <a:rPr lang="en-US" altLang="zh-CN" b="0" i="0" smtClean="0">
                        <a:latin typeface="Cambria Math" panose="02040503050406030204" pitchFamily="18" charset="0"/>
                      </a:rPr>
                      <m:t> </m:t>
                    </m:r>
                    <m:r>
                      <a:rPr lang="en-US" altLang="zh-CN" b="0" i="1">
                        <a:latin typeface="Cambria Math" panose="02040503050406030204" pitchFamily="18" charset="0"/>
                      </a:rPr>
                      <m:t>𝑙</m:t>
                    </m:r>
                    <m:r>
                      <a:rPr lang="en-US" altLang="zh-CN" b="0" i="1">
                        <a:latin typeface="Cambria Math" panose="02040503050406030204" pitchFamily="18" charset="0"/>
                      </a:rPr>
                      <m:t>+1</m:t>
                    </m:r>
                  </m:oMath>
                </a14:m>
                <a:r>
                  <a:rPr lang="en-US" altLang="zh-CN" b="0" dirty="0" smtClean="0">
                    <a:latin typeface="Arial" panose="020B0604020202020204" pitchFamily="34" charset="0"/>
                  </a:rPr>
                  <a:t> of </a:t>
                </a:r>
                <a:r>
                  <a:rPr lang="en-US" altLang="zh-CN" b="0" dirty="0">
                    <a:latin typeface="Arial" panose="020B0604020202020204" pitchFamily="34" charset="0"/>
                  </a:rPr>
                  <a:t>the neural network</a:t>
                </a:r>
                <a:r>
                  <a:rPr lang="en-US" altLang="zh-CN" b="0" dirty="0" smtClean="0">
                    <a:latin typeface="Arial" panose="020B0604020202020204" pitchFamily="34" charset="0"/>
                  </a:rPr>
                  <a:t>:</a:t>
                </a:r>
                <a:endParaRPr lang="zh-CN" altLang="zh-CN" b="0" dirty="0" smtClean="0">
                  <a:latin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𝑧</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a:latin typeface="Cambria Math" panose="02040503050406030204" pitchFamily="18" charset="0"/>
                        </a:rPr>
                        <m:t>=</m:t>
                      </m:r>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𝑤</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𝑦</m:t>
                          </m:r>
                        </m:e>
                        <m:sup>
                          <m:r>
                            <a:rPr lang="en-US" altLang="zh-CN" b="0" i="1">
                              <a:latin typeface="Cambria Math" panose="02040503050406030204" pitchFamily="18" charset="0"/>
                            </a:rPr>
                            <m:t>𝑙</m:t>
                          </m:r>
                        </m:sup>
                      </m:sSup>
                      <m:r>
                        <a:rPr lang="en-US" altLang="zh-CN" b="0" i="1">
                          <a:latin typeface="Cambria Math" panose="02040503050406030204" pitchFamily="18" charset="0"/>
                        </a:rPr>
                        <m:t>+</m:t>
                      </m:r>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𝑏</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oMath>
                  </m:oMathPara>
                </a14:m>
                <a:endParaRPr lang="zh-CN" altLang="zh-CN" b="0" dirty="0">
                  <a:latin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𝑦</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a:latin typeface="Cambria Math" panose="02040503050406030204" pitchFamily="18" charset="0"/>
                        </a:rPr>
                        <m:t>=</m:t>
                      </m:r>
                      <m:r>
                        <a:rPr lang="en-US" altLang="zh-CN" b="0" i="1">
                          <a:latin typeface="Cambria Math" panose="02040503050406030204" pitchFamily="18" charset="0"/>
                        </a:rPr>
                        <m:t>𝑓</m:t>
                      </m:r>
                      <m:r>
                        <a:rPr lang="en-US" altLang="zh-CN" b="0" i="1">
                          <a:latin typeface="Cambria Math" panose="02040503050406030204" pitchFamily="18" charset="0"/>
                        </a:rPr>
                        <m:t>(</m:t>
                      </m:r>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𝑧</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a:latin typeface="Cambria Math" panose="02040503050406030204" pitchFamily="18" charset="0"/>
                        </a:rPr>
                        <m:t>)</m:t>
                      </m:r>
                    </m:oMath>
                  </m:oMathPara>
                </a14:m>
                <a:endParaRPr lang="zh-CN" altLang="zh-CN" b="0" dirty="0">
                  <a:latin typeface="Arial" panose="020B0604020202020204" pitchFamily="34" charset="0"/>
                </a:endParaRPr>
              </a:p>
              <a:p>
                <a:pPr marL="265113" indent="0">
                  <a:lnSpc>
                    <a:spcPct val="110000"/>
                  </a:lnSpc>
                  <a:buNone/>
                </a:pPr>
                <a:r>
                  <a:rPr lang="en-US" altLang="zh-CN" b="0" dirty="0">
                    <a:latin typeface="Arial" panose="020B0604020202020204" pitchFamily="34" charset="0"/>
                  </a:rPr>
                  <a:t>where</a:t>
                </a:r>
                <a14:m>
                  <m:oMath xmlns:m="http://schemas.openxmlformats.org/officeDocument/2006/math">
                    <m:r>
                      <a:rPr lang="en-US" altLang="zh-CN" b="0" i="0" smtClean="0">
                        <a:latin typeface="Cambria Math" panose="02040503050406030204" pitchFamily="18" charset="0"/>
                      </a:rPr>
                      <m:t> </m:t>
                    </m:r>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𝑦</m:t>
                        </m:r>
                      </m:e>
                      <m:sup>
                        <m:r>
                          <a:rPr lang="en-US" altLang="zh-CN" b="0" i="1">
                            <a:latin typeface="Cambria Math" panose="02040503050406030204" pitchFamily="18" charset="0"/>
                          </a:rPr>
                          <m:t>𝑙</m:t>
                        </m:r>
                      </m:sup>
                    </m:sSup>
                  </m:oMath>
                </a14:m>
                <a:r>
                  <a:rPr lang="en-US" altLang="zh-CN" b="0" dirty="0" smtClean="0">
                    <a:latin typeface="Arial" panose="020B0604020202020204" pitchFamily="34" charset="0"/>
                  </a:rPr>
                  <a:t> is </a:t>
                </a:r>
                <a:r>
                  <a:rPr lang="en-US" altLang="zh-CN" b="0" dirty="0">
                    <a:latin typeface="Arial" panose="020B0604020202020204" pitchFamily="34" charset="0"/>
                  </a:rPr>
                  <a:t>the output of </a:t>
                </a:r>
                <a:r>
                  <a:rPr lang="en-US" altLang="zh-CN" b="0" dirty="0" smtClean="0">
                    <a:latin typeface="Arial" panose="020B0604020202020204" pitchFamily="34" charset="0"/>
                  </a:rPr>
                  <a:t>layer </a:t>
                </a:r>
                <a14:m>
                  <m:oMath xmlns:m="http://schemas.openxmlformats.org/officeDocument/2006/math">
                    <m:r>
                      <a:rPr lang="en-US" altLang="zh-CN" b="0" i="1">
                        <a:latin typeface="Cambria Math" panose="02040503050406030204" pitchFamily="18" charset="0"/>
                      </a:rPr>
                      <m:t>𝑙</m:t>
                    </m:r>
                  </m:oMath>
                </a14:m>
                <a:r>
                  <a:rPr lang="en-US" altLang="zh-CN" b="0" dirty="0" smtClean="0">
                    <a:latin typeface="Arial" panose="020B0604020202020204" pitchFamily="34" charset="0"/>
                  </a:rPr>
                  <a:t>.</a:t>
                </a:r>
                <a:r>
                  <a:rPr lang="zh-CN" altLang="zh-CN" b="0" dirty="0" smtClean="0">
                    <a:effectLst/>
                    <a:latin typeface="Arial" panose="020B0604020202020204" pitchFamily="34" charset="0"/>
                  </a:rPr>
                  <a:t> </a:t>
                </a:r>
                <a:endParaRPr kumimoji="1" lang="en-US" altLang="zh-CN"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370F130F-6562-3B48-B021-88D623DD72FA}"/>
                  </a:ext>
                </a:extLst>
              </p:cNvPr>
              <p:cNvSpPr>
                <a:spLocks noGrp="1" noRot="1" noChangeAspect="1" noMove="1" noResize="1" noEditPoints="1" noAdjustHandles="1" noChangeArrowheads="1" noChangeShapeType="1" noTextEdit="1"/>
              </p:cNvSpPr>
              <p:nvPr>
                <p:ph idx="1"/>
              </p:nvPr>
            </p:nvSpPr>
            <p:spPr>
              <a:blipFill rotWithShape="0">
                <a:blip r:embed="rId3"/>
                <a:stretch>
                  <a:fillRect l="-524" t="-461" r="-116"/>
                </a:stretch>
              </a:blipFill>
            </p:spPr>
            <p:txBody>
              <a:bodyPr/>
              <a:lstStyle/>
              <a:p>
                <a:r>
                  <a:rPr lang="en-US">
                    <a:noFill/>
                  </a:rPr>
                  <a:t> </a:t>
                </a:r>
              </a:p>
            </p:txBody>
          </p:sp>
        </mc:Fallback>
      </mc:AlternateContent>
    </p:spTree>
    <p:extLst>
      <p:ext uri="{BB962C8B-B14F-4D97-AF65-F5344CB8AC3E}">
        <p14:creationId xmlns:p14="http://schemas.microsoft.com/office/powerpoint/2010/main" val="32570520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E2C99A4-BEB6-FF4F-A568-44066ABA1DAD}"/>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Batch Normalization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B04BE474-3ABF-F643-94E9-37446466C3F4}"/>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a:latin typeface="Arial" panose="020B0604020202020204" pitchFamily="34" charset="0"/>
                  </a:rPr>
                  <a:t>For all neural nodes at layer </a:t>
                </a:r>
                <a14:m>
                  <m:oMath xmlns:m="http://schemas.openxmlformats.org/officeDocument/2006/math">
                    <m:r>
                      <a:rPr lang="en-US" altLang="zh-CN" b="0" i="1">
                        <a:latin typeface="Cambria Math" panose="02040503050406030204" pitchFamily="18" charset="0"/>
                      </a:rPr>
                      <m:t>𝑙</m:t>
                    </m:r>
                    <m:r>
                      <a:rPr lang="en-US" altLang="zh-CN" b="0" i="1">
                        <a:latin typeface="Cambria Math" panose="02040503050406030204" pitchFamily="18" charset="0"/>
                      </a:rPr>
                      <m:t>+1</m:t>
                    </m:r>
                  </m:oMath>
                </a14:m>
                <a:r>
                  <a:rPr lang="en-US" altLang="zh-CN" b="0" dirty="0" smtClean="0">
                    <a:latin typeface="Arial" panose="020B0604020202020204" pitchFamily="34" charset="0"/>
                  </a:rPr>
                  <a:t>, the </a:t>
                </a:r>
                <a:r>
                  <a:rPr lang="en-US" altLang="zh-CN" b="0" dirty="0">
                    <a:latin typeface="Arial" panose="020B0604020202020204" pitchFamily="34" charset="0"/>
                  </a:rPr>
                  <a:t>mean value and variance are calculated during batch normalization according to the following formulas:</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r>
                        <m:rPr>
                          <m:sty m:val="p"/>
                        </m:rPr>
                        <a:rPr lang="en-US" altLang="zh-CN" b="0">
                          <a:latin typeface="Cambria Math" panose="02040503050406030204" pitchFamily="18" charset="0"/>
                        </a:rPr>
                        <m:t>μ</m:t>
                      </m:r>
                      <m:r>
                        <a:rPr lang="en-US" altLang="zh-CN" b="0">
                          <a:latin typeface="Cambria Math" panose="02040503050406030204" pitchFamily="18" charset="0"/>
                        </a:rPr>
                        <m:t>=</m:t>
                      </m:r>
                      <m:f>
                        <m:fPr>
                          <m:ctrlPr>
                            <a:rPr lang="zh-CN" altLang="zh-CN" b="0" i="1">
                              <a:latin typeface="Cambria Math" panose="02040503050406030204" pitchFamily="18" charset="0"/>
                            </a:rPr>
                          </m:ctrlPr>
                        </m:fPr>
                        <m:num>
                          <m:r>
                            <a:rPr lang="en-US" altLang="zh-CN" b="0" i="1">
                              <a:latin typeface="Cambria Math" panose="02040503050406030204" pitchFamily="18" charset="0"/>
                            </a:rPr>
                            <m:t>1</m:t>
                          </m:r>
                        </m:num>
                        <m:den>
                          <m:r>
                            <a:rPr lang="en-US" altLang="zh-CN" b="0" i="1">
                              <a:latin typeface="Cambria Math" panose="02040503050406030204" pitchFamily="18" charset="0"/>
                            </a:rPr>
                            <m:t>𝑚</m:t>
                          </m:r>
                        </m:den>
                      </m:f>
                      <m:nary>
                        <m:naryPr>
                          <m:chr m:val="∑"/>
                          <m:limLoc m:val="undOvr"/>
                          <m:ctrlPr>
                            <a:rPr lang="zh-CN" altLang="zh-CN" b="0" i="1">
                              <a:latin typeface="Cambria Math" panose="02040503050406030204" pitchFamily="18" charset="0"/>
                            </a:rPr>
                          </m:ctrlPr>
                        </m:naryPr>
                        <m:sub>
                          <m:r>
                            <a:rPr lang="en-US" altLang="zh-CN" b="0" i="1">
                              <a:latin typeface="Cambria Math" panose="02040503050406030204" pitchFamily="18" charset="0"/>
                            </a:rPr>
                            <m:t>𝑖</m:t>
                          </m:r>
                          <m:r>
                            <a:rPr lang="en-US" altLang="zh-CN" b="0" i="1">
                              <a:latin typeface="Cambria Math" panose="02040503050406030204" pitchFamily="18" charset="0"/>
                            </a:rPr>
                            <m:t>=1</m:t>
                          </m:r>
                        </m:sub>
                        <m:sup>
                          <m:r>
                            <a:rPr lang="en-US" altLang="zh-CN" b="0" i="1">
                              <a:latin typeface="Cambria Math" panose="02040503050406030204" pitchFamily="18" charset="0"/>
                            </a:rPr>
                            <m:t>𝑚</m:t>
                          </m:r>
                        </m:sup>
                        <m:e>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𝑧</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e>
                      </m:nary>
                    </m:oMath>
                  </m:oMathPara>
                </a14:m>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zh-CN" altLang="zh-CN" b="0" i="1">
                              <a:latin typeface="Cambria Math" panose="02040503050406030204" pitchFamily="18" charset="0"/>
                            </a:rPr>
                          </m:ctrlPr>
                        </m:sSupPr>
                        <m:e>
                          <m:r>
                            <a:rPr lang="en-US" altLang="zh-CN" b="0" i="1">
                              <a:latin typeface="Cambria Math" panose="02040503050406030204" pitchFamily="18" charset="0"/>
                            </a:rPr>
                            <m:t>𝜎</m:t>
                          </m:r>
                        </m:e>
                        <m:sup>
                          <m:r>
                            <a:rPr lang="en-US" altLang="zh-CN" b="0" i="1">
                              <a:latin typeface="Cambria Math" panose="02040503050406030204" pitchFamily="18" charset="0"/>
                            </a:rPr>
                            <m:t>2</m:t>
                          </m:r>
                        </m:sup>
                      </m:sSup>
                      <m:r>
                        <a:rPr lang="en-US" altLang="zh-CN" b="0" i="1">
                          <a:latin typeface="Cambria Math" panose="02040503050406030204" pitchFamily="18" charset="0"/>
                        </a:rPr>
                        <m:t>=</m:t>
                      </m:r>
                      <m:nary>
                        <m:naryPr>
                          <m:chr m:val="∑"/>
                          <m:limLoc m:val="undOvr"/>
                          <m:ctrlPr>
                            <a:rPr lang="zh-CN" altLang="zh-CN" b="0" i="1">
                              <a:latin typeface="Cambria Math" panose="02040503050406030204" pitchFamily="18" charset="0"/>
                            </a:rPr>
                          </m:ctrlPr>
                        </m:naryPr>
                        <m:sub>
                          <m:r>
                            <a:rPr lang="en-US" altLang="zh-CN" b="0" i="1">
                              <a:latin typeface="Cambria Math" panose="02040503050406030204" pitchFamily="18" charset="0"/>
                            </a:rPr>
                            <m:t>𝑖</m:t>
                          </m:r>
                          <m:r>
                            <a:rPr lang="en-US" altLang="zh-CN" b="0" i="1">
                              <a:latin typeface="Cambria Math" panose="02040503050406030204" pitchFamily="18" charset="0"/>
                            </a:rPr>
                            <m:t>=1</m:t>
                          </m:r>
                        </m:sub>
                        <m:sup>
                          <m:r>
                            <a:rPr lang="en-US" altLang="zh-CN" b="0" i="1">
                              <a:latin typeface="Cambria Math" panose="02040503050406030204" pitchFamily="18" charset="0"/>
                            </a:rPr>
                            <m:t>𝑚</m:t>
                          </m:r>
                        </m:sup>
                        <m:e>
                          <m:sSup>
                            <m:sSupPr>
                              <m:ctrlPr>
                                <a:rPr lang="zh-CN" altLang="zh-CN" b="0" i="1">
                                  <a:latin typeface="Cambria Math" panose="02040503050406030204" pitchFamily="18" charset="0"/>
                                </a:rPr>
                              </m:ctrlPr>
                            </m:sSupPr>
                            <m:e>
                              <m:r>
                                <a:rPr lang="en-US" altLang="zh-CN" b="0" i="1">
                                  <a:latin typeface="Cambria Math" panose="02040503050406030204" pitchFamily="18" charset="0"/>
                                </a:rPr>
                                <m:t>(</m:t>
                              </m:r>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𝑧</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a:latin typeface="Cambria Math" panose="02040503050406030204" pitchFamily="18" charset="0"/>
                                </a:rPr>
                                <m:t>−</m:t>
                              </m:r>
                              <m:r>
                                <m:rPr>
                                  <m:sty m:val="p"/>
                                </m:rPr>
                                <a:rPr lang="en-US" altLang="zh-CN" b="0">
                                  <a:latin typeface="Cambria Math" panose="02040503050406030204" pitchFamily="18" charset="0"/>
                                </a:rPr>
                                <m:t>μ</m:t>
                              </m:r>
                              <m:r>
                                <a:rPr lang="en-US" altLang="zh-CN" b="0" i="1">
                                  <a:latin typeface="Cambria Math" panose="02040503050406030204" pitchFamily="18" charset="0"/>
                                </a:rPr>
                                <m:t>)</m:t>
                              </m:r>
                            </m:e>
                            <m:sup>
                              <m:r>
                                <a:rPr lang="en-US" altLang="zh-CN" b="0" i="1">
                                  <a:latin typeface="Cambria Math" panose="02040503050406030204" pitchFamily="18" charset="0"/>
                                </a:rPr>
                                <m:t>2</m:t>
                              </m:r>
                            </m:sup>
                          </m:sSup>
                        </m:e>
                      </m:nary>
                    </m:oMath>
                  </m:oMathPara>
                </a14:m>
                <a:endParaRPr lang="zh-CN" altLang="zh-CN" b="0" dirty="0">
                  <a:latin typeface="Arial" panose="020B0604020202020204" pitchFamily="34" charset="0"/>
                </a:endParaRPr>
              </a:p>
              <a:p>
                <a:pPr>
                  <a:lnSpc>
                    <a:spcPct val="120000"/>
                  </a:lnSpc>
                  <a:buFont typeface="Arial" panose="020B0604020202020204" pitchFamily="34" charset="0"/>
                  <a:buChar char="•"/>
                </a:pPr>
                <a:r>
                  <a:rPr lang="en-US" altLang="zh-CN" b="0" dirty="0">
                    <a:latin typeface="Arial" panose="020B0604020202020204" pitchFamily="34" charset="0"/>
                  </a:rPr>
                  <a:t>After the mean value and variance are calculated, the output of layer </a:t>
                </a:r>
                <a14:m>
                  <m:oMath xmlns:m="http://schemas.openxmlformats.org/officeDocument/2006/math">
                    <m:r>
                      <a:rPr lang="en-US" altLang="zh-CN" b="0" i="1">
                        <a:latin typeface="Cambria Math" panose="02040503050406030204" pitchFamily="18" charset="0"/>
                      </a:rPr>
                      <m:t>𝑙</m:t>
                    </m:r>
                    <m:r>
                      <a:rPr lang="en-US" altLang="zh-CN" b="0" i="1">
                        <a:latin typeface="Cambria Math" panose="02040503050406030204" pitchFamily="18" charset="0"/>
                      </a:rPr>
                      <m:t>+1</m:t>
                    </m:r>
                  </m:oMath>
                </a14:m>
                <a:r>
                  <a:rPr lang="en-US" altLang="zh-CN" b="0" dirty="0">
                    <a:latin typeface="Arial" panose="020B0604020202020204" pitchFamily="34" charset="0"/>
                  </a:rPr>
                  <a:t> </a:t>
                </a:r>
                <a:r>
                  <a:rPr lang="en-US" altLang="zh-CN" b="0" dirty="0" smtClean="0">
                    <a:latin typeface="Arial" panose="020B0604020202020204" pitchFamily="34" charset="0"/>
                  </a:rPr>
                  <a:t>is </a:t>
                </a:r>
                <a:r>
                  <a:rPr lang="en-US" altLang="zh-CN" b="0" dirty="0">
                    <a:latin typeface="Arial" panose="020B0604020202020204" pitchFamily="34" charset="0"/>
                  </a:rPr>
                  <a:t>normalized:</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zh-CN" altLang="zh-CN" b="0" i="1">
                              <a:latin typeface="Cambria Math" panose="02040503050406030204" pitchFamily="18" charset="0"/>
                            </a:rPr>
                          </m:ctrlPr>
                        </m:sSupPr>
                        <m:e>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𝑧</m:t>
                              </m:r>
                            </m:e>
                          </m:acc>
                        </m:e>
                        <m:sup>
                          <m:r>
                            <a:rPr lang="en-US" altLang="zh-CN" b="0" i="1">
                              <a:latin typeface="Cambria Math" panose="02040503050406030204" pitchFamily="18" charset="0"/>
                            </a:rPr>
                            <m:t>𝑙</m:t>
                          </m:r>
                          <m:r>
                            <a:rPr lang="en-US" altLang="zh-CN" b="0" i="1">
                              <a:latin typeface="Cambria Math" panose="02040503050406030204" pitchFamily="18" charset="0"/>
                            </a:rPr>
                            <m:t>+1</m:t>
                          </m:r>
                        </m:sup>
                      </m:sSup>
                      <m:r>
                        <a:rPr lang="en-US" altLang="zh-CN" b="0" i="1">
                          <a:latin typeface="Cambria Math" panose="02040503050406030204" pitchFamily="18" charset="0"/>
                        </a:rPr>
                        <m:t>=</m:t>
                      </m:r>
                      <m:r>
                        <a:rPr lang="en-US" altLang="zh-CN" b="0" i="1">
                          <a:latin typeface="Cambria Math" panose="02040503050406030204" pitchFamily="18" charset="0"/>
                        </a:rPr>
                        <m:t>𝛾</m:t>
                      </m:r>
                      <m:f>
                        <m:fPr>
                          <m:ctrlPr>
                            <a:rPr lang="zh-CN" altLang="zh-CN" b="0" i="1">
                              <a:latin typeface="Cambria Math" panose="02040503050406030204" pitchFamily="18" charset="0"/>
                            </a:rPr>
                          </m:ctrlPr>
                        </m:fPr>
                        <m:num>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𝑧</m:t>
                              </m:r>
                            </m:e>
                            <m:sup>
                              <m:r>
                                <a:rPr lang="en-US" altLang="zh-CN" b="0" i="1">
                                  <a:latin typeface="Cambria Math" panose="02040503050406030204" pitchFamily="18" charset="0"/>
                                </a:rPr>
                                <m:t>𝑙</m:t>
                              </m:r>
                              <m:r>
                                <a:rPr lang="en-US" altLang="zh-CN" b="0" i="1">
                                  <a:latin typeface="Cambria Math" panose="02040503050406030204" pitchFamily="18" charset="0"/>
                                </a:rPr>
                                <m:t>+1</m:t>
                              </m:r>
                            </m:sup>
                          </m:sSup>
                          <m:r>
                            <a:rPr lang="en-US" altLang="zh-CN" b="0" i="1">
                              <a:latin typeface="Cambria Math" panose="02040503050406030204" pitchFamily="18" charset="0"/>
                            </a:rPr>
                            <m:t>−</m:t>
                          </m:r>
                          <m:r>
                            <a:rPr lang="en-US" altLang="zh-CN" b="0" i="1">
                              <a:latin typeface="Cambria Math" panose="02040503050406030204" pitchFamily="18" charset="0"/>
                            </a:rPr>
                            <m:t>𝜇</m:t>
                          </m:r>
                        </m:num>
                        <m:den>
                          <m:rad>
                            <m:radPr>
                              <m:degHide m:val="on"/>
                              <m:ctrlPr>
                                <a:rPr lang="zh-CN" altLang="zh-CN" b="0" i="1">
                                  <a:latin typeface="Cambria Math" panose="02040503050406030204" pitchFamily="18" charset="0"/>
                                </a:rPr>
                              </m:ctrlPr>
                            </m:radPr>
                            <m:deg/>
                            <m:e>
                              <m:sSup>
                                <m:sSupPr>
                                  <m:ctrlPr>
                                    <a:rPr lang="zh-CN" altLang="zh-CN" b="0" i="1">
                                      <a:latin typeface="Cambria Math" panose="02040503050406030204" pitchFamily="18" charset="0"/>
                                    </a:rPr>
                                  </m:ctrlPr>
                                </m:sSupPr>
                                <m:e>
                                  <m:r>
                                    <a:rPr lang="en-US" altLang="zh-CN" b="0" i="1">
                                      <a:latin typeface="Cambria Math" panose="02040503050406030204" pitchFamily="18" charset="0"/>
                                    </a:rPr>
                                    <m:t>𝜎</m:t>
                                  </m:r>
                                </m:e>
                                <m:sup>
                                  <m:r>
                                    <a:rPr lang="en-US" altLang="zh-CN" b="0" i="1">
                                      <a:latin typeface="Cambria Math" panose="02040503050406030204" pitchFamily="18" charset="0"/>
                                    </a:rPr>
                                    <m:t>2</m:t>
                                  </m:r>
                                </m:sup>
                              </m:sSup>
                              <m:r>
                                <a:rPr lang="en-US" altLang="zh-CN" b="0" i="1">
                                  <a:latin typeface="Cambria Math" panose="02040503050406030204" pitchFamily="18" charset="0"/>
                                </a:rPr>
                                <m:t>+</m:t>
                              </m:r>
                              <m:r>
                                <a:rPr lang="en-US" altLang="zh-CN" b="0" i="1">
                                  <a:latin typeface="Cambria Math" panose="02040503050406030204" pitchFamily="18" charset="0"/>
                                </a:rPr>
                                <m:t>𝜖</m:t>
                              </m:r>
                            </m:e>
                          </m:rad>
                        </m:den>
                      </m:f>
                      <m:r>
                        <a:rPr lang="en-US" altLang="zh-CN" b="0" i="1">
                          <a:latin typeface="Cambria Math" panose="02040503050406030204" pitchFamily="18" charset="0"/>
                        </a:rPr>
                        <m:t>+</m:t>
                      </m:r>
                      <m:r>
                        <a:rPr lang="en-US" altLang="zh-CN" b="0" i="1">
                          <a:latin typeface="Cambria Math" panose="02040503050406030204" pitchFamily="18" charset="0"/>
                        </a:rPr>
                        <m:t>𝛽</m:t>
                      </m:r>
                    </m:oMath>
                  </m:oMathPara>
                </a14:m>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Sup>
                        <m:sSubSupPr>
                          <m:ctrlPr>
                            <a:rPr lang="zh-CN" altLang="zh-CN" b="0" i="1">
                              <a:latin typeface="Cambria Math" panose="02040503050406030204" pitchFamily="18" charset="0"/>
                            </a:rPr>
                          </m:ctrlPr>
                        </m:sSubSupPr>
                        <m:e>
                          <m:r>
                            <a:rPr lang="en-US" altLang="zh-CN" b="0" i="1">
                              <a:latin typeface="Cambria Math" panose="02040503050406030204" pitchFamily="18" charset="0"/>
                            </a:rPr>
                            <m:t>𝑦</m:t>
                          </m:r>
                        </m:e>
                        <m:sub>
                          <m:r>
                            <a:rPr lang="en-US" altLang="zh-CN" b="0" i="1">
                              <a:latin typeface="Cambria Math" panose="02040503050406030204" pitchFamily="18" charset="0"/>
                            </a:rPr>
                            <m:t>𝑖</m:t>
                          </m:r>
                        </m:sub>
                        <m:sup>
                          <m:r>
                            <a:rPr lang="en-US" altLang="zh-CN" b="0" i="1">
                              <a:latin typeface="Cambria Math" panose="02040503050406030204" pitchFamily="18" charset="0"/>
                            </a:rPr>
                            <m:t>𝑙</m:t>
                          </m:r>
                          <m:r>
                            <a:rPr lang="en-US" altLang="zh-CN" b="0" i="1">
                              <a:latin typeface="Cambria Math" panose="02040503050406030204" pitchFamily="18" charset="0"/>
                            </a:rPr>
                            <m:t>+1</m:t>
                          </m:r>
                        </m:sup>
                      </m:sSubSup>
                      <m:r>
                        <a:rPr lang="en-US" altLang="zh-CN" b="0" i="1">
                          <a:latin typeface="Cambria Math" panose="02040503050406030204" pitchFamily="18" charset="0"/>
                        </a:rPr>
                        <m:t>=</m:t>
                      </m:r>
                      <m:r>
                        <a:rPr lang="en-US" altLang="zh-CN" b="0" i="1">
                          <a:latin typeface="Cambria Math" panose="02040503050406030204" pitchFamily="18" charset="0"/>
                        </a:rPr>
                        <m:t>𝑓</m:t>
                      </m:r>
                      <m:r>
                        <a:rPr lang="en-US" altLang="zh-CN" b="0" i="1">
                          <a:latin typeface="Cambria Math" panose="02040503050406030204" pitchFamily="18" charset="0"/>
                        </a:rPr>
                        <m:t>(</m:t>
                      </m:r>
                      <m:sSup>
                        <m:sSupPr>
                          <m:ctrlPr>
                            <a:rPr lang="zh-CN" altLang="zh-CN" b="0" i="1">
                              <a:latin typeface="Cambria Math" panose="02040503050406030204" pitchFamily="18" charset="0"/>
                            </a:rPr>
                          </m:ctrlPr>
                        </m:sSupPr>
                        <m:e>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𝑧</m:t>
                              </m:r>
                            </m:e>
                          </m:acc>
                        </m:e>
                        <m:sup>
                          <m:r>
                            <a:rPr lang="en-US" altLang="zh-CN" b="0" i="1">
                              <a:latin typeface="Cambria Math" panose="02040503050406030204" pitchFamily="18" charset="0"/>
                            </a:rPr>
                            <m:t>𝑙</m:t>
                          </m:r>
                          <m:r>
                            <a:rPr lang="en-US" altLang="zh-CN" b="0" i="1">
                              <a:latin typeface="Cambria Math" panose="02040503050406030204" pitchFamily="18" charset="0"/>
                            </a:rPr>
                            <m:t>+1</m:t>
                          </m:r>
                        </m:sup>
                      </m:sSup>
                      <m:r>
                        <a:rPr lang="en-US" altLang="zh-CN" b="0" i="1">
                          <a:latin typeface="Cambria Math" panose="02040503050406030204" pitchFamily="18" charset="0"/>
                        </a:rPr>
                        <m:t>)</m:t>
                      </m:r>
                    </m:oMath>
                  </m:oMathPara>
                </a14:m>
                <a:endParaRPr lang="zh-CN" altLang="zh-CN"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B04BE474-3ABF-F643-94E9-37446466C3F4}"/>
                  </a:ext>
                </a:extLst>
              </p:cNvPr>
              <p:cNvSpPr>
                <a:spLocks noGrp="1" noRot="1" noChangeAspect="1" noMove="1" noResize="1" noEditPoints="1" noAdjustHandles="1" noChangeArrowheads="1" noChangeShapeType="1" noTextEdit="1"/>
              </p:cNvSpPr>
              <p:nvPr>
                <p:ph idx="1"/>
              </p:nvPr>
            </p:nvSpPr>
            <p:spPr>
              <a:blipFill rotWithShape="0">
                <a:blip r:embed="rId2"/>
                <a:stretch>
                  <a:fillRect l="-524" r="-582"/>
                </a:stretch>
              </a:blipFill>
            </p:spPr>
            <p:txBody>
              <a:bodyPr/>
              <a:lstStyle/>
              <a:p>
                <a:r>
                  <a:rPr lang="en-US">
                    <a:noFill/>
                  </a:rPr>
                  <a:t> </a:t>
                </a:r>
              </a:p>
            </p:txBody>
          </p:sp>
        </mc:Fallback>
      </mc:AlternateContent>
    </p:spTree>
    <p:extLst>
      <p:ext uri="{BB962C8B-B14F-4D97-AF65-F5344CB8AC3E}">
        <p14:creationId xmlns:p14="http://schemas.microsoft.com/office/powerpoint/2010/main" val="236397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696193-F8BA-904B-A0F9-E0B813B01630}"/>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Batch </a:t>
            </a:r>
            <a:r>
              <a:rPr lang="en-US" altLang="zh-CN" b="1" dirty="0" smtClean="0">
                <a:latin typeface="Arial" panose="020B0604020202020204" pitchFamily="34" charset="0"/>
              </a:rPr>
              <a:t>Normalization: Analysis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BC9C9E80-A3E7-5143-BA99-8AADD01E7FAA}"/>
              </a:ext>
            </a:extLst>
          </p:cNvPr>
          <p:cNvSpPr>
            <a:spLocks noGrp="1"/>
          </p:cNvSpPr>
          <p:nvPr>
            <p:ph idx="1"/>
          </p:nvPr>
        </p:nvSpPr>
        <p:spPr/>
        <p:txBody>
          <a:bodyPr>
            <a:normAutofit/>
          </a:bodyPr>
          <a:lstStyle/>
          <a:p>
            <a:pPr marL="0" indent="0">
              <a:lnSpc>
                <a:spcPct val="110000"/>
              </a:lnSpc>
              <a:buNone/>
            </a:pPr>
            <a:r>
              <a:rPr lang="en-US" altLang="zh-CN" b="0" dirty="0" smtClean="0">
                <a:latin typeface="Arial" panose="020B0604020202020204" pitchFamily="34" charset="0"/>
              </a:rPr>
              <a:t>In </a:t>
            </a:r>
            <a:r>
              <a:rPr lang="en-US" altLang="zh-CN" b="0" dirty="0">
                <a:latin typeface="Arial" panose="020B0604020202020204" pitchFamily="34" charset="0"/>
              </a:rPr>
              <a:t>practice, batch normalization has been </a:t>
            </a:r>
            <a:r>
              <a:rPr lang="en-US" altLang="zh-CN" b="0" dirty="0" smtClean="0">
                <a:latin typeface="Arial" panose="020B0604020202020204" pitchFamily="34" charset="0"/>
              </a:rPr>
              <a:t>proven able </a:t>
            </a:r>
            <a:r>
              <a:rPr lang="en-US" altLang="zh-CN" b="0" dirty="0">
                <a:latin typeface="Arial" panose="020B0604020202020204" pitchFamily="34" charset="0"/>
              </a:rPr>
              <a:t>to facilitate neural network training</a:t>
            </a:r>
            <a:r>
              <a:rPr lang="en-US" altLang="zh-CN" b="0" dirty="0" smtClean="0">
                <a:latin typeface="Arial" panose="020B0604020202020204" pitchFamily="34" charset="0"/>
              </a:rPr>
              <a:t>.</a:t>
            </a:r>
            <a:endParaRPr lang="en-US" altLang="zh-CN" b="0" dirty="0">
              <a:latin typeface="Arial" panose="020B0604020202020204" pitchFamily="34" charset="0"/>
            </a:endParaRPr>
          </a:p>
          <a:p>
            <a:pPr marL="355600" lvl="1" indent="-355600">
              <a:lnSpc>
                <a:spcPct val="110000"/>
              </a:lnSpc>
            </a:pPr>
            <a:r>
              <a:rPr lang="en-US" altLang="zh-CN" dirty="0" smtClean="0">
                <a:latin typeface="Arial" panose="020B0604020202020204" pitchFamily="34" charset="0"/>
              </a:rPr>
              <a:t>Batch </a:t>
            </a:r>
            <a:r>
              <a:rPr lang="en-US" altLang="zh-CN" dirty="0">
                <a:latin typeface="Arial" panose="020B0604020202020204" pitchFamily="34" charset="0"/>
              </a:rPr>
              <a:t>normalization </a:t>
            </a:r>
            <a:r>
              <a:rPr lang="en-US" altLang="zh-CN" dirty="0" smtClean="0">
                <a:latin typeface="Arial" panose="020B0604020202020204" pitchFamily="34" charset="0"/>
              </a:rPr>
              <a:t>ensures </a:t>
            </a:r>
            <a:r>
              <a:rPr lang="en-US" altLang="zh-CN" dirty="0">
                <a:latin typeface="Arial" panose="020B0604020202020204" pitchFamily="34" charset="0"/>
              </a:rPr>
              <a:t>that the mean value and variance of </a:t>
            </a:r>
            <a:r>
              <a:rPr lang="en-US" altLang="zh-CN" dirty="0" smtClean="0">
                <a:latin typeface="Arial" panose="020B0604020202020204" pitchFamily="34" charset="0"/>
              </a:rPr>
              <a:t>inputs at each layer </a:t>
            </a:r>
            <a:r>
              <a:rPr lang="en-US" altLang="zh-CN" dirty="0">
                <a:latin typeface="Arial" panose="020B0604020202020204" pitchFamily="34" charset="0"/>
              </a:rPr>
              <a:t>of the network </a:t>
            </a:r>
            <a:r>
              <a:rPr lang="en-US" altLang="zh-CN" dirty="0" smtClean="0">
                <a:latin typeface="Arial" panose="020B0604020202020204" pitchFamily="34" charset="0"/>
              </a:rPr>
              <a:t>are </a:t>
            </a:r>
            <a:r>
              <a:rPr lang="en-US" altLang="zh-CN" dirty="0">
                <a:latin typeface="Arial" panose="020B0604020202020204" pitchFamily="34" charset="0"/>
              </a:rPr>
              <a:t>within a certain range. This means that the </a:t>
            </a:r>
            <a:r>
              <a:rPr lang="en-US" altLang="zh-CN" dirty="0" smtClean="0">
                <a:latin typeface="Arial" panose="020B0604020202020204" pitchFamily="34" charset="0"/>
              </a:rPr>
              <a:t>next layer does </a:t>
            </a:r>
            <a:r>
              <a:rPr lang="en-US" altLang="zh-CN" dirty="0">
                <a:latin typeface="Arial" panose="020B0604020202020204" pitchFamily="34" charset="0"/>
              </a:rPr>
              <a:t>not need to continuously </a:t>
            </a:r>
            <a:r>
              <a:rPr lang="en-US" altLang="zh-CN" dirty="0" smtClean="0">
                <a:latin typeface="Arial" panose="020B0604020202020204" pitchFamily="34" charset="0"/>
              </a:rPr>
              <a:t>re-adapt to </a:t>
            </a:r>
            <a:r>
              <a:rPr lang="en-US" altLang="zh-CN" dirty="0">
                <a:latin typeface="Arial" panose="020B0604020202020204" pitchFamily="34" charset="0"/>
              </a:rPr>
              <a:t>changes in the output of the </a:t>
            </a:r>
            <a:r>
              <a:rPr lang="en-US" altLang="zh-CN" dirty="0" smtClean="0">
                <a:latin typeface="Arial" panose="020B0604020202020204" pitchFamily="34" charset="0"/>
              </a:rPr>
              <a:t>previous layer. </a:t>
            </a:r>
            <a:r>
              <a:rPr lang="en-US" altLang="zh-CN" dirty="0">
                <a:latin typeface="Arial" panose="020B0604020202020204" pitchFamily="34" charset="0"/>
              </a:rPr>
              <a:t>The distribution of </a:t>
            </a:r>
            <a:r>
              <a:rPr lang="en-US" altLang="zh-CN" dirty="0" smtClean="0">
                <a:latin typeface="Arial" panose="020B0604020202020204" pitchFamily="34" charset="0"/>
              </a:rPr>
              <a:t>inputs at </a:t>
            </a:r>
            <a:r>
              <a:rPr lang="en-US" altLang="zh-CN" dirty="0">
                <a:latin typeface="Arial" panose="020B0604020202020204" pitchFamily="34" charset="0"/>
              </a:rPr>
              <a:t>each layer </a:t>
            </a:r>
            <a:r>
              <a:rPr lang="en-US" altLang="zh-CN" dirty="0" smtClean="0">
                <a:latin typeface="Arial" panose="020B0604020202020204" pitchFamily="34" charset="0"/>
              </a:rPr>
              <a:t>is </a:t>
            </a:r>
            <a:r>
              <a:rPr lang="en-US" altLang="zh-CN" dirty="0">
                <a:latin typeface="Arial" panose="020B0604020202020204" pitchFamily="34" charset="0"/>
              </a:rPr>
              <a:t>relatively stable, facilitating a faster learning rate of the model.</a:t>
            </a:r>
          </a:p>
          <a:p>
            <a:pPr marL="355600" lvl="1" indent="-355600">
              <a:lnSpc>
                <a:spcPct val="110000"/>
              </a:lnSpc>
            </a:pPr>
            <a:r>
              <a:rPr lang="en-US" altLang="zh-CN" dirty="0" smtClean="0">
                <a:latin typeface="Arial" panose="020B0604020202020204" pitchFamily="34" charset="0"/>
              </a:rPr>
              <a:t>Batch </a:t>
            </a:r>
            <a:r>
              <a:rPr lang="en-US" altLang="zh-CN" dirty="0">
                <a:latin typeface="Arial" panose="020B0604020202020204" pitchFamily="34" charset="0"/>
              </a:rPr>
              <a:t>normalization can reduce the model's sensitivity to the parameters in the network and simplify the process of parameter adjustment. In addition, batch normalization allows the network to use saturated activation functions such as sigmoid and </a:t>
            </a:r>
            <a:r>
              <a:rPr lang="en-US" altLang="zh-CN" smtClean="0">
                <a:latin typeface="Arial" panose="020B0604020202020204" pitchFamily="34" charset="0"/>
              </a:rPr>
              <a:t>tanh. </a:t>
            </a:r>
            <a:r>
              <a:rPr lang="en-US" altLang="zh-CN" dirty="0">
                <a:latin typeface="Arial" panose="020B0604020202020204" pitchFamily="34" charset="0"/>
              </a:rPr>
              <a:t>Any changes in the underlying network can easily accumulate in the </a:t>
            </a:r>
            <a:r>
              <a:rPr lang="en-US" altLang="zh-CN" dirty="0" smtClean="0">
                <a:latin typeface="Arial" panose="020B0604020202020204" pitchFamily="34" charset="0"/>
              </a:rPr>
              <a:t>upper-layer </a:t>
            </a:r>
            <a:r>
              <a:rPr lang="en-US" altLang="zh-CN" dirty="0">
                <a:latin typeface="Arial" panose="020B0604020202020204" pitchFamily="34" charset="0"/>
              </a:rPr>
              <a:t>network, causing the model to enter the gradient saturated region of </a:t>
            </a:r>
            <a:r>
              <a:rPr lang="en-US" altLang="zh-CN" dirty="0" smtClean="0">
                <a:latin typeface="Arial" panose="020B0604020202020204" pitchFamily="34" charset="0"/>
              </a:rPr>
              <a:t>activation functions </a:t>
            </a:r>
            <a:r>
              <a:rPr lang="en-US" altLang="zh-CN" dirty="0">
                <a:latin typeface="Arial" panose="020B0604020202020204" pitchFamily="34" charset="0"/>
              </a:rPr>
              <a:t>and, subsequently, causing the gradient to disappear. These saturated activation functions can alleviate gradient disappearance.</a:t>
            </a:r>
          </a:p>
          <a:p>
            <a:pPr marL="355600" lvl="1" indent="-355600">
              <a:lnSpc>
                <a:spcPct val="110000"/>
              </a:lnSpc>
            </a:pPr>
            <a:r>
              <a:rPr lang="en-US" altLang="zh-CN" dirty="0" smtClean="0">
                <a:latin typeface="Arial" panose="020B0604020202020204" pitchFamily="34" charset="0"/>
              </a:rPr>
              <a:t>Batch </a:t>
            </a:r>
            <a:r>
              <a:rPr lang="en-US" altLang="zh-CN" dirty="0">
                <a:latin typeface="Arial" panose="020B0604020202020204" pitchFamily="34" charset="0"/>
              </a:rPr>
              <a:t>normalization can produce some regularization effects in practical applications. </a:t>
            </a:r>
            <a:r>
              <a:rPr lang="en-US" altLang="zh-CN" dirty="0" smtClean="0">
                <a:latin typeface="Arial" panose="020B0604020202020204" pitchFamily="34" charset="0"/>
              </a:rPr>
              <a:t>As the mean values </a:t>
            </a:r>
            <a:r>
              <a:rPr lang="en-US" altLang="zh-CN" dirty="0">
                <a:latin typeface="Arial" panose="020B0604020202020204" pitchFamily="34" charset="0"/>
              </a:rPr>
              <a:t>and </a:t>
            </a:r>
            <a:r>
              <a:rPr lang="en-US" altLang="zh-CN" dirty="0" smtClean="0">
                <a:latin typeface="Arial" panose="020B0604020202020204" pitchFamily="34" charset="0"/>
              </a:rPr>
              <a:t>variances </a:t>
            </a:r>
            <a:r>
              <a:rPr lang="en-US" altLang="zh-CN" dirty="0">
                <a:latin typeface="Arial" panose="020B0604020202020204" pitchFamily="34" charset="0"/>
              </a:rPr>
              <a:t>of </a:t>
            </a:r>
            <a:r>
              <a:rPr lang="en-US" altLang="zh-CN" dirty="0" smtClean="0">
                <a:latin typeface="Arial" panose="020B0604020202020204" pitchFamily="34" charset="0"/>
              </a:rPr>
              <a:t>different mini-batches are used as </a:t>
            </a:r>
            <a:r>
              <a:rPr lang="en-US" altLang="zh-CN" dirty="0">
                <a:latin typeface="Arial" panose="020B0604020202020204" pitchFamily="34" charset="0"/>
              </a:rPr>
              <a:t>an estimate of all training samples, </a:t>
            </a:r>
            <a:r>
              <a:rPr lang="en-US" altLang="zh-CN" dirty="0" smtClean="0">
                <a:latin typeface="Arial" panose="020B0604020202020204" pitchFamily="34" charset="0"/>
              </a:rPr>
              <a:t>additional </a:t>
            </a:r>
            <a:r>
              <a:rPr lang="en-US" altLang="zh-CN" dirty="0">
                <a:latin typeface="Arial" panose="020B0604020202020204" pitchFamily="34" charset="0"/>
              </a:rPr>
              <a:t>random noise </a:t>
            </a:r>
            <a:r>
              <a:rPr lang="en-US" altLang="zh-CN" dirty="0" smtClean="0">
                <a:latin typeface="Arial" panose="020B0604020202020204" pitchFamily="34" charset="0"/>
              </a:rPr>
              <a:t>is caused in the </a:t>
            </a:r>
            <a:r>
              <a:rPr lang="en-US" altLang="zh-CN" dirty="0">
                <a:latin typeface="Arial" panose="020B0604020202020204" pitchFamily="34" charset="0"/>
              </a:rPr>
              <a:t>learning process, which is similar to the random closure of neurons in dropout.</a:t>
            </a:r>
            <a:endParaRPr lang="zh-CN" altLang="zh-CN" dirty="0">
              <a:latin typeface="Arial" panose="020B0604020202020204" pitchFamily="34" charset="0"/>
            </a:endParaRPr>
          </a:p>
        </p:txBody>
      </p:sp>
    </p:spTree>
    <p:extLst>
      <p:ext uri="{BB962C8B-B14F-4D97-AF65-F5344CB8AC3E}">
        <p14:creationId xmlns:p14="http://schemas.microsoft.com/office/powerpoint/2010/main" val="423736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Linear Regression Expression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3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Uniform </a:t>
                </a:r>
                <a:r>
                  <a:rPr kumimoji="1" lang="en-US" b="0" dirty="0" smtClean="0">
                    <a:latin typeface="Arial" panose="020B0604020202020204" pitchFamily="34" charset="0"/>
                    <a:cs typeface="Arial" panose="020B0604020202020204" pitchFamily="34" charset="0"/>
                  </a:rPr>
                  <a:t>expressions </a:t>
                </a:r>
                <a:r>
                  <a:rPr kumimoji="1" lang="en-US" b="0" dirty="0">
                    <a:latin typeface="Arial" panose="020B0604020202020204" pitchFamily="34" charset="0"/>
                    <a:cs typeface="Arial" panose="020B0604020202020204" pitchFamily="34" charset="0"/>
                  </a:rPr>
                  <a:t>of linear regression</a:t>
                </a:r>
              </a:p>
              <a:p>
                <a:pPr marL="631825" lvl="1" indent="-282575">
                  <a:lnSpc>
                    <a:spcPct val="130000"/>
                  </a:lnSpc>
                </a:pPr>
                <a:r>
                  <a:rPr lang="en-US" dirty="0">
                    <a:latin typeface="Arial" panose="020B0604020202020204" pitchFamily="34" charset="0"/>
                    <a:cs typeface="Arial" panose="020B0604020202020204" pitchFamily="34" charset="0"/>
                  </a:rPr>
                  <a:t>Dataset: </a:t>
                </a:r>
                <a14:m>
                  <m:oMath xmlns:m="http://schemas.openxmlformats.org/officeDocument/2006/math">
                    <m:sSubSup>
                      <m:sSubSupPr>
                        <m:ctrlPr>
                          <a:rPr lang="zh-CN" altLang="zh-CN" i="1">
                            <a:latin typeface="Cambria Math" panose="02040503050406030204" pitchFamily="18" charset="0"/>
                          </a:rPr>
                        </m:ctrlPr>
                      </m:sSubSupPr>
                      <m:e>
                        <m:d>
                          <m:dPr>
                            <m:begChr m:val="{"/>
                            <m:endChr m:val="}"/>
                            <m:ctrlPr>
                              <a:rPr lang="zh-CN" altLang="zh-CN" i="1">
                                <a:latin typeface="Cambria Math" panose="02040503050406030204" pitchFamily="18" charset="0"/>
                              </a:rPr>
                            </m:ctrlPr>
                          </m:dPr>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1" i="1">
                                        <a:latin typeface="Cambria Math" charset="0"/>
                                      </a:rPr>
                                      <m:t>𝒙</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i="1">
                                    <a:latin typeface="Cambria Math" charset="0"/>
                                  </a:rPr>
                                  <m:t>, </m:t>
                                </m:r>
                                <m:sSup>
                                  <m:sSupPr>
                                    <m:ctrlPr>
                                      <a:rPr lang="zh-CN" altLang="zh-CN"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e>
                        </m:d>
                      </m:e>
                      <m:sub>
                        <m:r>
                          <a:rPr lang="en-US" altLang="zh-CN" b="0" i="1">
                            <a:latin typeface="Cambria Math" charset="0"/>
                          </a:rPr>
                          <m:t>𝑖</m:t>
                        </m:r>
                        <m:r>
                          <a:rPr lang="en-US" altLang="zh-CN" b="0" i="1">
                            <a:latin typeface="Cambria Math" charset="0"/>
                          </a:rPr>
                          <m:t>=1</m:t>
                        </m:r>
                      </m:sub>
                      <m:sup>
                        <m:r>
                          <a:rPr lang="en-US" altLang="zh-CN" b="0" i="1">
                            <a:latin typeface="Cambria Math" charset="0"/>
                          </a:rPr>
                          <m:t>𝑚</m:t>
                        </m:r>
                      </m:sup>
                    </m:sSubSup>
                  </m:oMath>
                </a14:m>
                <a:r>
                  <a:rPr lang="en-US" dirty="0">
                    <a:latin typeface="Arial" panose="020B0604020202020204" pitchFamily="34" charset="0"/>
                    <a:cs typeface="Arial" panose="020B0604020202020204" pitchFamily="34" charset="0"/>
                  </a:rPr>
                  <a:t>, </a:t>
                </a:r>
                <a14:m>
                  <m:oMath xmlns:m="http://schemas.openxmlformats.org/officeDocument/2006/math">
                    <m:r>
                      <a:rPr lang="en-US" altLang="zh-CN" b="1" i="1">
                        <a:latin typeface="Cambria Math" charset="0"/>
                      </a:rPr>
                      <m:t>𝒙</m:t>
                    </m:r>
                    <m:r>
                      <a:rPr lang="en-US" altLang="zh-CN" b="0" i="1">
                        <a:latin typeface="Cambria Math"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charset="0"/>
                              </a:rPr>
                              <m:t>𝑥</m:t>
                            </m:r>
                          </m:e>
                          <m:sub>
                            <m:r>
                              <a:rPr lang="en-US" altLang="zh-CN" b="0" i="1">
                                <a:latin typeface="Cambria Math" charset="0"/>
                              </a:rPr>
                              <m:t>1</m:t>
                            </m:r>
                          </m:sub>
                        </m:sSub>
                        <m:r>
                          <a:rPr lang="en-US" altLang="zh-CN" b="0" i="1">
                            <a:latin typeface="Cambria Math" charset="0"/>
                          </a:rPr>
                          <m:t>,⋯,</m:t>
                        </m:r>
                        <m:sSub>
                          <m:sSubPr>
                            <m:ctrlPr>
                              <a:rPr lang="zh-CN" altLang="zh-CN" i="1">
                                <a:latin typeface="Cambria Math" panose="02040503050406030204" pitchFamily="18" charset="0"/>
                              </a:rPr>
                            </m:ctrlPr>
                          </m:sSubPr>
                          <m:e>
                            <m:r>
                              <a:rPr lang="en-US" altLang="zh-CN" b="0" i="1">
                                <a:latin typeface="Cambria Math" charset="0"/>
                              </a:rPr>
                              <m:t>𝑥</m:t>
                            </m:r>
                          </m:e>
                          <m:sub>
                            <m:r>
                              <a:rPr lang="en-US" altLang="zh-CN" b="0" i="1">
                                <a:latin typeface="Cambria Math" charset="0"/>
                              </a:rPr>
                              <m:t>𝑛</m:t>
                            </m:r>
                          </m:sub>
                        </m:sSub>
                      </m:e>
                    </m:d>
                  </m:oMath>
                </a14:m>
                <a:endParaRPr lang="en-US" dirty="0">
                  <a:latin typeface="Arial" panose="020B0604020202020204" pitchFamily="34" charset="0"/>
                  <a:cs typeface="Arial" panose="020B0604020202020204" pitchFamily="34" charset="0"/>
                </a:endParaRPr>
              </a:p>
              <a:p>
                <a:pPr marL="631825" lvl="1" indent="-282575">
                  <a:lnSpc>
                    <a:spcPct val="130000"/>
                  </a:lnSpc>
                </a:pPr>
                <a:r>
                  <a:rPr lang="en-US" dirty="0" smtClean="0">
                    <a:latin typeface="Arial" panose="020B0604020202020204" pitchFamily="34" charset="0"/>
                    <a:cs typeface="Arial" panose="020B0604020202020204" pitchFamily="34" charset="0"/>
                  </a:rPr>
                  <a:t>Parameter: </a:t>
                </a:r>
                <a14:m>
                  <m:oMath xmlns:m="http://schemas.openxmlformats.org/officeDocument/2006/math">
                    <m:r>
                      <a:rPr lang="en-US" altLang="zh-CN" b="1" i="1">
                        <a:latin typeface="Cambria Math" charset="0"/>
                      </a:rPr>
                      <m:t>𝒘</m:t>
                    </m:r>
                    <m:r>
                      <a:rPr lang="en-US" altLang="zh-CN" b="0" i="1">
                        <a:latin typeface="Cambria Math" charset="0"/>
                      </a:rPr>
                      <m:t>=[</m:t>
                    </m:r>
                    <m:sSub>
                      <m:sSubPr>
                        <m:ctrlPr>
                          <a:rPr lang="zh-CN" altLang="zh-CN"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r>
                      <a:rPr lang="en-US" altLang="zh-CN" b="0" i="1">
                        <a:latin typeface="Cambria Math" charset="0"/>
                      </a:rPr>
                      <m:t>,</m:t>
                    </m:r>
                    <m:sSub>
                      <m:sSubPr>
                        <m:ctrlPr>
                          <a:rPr lang="zh-CN" altLang="zh-CN"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r>
                      <a:rPr lang="en-US" altLang="zh-CN" b="0" i="1">
                        <a:latin typeface="Cambria Math" charset="0"/>
                      </a:rPr>
                      <m:t>,⋯,</m:t>
                    </m:r>
                    <m:sSub>
                      <m:sSubPr>
                        <m:ctrlPr>
                          <a:rPr lang="zh-CN" altLang="zh-CN"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𝑛</m:t>
                        </m:r>
                      </m:sub>
                    </m:sSub>
                    <m:r>
                      <a:rPr lang="en-US" altLang="zh-CN" b="0" i="1">
                        <a:latin typeface="Cambria Math" charset="0"/>
                      </a:rPr>
                      <m:t>]</m:t>
                    </m:r>
                  </m:oMath>
                </a14:m>
                <a:endParaRPr lang="en-US" dirty="0">
                  <a:latin typeface="Arial" panose="020B0604020202020204" pitchFamily="34" charset="0"/>
                  <a:cs typeface="Arial" panose="020B0604020202020204" pitchFamily="34" charset="0"/>
                </a:endParaRPr>
              </a:p>
              <a:p>
                <a:pPr marL="631825" lvl="1" indent="-282575">
                  <a:lnSpc>
                    <a:spcPct val="130000"/>
                  </a:lnSpc>
                </a:pPr>
                <a:r>
                  <a:rPr lang="en-US" dirty="0">
                    <a:latin typeface="Arial" panose="020B0604020202020204" pitchFamily="34" charset="0"/>
                    <a:cs typeface="Arial" panose="020B0604020202020204" pitchFamily="34" charset="0"/>
                  </a:rPr>
                  <a:t>Hypothesis: </a:t>
                </a:r>
                <a14:m>
                  <m:oMath xmlns:m="http://schemas.openxmlformats.org/officeDocument/2006/math">
                    <m:r>
                      <a:rPr lang="en-US" altLang="zh-CN" b="0" i="1">
                        <a:latin typeface="Cambria Math" charset="0"/>
                      </a:rPr>
                      <m:t>h</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1" i="1">
                                <a:latin typeface="Cambria Math" charset="0"/>
                              </a:rPr>
                              <m:t>𝒙</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r>
                      <a:rPr lang="en-US" altLang="zh-CN" b="0" i="1">
                        <a:latin typeface="Cambria Math" charset="0"/>
                      </a:rPr>
                      <m:t>=</m:t>
                    </m:r>
                    <m:sSub>
                      <m:sSubPr>
                        <m:ctrlPr>
                          <a:rPr lang="zh-CN" altLang="zh-CN"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r>
                      <a:rPr lang="en-US" altLang="zh-CN" b="0" i="1">
                        <a:latin typeface="Cambria Math" charset="0"/>
                      </a:rPr>
                      <m:t>+</m:t>
                    </m:r>
                    <m:nary>
                      <m:naryPr>
                        <m:chr m:val="∑"/>
                        <m:limLoc m:val="undOvr"/>
                        <m:ctrlPr>
                          <a:rPr lang="zh-CN" altLang="zh-CN" i="1">
                            <a:latin typeface="Cambria Math" panose="02040503050406030204" pitchFamily="18" charset="0"/>
                          </a:rPr>
                        </m:ctrlPr>
                      </m:naryPr>
                      <m:sub>
                        <m:r>
                          <a:rPr lang="en-US" altLang="zh-CN" b="0" i="1">
                            <a:latin typeface="Cambria Math" charset="0"/>
                          </a:rPr>
                          <m:t>𝑗</m:t>
                        </m:r>
                        <m:r>
                          <a:rPr lang="en-US" altLang="zh-CN" b="0" i="1">
                            <a:latin typeface="Cambria Math" charset="0"/>
                          </a:rPr>
                          <m:t>=1</m:t>
                        </m:r>
                      </m:sub>
                      <m:sup>
                        <m:r>
                          <a:rPr lang="en-US" altLang="zh-CN" b="0" i="1">
                            <a:latin typeface="Cambria Math" charset="0"/>
                          </a:rPr>
                          <m:t>𝑛</m:t>
                        </m:r>
                      </m:sup>
                      <m:e>
                        <m:sSub>
                          <m:sSubPr>
                            <m:ctrlPr>
                              <a:rPr lang="zh-CN" altLang="zh-CN"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𝑗</m:t>
                            </m:r>
                          </m:sub>
                        </m:sSub>
                      </m:e>
                    </m:nary>
                    <m:sSubSup>
                      <m:sSubSupPr>
                        <m:ctrlPr>
                          <a:rPr lang="zh-CN" altLang="zh-CN" i="1">
                            <a:latin typeface="Cambria Math" panose="02040503050406030204" pitchFamily="18" charset="0"/>
                          </a:rPr>
                        </m:ctrlPr>
                      </m:sSubSupPr>
                      <m:e>
                        <m:r>
                          <a:rPr lang="en-US" altLang="zh-CN" b="0" i="1">
                            <a:latin typeface="Cambria Math" charset="0"/>
                          </a:rPr>
                          <m:t>𝑥</m:t>
                        </m:r>
                      </m:e>
                      <m:sub>
                        <m:r>
                          <a:rPr lang="en-US" altLang="zh-CN" b="0" i="1">
                            <a:latin typeface="Cambria Math" charset="0"/>
                          </a:rPr>
                          <m:t>𝑗</m:t>
                        </m:r>
                      </m:sub>
                      <m:sup>
                        <m:r>
                          <a:rPr lang="en-US" altLang="zh-CN" b="0" i="1">
                            <a:latin typeface="Cambria Math" charset="0"/>
                          </a:rPr>
                          <m:t>(</m:t>
                        </m:r>
                        <m:r>
                          <a:rPr lang="en-US" altLang="zh-CN" b="0" i="1">
                            <a:latin typeface="Cambria Math" charset="0"/>
                          </a:rPr>
                          <m:t>𝑖</m:t>
                        </m:r>
                        <m:r>
                          <a:rPr lang="en-US" altLang="zh-CN" b="0" i="1">
                            <a:latin typeface="Cambria Math" charset="0"/>
                          </a:rPr>
                          <m:t>)</m:t>
                        </m:r>
                      </m:sup>
                    </m:sSubSup>
                  </m:oMath>
                </a14:m>
                <a:endParaRPr lang="en-US" dirty="0">
                  <a:latin typeface="Arial" panose="020B0604020202020204" pitchFamily="34" charset="0"/>
                  <a:cs typeface="Arial" panose="020B0604020202020204" pitchFamily="34" charset="0"/>
                </a:endParaRPr>
              </a:p>
              <a:p>
                <a:pPr marL="631825" lvl="1" indent="-282575">
                  <a:lnSpc>
                    <a:spcPct val="130000"/>
                  </a:lnSpc>
                </a:pPr>
                <a:r>
                  <a:rPr lang="en-US" dirty="0">
                    <a:latin typeface="Arial" panose="020B0604020202020204" pitchFamily="34" charset="0"/>
                    <a:cs typeface="Arial" panose="020B0604020202020204" pitchFamily="34" charset="0"/>
                  </a:rPr>
                  <a:t>Loss function: </a:t>
                </a:r>
                <a14:m>
                  <m:oMath xmlns:m="http://schemas.openxmlformats.org/officeDocument/2006/math">
                    <m:r>
                      <a:rPr lang="en-US" altLang="zh-CN" b="0" i="1">
                        <a:latin typeface="Cambria Math" charset="0"/>
                      </a:rPr>
                      <m:t>𝐽</m:t>
                    </m:r>
                    <m:d>
                      <m:dPr>
                        <m:ctrlPr>
                          <a:rPr lang="zh-CN" altLang="zh-CN" i="1">
                            <a:latin typeface="Cambria Math" panose="02040503050406030204" pitchFamily="18" charset="0"/>
                          </a:rPr>
                        </m:ctrlPr>
                      </m:dPr>
                      <m:e>
                        <m:r>
                          <a:rPr lang="en-US" altLang="zh-CN" b="1" i="1">
                            <a:latin typeface="Cambria Math" charset="0"/>
                          </a:rPr>
                          <m:t>𝒘</m:t>
                        </m:r>
                      </m:e>
                    </m:d>
                    <m:r>
                      <a:rPr lang="en-US" altLang="zh-CN" b="0" i="1">
                        <a:latin typeface="Cambria Math" charset="0"/>
                      </a:rPr>
                      <m:t>=</m:t>
                    </m:r>
                    <m:f>
                      <m:fPr>
                        <m:ctrlPr>
                          <a:rPr lang="zh-CN" altLang="zh-CN" i="1">
                            <a:latin typeface="Cambria Math" panose="02040503050406030204" pitchFamily="18" charset="0"/>
                          </a:rPr>
                        </m:ctrlPr>
                      </m:fPr>
                      <m:num>
                        <m:r>
                          <a:rPr lang="en-US" altLang="zh-CN" b="0" i="1">
                            <a:latin typeface="Cambria Math" charset="0"/>
                          </a:rPr>
                          <m:t>1</m:t>
                        </m:r>
                      </m:num>
                      <m:den>
                        <m:r>
                          <a:rPr lang="en-US" altLang="zh-CN" b="0" i="1">
                            <a:latin typeface="Cambria Math" charset="0"/>
                          </a:rPr>
                          <m:t>2</m:t>
                        </m:r>
                        <m:r>
                          <a:rPr lang="en-US" altLang="zh-CN" b="0" i="1">
                            <a:latin typeface="Cambria Math" charset="0"/>
                          </a:rPr>
                          <m:t>𝑚</m:t>
                        </m:r>
                      </m:den>
                    </m:f>
                    <m:nary>
                      <m:naryPr>
                        <m:chr m:val="∑"/>
                        <m:limLoc m:val="undOvr"/>
                        <m:ctrlPr>
                          <a:rPr lang="zh-CN" altLang="zh-CN" i="1">
                            <a:latin typeface="Cambria Math" panose="02040503050406030204" pitchFamily="18" charset="0"/>
                          </a:rPr>
                        </m:ctrlPr>
                      </m:naryPr>
                      <m:sub>
                        <m:r>
                          <a:rPr lang="en-US" altLang="zh-CN" b="0" i="1">
                            <a:latin typeface="Cambria Math" charset="0"/>
                          </a:rPr>
                          <m:t>𝑖</m:t>
                        </m:r>
                        <m:r>
                          <a:rPr lang="en-US" altLang="zh-CN" b="0" i="1">
                            <a:latin typeface="Cambria Math" charset="0"/>
                          </a:rPr>
                          <m:t>=1</m:t>
                        </m:r>
                      </m:sub>
                      <m:sup>
                        <m:r>
                          <a:rPr lang="en-US" altLang="zh-CN" b="0" i="1">
                            <a:latin typeface="Cambria Math" charset="0"/>
                          </a:rPr>
                          <m:t>𝑚</m:t>
                        </m:r>
                      </m:sup>
                      <m:e>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b="0" i="1">
                                    <a:latin typeface="Cambria Math" charset="0"/>
                                  </a:rPr>
                                  <m:t>h</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r>
                                  <a:rPr lang="en-US" altLang="zh-CN" b="0" i="1">
                                    <a:latin typeface="Cambria Math" charset="0"/>
                                  </a:rPr>
                                  <m:t>−</m:t>
                                </m:r>
                                <m:sSup>
                                  <m:sSupPr>
                                    <m:ctrlPr>
                                      <a:rPr lang="zh-CN" altLang="zh-CN"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e>
                          <m:sup>
                            <m:r>
                              <a:rPr lang="en-US" altLang="zh-CN" b="0" i="1">
                                <a:latin typeface="Cambria Math" charset="0"/>
                              </a:rPr>
                              <m:t>2</m:t>
                            </m:r>
                          </m:sup>
                        </m:sSup>
                      </m:e>
                    </m:nary>
                  </m:oMath>
                </a14:m>
                <a:endParaRPr lang="en-US" dirty="0">
                  <a:latin typeface="Arial" panose="020B0604020202020204" pitchFamily="34" charset="0"/>
                  <a:cs typeface="Arial" panose="020B0604020202020204" pitchFamily="34" charset="0"/>
                </a:endParaRPr>
              </a:p>
              <a:p>
                <a:pPr marL="631825" indent="-282575">
                  <a:lnSpc>
                    <a:spcPct val="130000"/>
                  </a:lnSpc>
                </a:pPr>
                <a:endParaRPr kumimoji="1" lang="zh-CN" altLang="en-US" b="0"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424271081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vert="horz" wrap="square" lIns="91440" tIns="45720" rIns="91440" bIns="45720" rtlCol="0" anchor="ctr" anchorCtr="0">
            <a:noAutofit/>
          </a:bodyPr>
          <a:lstStyle/>
          <a:p>
            <a:r>
              <a:rPr kumimoji="1" lang="en-US" altLang="zh-CN" b="1" cap="none" spc="0" dirty="0" smtClean="0">
                <a:solidFill>
                  <a:srgbClr val="1CADE4"/>
                </a:solidFill>
                <a:latin typeface="Arial" panose="020B0604020202020204" pitchFamily="34" charset="0"/>
              </a:rPr>
              <a:t>Summary</a:t>
            </a:r>
            <a:endParaRPr kumimoji="1" lang="zh-CN" altLang="en-US" b="1" cap="none" spc="0" dirty="0">
              <a:solidFill>
                <a:srgbClr val="1CADE4"/>
              </a:solidFill>
              <a:latin typeface="Arial" panose="020B0604020202020204" pitchFamily="34" charset="0"/>
            </a:endParaRPr>
          </a:p>
        </p:txBody>
      </p:sp>
      <p:sp>
        <p:nvSpPr>
          <p:cNvPr id="15364" name="Rectangle 3"/>
          <p:cNvSpPr>
            <a:spLocks noGrp="1" noChangeArrowheads="1"/>
          </p:cNvSpPr>
          <p:nvPr>
            <p:ph idx="1"/>
          </p:nvPr>
        </p:nvSpPr>
        <p:spPr/>
        <p:txBody>
          <a:bodyPr>
            <a:normAutofit/>
          </a:bodyPr>
          <a:lstStyle/>
          <a:p>
            <a:r>
              <a:rPr lang="en-US" altLang="zh-CN" dirty="0" smtClean="0">
                <a:latin typeface="Arial" panose="020B0604020202020204" pitchFamily="34" charset="0"/>
              </a:rPr>
              <a:t>Regularization </a:t>
            </a:r>
            <a:r>
              <a:rPr lang="en-US" altLang="zh-CN" dirty="0">
                <a:latin typeface="Arial" panose="020B0604020202020204" pitchFamily="34" charset="0"/>
              </a:rPr>
              <a:t>aims to reduce the generalization errors of models by modifying the learning algorithms.</a:t>
            </a:r>
          </a:p>
          <a:p>
            <a:pPr marL="712788" lvl="1" indent="-347663"/>
            <a:r>
              <a:rPr lang="en-US" altLang="zh-CN" dirty="0">
                <a:latin typeface="Arial" panose="020B0604020202020204" pitchFamily="34" charset="0"/>
              </a:rPr>
              <a:t>Regularization is a solution to the overfitting and </a:t>
            </a:r>
            <a:r>
              <a:rPr lang="en-US" altLang="zh-CN" dirty="0" err="1">
                <a:latin typeface="Arial" panose="020B0604020202020204" pitchFamily="34" charset="0"/>
              </a:rPr>
              <a:t>underfitting</a:t>
            </a:r>
            <a:r>
              <a:rPr lang="en-US" altLang="zh-CN" dirty="0">
                <a:latin typeface="Arial" panose="020B0604020202020204" pitchFamily="34" charset="0"/>
              </a:rPr>
              <a:t> problems in deep learning.</a:t>
            </a:r>
          </a:p>
          <a:p>
            <a:pPr marL="712788" lvl="1" indent="-347663"/>
            <a:r>
              <a:rPr lang="en-US" altLang="zh-CN" dirty="0">
                <a:latin typeface="Arial" panose="020B0604020202020204" pitchFamily="34" charset="0"/>
              </a:rPr>
              <a:t>However, this approach often increases the training errors of models.</a:t>
            </a:r>
          </a:p>
          <a:p>
            <a:r>
              <a:rPr lang="en-US" altLang="zh-CN" sz="1800" dirty="0" smtClean="0">
                <a:latin typeface="Arial" panose="020B0604020202020204" pitchFamily="34" charset="0"/>
              </a:rPr>
              <a:t>Dropout </a:t>
            </a:r>
            <a:r>
              <a:rPr lang="en-US" altLang="zh-CN" sz="1800" dirty="0">
                <a:latin typeface="Arial" panose="020B0604020202020204" pitchFamily="34" charset="0"/>
              </a:rPr>
              <a:t>allows certain neuronal activation values to stop working at a certain probability when the standard neural network performs forward propagation. By doing so, the dependence of the </a:t>
            </a:r>
            <a:r>
              <a:rPr lang="en-US" altLang="zh-CN" sz="1800" dirty="0" smtClean="0">
                <a:latin typeface="Arial" panose="020B0604020202020204" pitchFamily="34" charset="0"/>
              </a:rPr>
              <a:t>models </a:t>
            </a:r>
            <a:r>
              <a:rPr lang="en-US" altLang="zh-CN" sz="1800" dirty="0">
                <a:latin typeface="Arial" panose="020B0604020202020204" pitchFamily="34" charset="0"/>
              </a:rPr>
              <a:t>on local features can be reduced, and the generalization ability of the </a:t>
            </a:r>
            <a:r>
              <a:rPr lang="en-US" altLang="zh-CN" sz="1800" dirty="0" smtClean="0">
                <a:latin typeface="Arial" panose="020B0604020202020204" pitchFamily="34" charset="0"/>
              </a:rPr>
              <a:t>models </a:t>
            </a:r>
            <a:r>
              <a:rPr lang="en-US" altLang="zh-CN" sz="1800" dirty="0">
                <a:latin typeface="Arial" panose="020B0604020202020204" pitchFamily="34" charset="0"/>
              </a:rPr>
              <a:t>can be improved. This therefore alleviates the overfitting problem. </a:t>
            </a:r>
          </a:p>
          <a:p>
            <a:r>
              <a:rPr lang="en-US" altLang="zh-CN" dirty="0" smtClean="0">
                <a:latin typeface="Arial" panose="020B0604020202020204" pitchFamily="34" charset="0"/>
              </a:rPr>
              <a:t>Adaptive learning rate refers to using a </a:t>
            </a:r>
            <a:r>
              <a:rPr lang="en-US" altLang="zh-CN" dirty="0">
                <a:latin typeface="Arial" panose="020B0604020202020204" pitchFamily="34" charset="0"/>
              </a:rPr>
              <a:t>variable learning </a:t>
            </a:r>
            <a:r>
              <a:rPr lang="en-US" altLang="zh-CN" dirty="0" smtClean="0">
                <a:latin typeface="Arial" panose="020B0604020202020204" pitchFamily="34" charset="0"/>
              </a:rPr>
              <a:t>rate during training to </a:t>
            </a:r>
            <a:r>
              <a:rPr lang="en-US" altLang="zh-CN" dirty="0">
                <a:latin typeface="Arial" panose="020B0604020202020204" pitchFamily="34" charset="0"/>
              </a:rPr>
              <a:t>significantly improve the convergence speed</a:t>
            </a:r>
            <a:r>
              <a:rPr lang="en-US" altLang="zh-CN" dirty="0" smtClean="0">
                <a:latin typeface="Arial" panose="020B0604020202020204" pitchFamily="34" charset="0"/>
              </a:rPr>
              <a:t>.</a:t>
            </a:r>
          </a:p>
          <a:p>
            <a:pPr marL="358775" indent="0">
              <a:buNone/>
            </a:pPr>
            <a:r>
              <a:rPr lang="en-US" altLang="zh-CN" dirty="0" smtClean="0">
                <a:latin typeface="Arial" panose="020B0604020202020204" pitchFamily="34" charset="0"/>
              </a:rPr>
              <a:t>Three common </a:t>
            </a:r>
            <a:r>
              <a:rPr lang="en-US" altLang="zh-CN" dirty="0">
                <a:latin typeface="Arial" panose="020B0604020202020204" pitchFamily="34" charset="0"/>
              </a:rPr>
              <a:t>adaptive learning rate algorithms:</a:t>
            </a:r>
          </a:p>
          <a:p>
            <a:pPr marL="712788" lvl="1" indent="-347663"/>
            <a:r>
              <a:rPr lang="en-US" altLang="zh-CN" dirty="0" err="1" smtClean="0">
                <a:latin typeface="Arial" panose="020B0604020202020204" pitchFamily="34" charset="0"/>
              </a:rPr>
              <a:t>AdaGrad</a:t>
            </a:r>
            <a:endParaRPr lang="en-US" altLang="zh-CN" dirty="0">
              <a:latin typeface="Arial" panose="020B0604020202020204" pitchFamily="34" charset="0"/>
            </a:endParaRPr>
          </a:p>
          <a:p>
            <a:pPr marL="712788" lvl="1" indent="-347663"/>
            <a:r>
              <a:rPr lang="en-US" altLang="zh-CN" dirty="0" err="1" smtClean="0">
                <a:latin typeface="Arial" panose="020B0604020202020204" pitchFamily="34" charset="0"/>
              </a:rPr>
              <a:t>RMSProp</a:t>
            </a:r>
            <a:endParaRPr lang="en-US" altLang="zh-CN" dirty="0">
              <a:latin typeface="Arial" panose="020B0604020202020204" pitchFamily="34" charset="0"/>
            </a:endParaRPr>
          </a:p>
          <a:p>
            <a:pPr marL="712788" lvl="1" indent="-347663"/>
            <a:r>
              <a:rPr lang="en-US" altLang="zh-CN" dirty="0">
                <a:latin typeface="Arial" panose="020B0604020202020204" pitchFamily="34" charset="0"/>
              </a:rPr>
              <a:t>Adam</a:t>
            </a:r>
            <a:endParaRPr kumimoji="1" lang="zh-CN" altLang="en-US" dirty="0">
              <a:latin typeface="Arial" panose="020B0604020202020204" pitchFamily="34" charset="0"/>
            </a:endParaRPr>
          </a:p>
          <a:p>
            <a:pPr>
              <a:buFont typeface="+mj-lt"/>
              <a:buAutoNum type="arabicPeriod" startAt="4"/>
            </a:pPr>
            <a:r>
              <a:rPr lang="en-US" altLang="zh-CN" sz="1800" dirty="0" smtClean="0">
                <a:latin typeface="Arial" panose="020B0604020202020204" pitchFamily="34" charset="0"/>
              </a:rPr>
              <a:t>Batch </a:t>
            </a:r>
            <a:r>
              <a:rPr lang="en-US" altLang="zh-CN" sz="1800" dirty="0">
                <a:latin typeface="Arial" panose="020B0604020202020204" pitchFamily="34" charset="0"/>
              </a:rPr>
              <a:t>normalization </a:t>
            </a:r>
            <a:r>
              <a:rPr lang="en-US" altLang="zh-CN" sz="1800" dirty="0" smtClean="0">
                <a:latin typeface="Arial" panose="020B0604020202020204" pitchFamily="34" charset="0"/>
              </a:rPr>
              <a:t>is a solution to internal </a:t>
            </a:r>
            <a:r>
              <a:rPr lang="en-US" altLang="zh-CN" sz="1800" dirty="0">
                <a:latin typeface="Arial" panose="020B0604020202020204" pitchFamily="34" charset="0"/>
              </a:rPr>
              <a:t>covariate </a:t>
            </a:r>
            <a:r>
              <a:rPr lang="en-US" altLang="zh-CN" sz="1800" dirty="0" smtClean="0">
                <a:latin typeface="Arial" panose="020B0604020202020204" pitchFamily="34" charset="0"/>
              </a:rPr>
              <a:t>shift. It simplifies </a:t>
            </a:r>
            <a:r>
              <a:rPr lang="en-US" altLang="zh-CN" sz="1800" dirty="0">
                <a:latin typeface="Arial" panose="020B0604020202020204" pitchFamily="34" charset="0"/>
              </a:rPr>
              <a:t>calculation while also ensuring the original expression ability of data</a:t>
            </a:r>
            <a:r>
              <a:rPr lang="en-US" altLang="zh-CN" sz="1800" dirty="0" smtClean="0">
                <a:latin typeface="Arial" panose="020B0604020202020204" pitchFamily="34" charset="0"/>
              </a:rPr>
              <a:t>.</a:t>
            </a:r>
            <a:endParaRPr lang="en-US" altLang="zh-CN" dirty="0">
              <a:latin typeface="Arial" panose="020B0604020202020204" pitchFamily="34" charset="0"/>
            </a:endParaRPr>
          </a:p>
        </p:txBody>
      </p:sp>
    </p:spTree>
    <p:extLst>
      <p:ext uri="{BB962C8B-B14F-4D97-AF65-F5344CB8AC3E}">
        <p14:creationId xmlns:p14="http://schemas.microsoft.com/office/powerpoint/2010/main" val="249979664"/>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en-US" dirty="0">
                <a:latin typeface="Arial" panose="020B0604020202020204" pitchFamily="34" charset="0"/>
                <a:cs typeface="Arial" panose="020B0604020202020204" pitchFamily="34" charset="0"/>
              </a:rPr>
              <a:t>Practical exercise </a:t>
            </a:r>
            <a:r>
              <a:rPr lang="en-US" cap="none" dirty="0" smtClean="0">
                <a:latin typeface="Arial" panose="020B0604020202020204" pitchFamily="34" charset="0"/>
                <a:cs typeface="Arial" panose="020B0604020202020204" pitchFamily="34" charset="0"/>
              </a:rPr>
              <a:t>2</a:t>
            </a:r>
            <a:endParaRPr lang="en-US" cap="none" dirty="0">
              <a:latin typeface="Arial" panose="020B0604020202020204" pitchFamily="34" charset="0"/>
              <a:cs typeface="Arial" panose="020B0604020202020204" pitchFamily="34" charset="0"/>
            </a:endParaRPr>
          </a:p>
        </p:txBody>
      </p:sp>
      <p:sp>
        <p:nvSpPr>
          <p:cNvPr id="2" name="矩形 1"/>
          <p:cNvSpPr/>
          <p:nvPr/>
        </p:nvSpPr>
        <p:spPr>
          <a:xfrm>
            <a:off x="5366535" y="3903150"/>
            <a:ext cx="1661545" cy="369332"/>
          </a:xfrm>
          <a:prstGeom prst="rect">
            <a:avLst/>
          </a:prstGeom>
        </p:spPr>
        <p:txBody>
          <a:bodyPr wrap="none">
            <a:spAutoFit/>
          </a:bodyPr>
          <a:lstStyle/>
          <a:p>
            <a:r>
              <a:rPr lang="zh-CN" altLang="en-US" dirty="0"/>
              <a:t>Ada_</a:t>
            </a:r>
            <a:r>
              <a:rPr lang="zh-CN" altLang="en-US" dirty="0" smtClean="0"/>
              <a:t>grad</a:t>
            </a:r>
            <a:r>
              <a:rPr lang="en-US" altLang="zh-CN" dirty="0" smtClean="0"/>
              <a:t>.</a:t>
            </a:r>
            <a:r>
              <a:rPr lang="en-US" altLang="zh-CN" dirty="0" err="1" smtClean="0"/>
              <a:t>ipynb</a:t>
            </a:r>
            <a:endParaRPr lang="zh-CN" altLang="en-US" dirty="0"/>
          </a:p>
        </p:txBody>
      </p:sp>
    </p:spTree>
    <p:extLst>
      <p:ext uri="{BB962C8B-B14F-4D97-AF65-F5344CB8AC3E}">
        <p14:creationId xmlns:p14="http://schemas.microsoft.com/office/powerpoint/2010/main" val="22486816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spc="0" dirty="0" smtClean="0">
                <a:latin typeface="Arial" panose="020B0604020202020204" pitchFamily="34" charset="0"/>
                <a:cs typeface="Arial" panose="020B0604020202020204" pitchFamily="34" charset="0"/>
              </a:rPr>
              <a:t>About This Course</a:t>
            </a:r>
            <a:endParaRPr lang="en-US" b="1" cap="none" spc="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marL="0" indent="0">
              <a:buNone/>
            </a:pPr>
            <a:r>
              <a:rPr lang="en-US" sz="2800" dirty="0" smtClean="0">
                <a:latin typeface="Arial" panose="020B0604020202020204" pitchFamily="34" charset="0"/>
                <a:cs typeface="Arial" panose="020B0604020202020204" pitchFamily="34" charset="0"/>
              </a:rPr>
              <a:t>Timetable for this afternoon</a:t>
            </a:r>
            <a:endParaRPr lang="en-US" sz="2800" dirty="0">
              <a:latin typeface="Arial" panose="020B0604020202020204" pitchFamily="34" charset="0"/>
              <a:cs typeface="Arial" panose="020B0604020202020204" pitchFamily="34" charset="0"/>
            </a:endParaRPr>
          </a:p>
          <a:p>
            <a:pPr marL="0" indent="0">
              <a:buNone/>
            </a:pPr>
            <a:r>
              <a:rPr lang="en-US" altLang="zh-CN" dirty="0" smtClean="0"/>
              <a:t>2:00 </a:t>
            </a:r>
            <a:r>
              <a:rPr lang="en-US" altLang="zh-CN" dirty="0"/>
              <a:t>– </a:t>
            </a:r>
            <a:r>
              <a:rPr lang="en-US" altLang="zh-CN" dirty="0" smtClean="0"/>
              <a:t>3:30</a:t>
            </a:r>
            <a:endParaRPr lang="en-US" altLang="zh-CN" dirty="0"/>
          </a:p>
          <a:p>
            <a:pPr lvl="1"/>
            <a:r>
              <a:rPr lang="en-US" altLang="zh-CN" b="1" dirty="0"/>
              <a:t>Introduction to classic deep learning task scenarios</a:t>
            </a:r>
          </a:p>
          <a:p>
            <a:pPr lvl="1"/>
            <a:r>
              <a:rPr lang="en-US" altLang="zh-CN" b="1" dirty="0"/>
              <a:t>Prepare your data set: </a:t>
            </a:r>
            <a:r>
              <a:rPr lang="en-US" altLang="zh-CN" dirty="0"/>
              <a:t>what is labeled data, how to obtain the data set, Data format preparation (ready-made data format and data format conversion of custom labeling tasks) , </a:t>
            </a:r>
            <a:r>
              <a:rPr lang="en-US" altLang="zh-CN" dirty="0" err="1"/>
              <a:t>MindSpore's</a:t>
            </a:r>
            <a:r>
              <a:rPr lang="en-US" altLang="zh-CN" dirty="0"/>
              <a:t> support for different data formats</a:t>
            </a:r>
          </a:p>
          <a:p>
            <a:pPr lvl="1"/>
            <a:r>
              <a:rPr lang="zh-CN" altLang="zh-CN" b="1" dirty="0"/>
              <a:t>What is an AI computing framework </a:t>
            </a:r>
            <a:endParaRPr lang="en-US" altLang="zh-CN" b="1" dirty="0"/>
          </a:p>
          <a:p>
            <a:pPr lvl="1"/>
            <a:endParaRPr lang="zh-CN" altLang="zh-CN" b="1" dirty="0"/>
          </a:p>
          <a:p>
            <a:pPr marL="0" indent="0">
              <a:buNone/>
            </a:pPr>
            <a:r>
              <a:rPr lang="en-US" altLang="zh-CN" dirty="0" smtClean="0"/>
              <a:t>3:45 </a:t>
            </a:r>
            <a:r>
              <a:rPr lang="en-US" altLang="zh-CN" dirty="0"/>
              <a:t>– </a:t>
            </a:r>
            <a:r>
              <a:rPr lang="en-US" altLang="zh-CN" dirty="0" smtClean="0"/>
              <a:t>5:15</a:t>
            </a:r>
            <a:endParaRPr lang="en-US" altLang="zh-CN" dirty="0"/>
          </a:p>
          <a:p>
            <a:pPr lvl="1"/>
            <a:r>
              <a:rPr lang="en-US" altLang="zh-CN" b="1" dirty="0"/>
              <a:t>Develop </a:t>
            </a:r>
            <a:r>
              <a:rPr lang="en-US" altLang="zh-CN" b="1" dirty="0" err="1"/>
              <a:t>MindSpore</a:t>
            </a:r>
            <a:r>
              <a:rPr lang="en-US" altLang="zh-CN" b="1" dirty="0"/>
              <a:t> based on the </a:t>
            </a:r>
            <a:r>
              <a:rPr lang="en-US" altLang="zh-CN" b="1" dirty="0" err="1"/>
              <a:t>ModelArts</a:t>
            </a:r>
            <a:r>
              <a:rPr lang="en-US" altLang="zh-CN" b="1" dirty="0"/>
              <a:t> platform</a:t>
            </a:r>
            <a:endParaRPr lang="zh-CN" altLang="zh-CN" b="1" dirty="0"/>
          </a:p>
          <a:p>
            <a:pPr lvl="1"/>
            <a:r>
              <a:rPr lang="en-US" altLang="zh-CN" b="1" dirty="0"/>
              <a:t>Practical exercises: </a:t>
            </a:r>
            <a:r>
              <a:rPr lang="en-US" altLang="zh-CN" dirty="0"/>
              <a:t>implement a </a:t>
            </a:r>
            <a:r>
              <a:rPr lang="en-US" altLang="zh-CN" dirty="0" err="1"/>
              <a:t>feedforward</a:t>
            </a:r>
            <a:r>
              <a:rPr lang="en-US" altLang="zh-CN" dirty="0"/>
              <a:t> neural network based on </a:t>
            </a:r>
            <a:r>
              <a:rPr lang="en-US" altLang="zh-CN" dirty="0" err="1"/>
              <a:t>MindSpore</a:t>
            </a:r>
            <a:r>
              <a:rPr lang="en-US" altLang="zh-CN" dirty="0"/>
              <a:t>, and show the training process and prediction results</a:t>
            </a:r>
          </a:p>
          <a:p>
            <a:pPr lvl="1"/>
            <a:r>
              <a:rPr lang="zh-CN" altLang="zh-CN" b="1" dirty="0"/>
              <a:t>Practical exercises:</a:t>
            </a:r>
            <a:r>
              <a:rPr lang="en-US" altLang="zh-CN" b="1" dirty="0"/>
              <a:t> </a:t>
            </a:r>
            <a:r>
              <a:rPr lang="en-US" altLang="zh-CN" dirty="0"/>
              <a:t>On-cloud training and on-device inference </a:t>
            </a:r>
            <a:r>
              <a:rPr lang="zh-CN" altLang="zh-CN" dirty="0"/>
              <a:t>scenario demonstration under the framework of device-cloud collaboration </a:t>
            </a:r>
            <a:endParaRPr lang="en-US" altLang="zh-CN" dirty="0" smtClean="0"/>
          </a:p>
          <a:p>
            <a:pPr lvl="1"/>
            <a:endParaRPr lang="en-US" altLang="zh-CN" dirty="0"/>
          </a:p>
          <a:p>
            <a:pPr marL="457200" lvl="1" indent="0">
              <a:buNone/>
            </a:pPr>
            <a:r>
              <a:rPr lang="en-US" altLang="zh-CN" i="1" dirty="0">
                <a:solidFill>
                  <a:srgbClr val="0070C0"/>
                </a:solidFill>
              </a:rPr>
              <a:t>If you have other </a:t>
            </a:r>
            <a:r>
              <a:rPr lang="en-US" altLang="zh-CN" i="1" dirty="0" smtClean="0">
                <a:solidFill>
                  <a:srgbClr val="0070C0"/>
                </a:solidFill>
              </a:rPr>
              <a:t>questions, please ask in our </a:t>
            </a:r>
            <a:r>
              <a:rPr lang="en-US" altLang="zh-CN" i="1" dirty="0" err="1" smtClean="0">
                <a:solidFill>
                  <a:srgbClr val="0070C0"/>
                </a:solidFill>
              </a:rPr>
              <a:t>Wechat</a:t>
            </a:r>
            <a:r>
              <a:rPr lang="en-US" altLang="zh-CN" i="1" dirty="0" smtClean="0">
                <a:solidFill>
                  <a:srgbClr val="0070C0"/>
                </a:solidFill>
              </a:rPr>
              <a:t>/</a:t>
            </a:r>
            <a:r>
              <a:rPr lang="en-US" altLang="zh-CN" i="1" dirty="0" err="1" smtClean="0">
                <a:solidFill>
                  <a:srgbClr val="0070C0"/>
                </a:solidFill>
              </a:rPr>
              <a:t>Whatsapp</a:t>
            </a:r>
            <a:r>
              <a:rPr lang="en-US" altLang="zh-CN" i="1" dirty="0" smtClean="0">
                <a:solidFill>
                  <a:srgbClr val="0070C0"/>
                </a:solidFill>
              </a:rPr>
              <a:t> group.</a:t>
            </a:r>
            <a:endParaRPr lang="en-US" altLang="zh-CN" i="1" dirty="0">
              <a:solidFill>
                <a:srgbClr val="0070C0"/>
              </a:solidFill>
            </a:endParaRPr>
          </a:p>
          <a:p>
            <a:pPr marL="457200" lvl="1" indent="0">
              <a:buNone/>
            </a:pPr>
            <a:r>
              <a:rPr lang="en-US" altLang="zh-CN" dirty="0" smtClean="0"/>
              <a:t>	</a:t>
            </a:r>
            <a:endParaRPr lang="zh-CN" altLang="zh-CN" dirty="0"/>
          </a:p>
          <a:p>
            <a:pPr lvl="1"/>
            <a:endParaRPr lang="en-US" sz="2000" dirty="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22288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en-US" dirty="0" smtClean="0">
                <a:latin typeface="Arial" panose="020B0604020202020204" pitchFamily="34" charset="0"/>
                <a:cs typeface="Arial" panose="020B0604020202020204" pitchFamily="34" charset="0"/>
              </a:rPr>
              <a:t>Thank you!</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248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Linear Regression Solution</a:t>
            </a: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643037" y="900445"/>
                <a:ext cx="10515600" cy="50012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smtClean="0">
                    <a:latin typeface="Arial" panose="020B0604020202020204" pitchFamily="34" charset="0"/>
                    <a:cs typeface="Arial" panose="020B0604020202020204" pitchFamily="34" charset="0"/>
                  </a:rPr>
                  <a:t>The dataset is expressed as an </a:t>
                </a:r>
                <a14:m>
                  <m:oMath xmlns:m="http://schemas.openxmlformats.org/officeDocument/2006/math">
                    <m:r>
                      <m:rPr>
                        <m:sty m:val="p"/>
                      </m:rPr>
                      <a:rPr lang="en-US" altLang="zh-CN" sz="2000">
                        <a:latin typeface="Cambria Math" charset="0"/>
                      </a:rPr>
                      <m:t>m</m:t>
                    </m:r>
                    <m:r>
                      <a:rPr lang="en-US" altLang="zh-CN" sz="2000">
                        <a:latin typeface="Cambria Math" charset="0"/>
                      </a:rPr>
                      <m:t> × </m:t>
                    </m:r>
                    <m:d>
                      <m:dPr>
                        <m:ctrlPr>
                          <a:rPr lang="zh-CN" altLang="zh-CN" sz="2000" i="1">
                            <a:latin typeface="Cambria Math" panose="02040503050406030204" pitchFamily="18" charset="0"/>
                          </a:rPr>
                        </m:ctrlPr>
                      </m:dPr>
                      <m:e>
                        <m:r>
                          <a:rPr lang="en-US" altLang="zh-CN" sz="2000" i="1">
                            <a:latin typeface="Cambria Math" charset="0"/>
                          </a:rPr>
                          <m:t>𝑛</m:t>
                        </m:r>
                        <m:r>
                          <a:rPr lang="en-US" altLang="zh-CN" sz="2000" i="1">
                            <a:latin typeface="Cambria Math" charset="0"/>
                          </a:rPr>
                          <m:t>+1</m:t>
                        </m:r>
                      </m:e>
                    </m:d>
                  </m:oMath>
                </a14:m>
                <a:r>
                  <a:rPr lang="en-US" sz="2000" dirty="0">
                    <a:latin typeface="Arial" panose="020B0604020202020204" pitchFamily="34" charset="0"/>
                    <a:cs typeface="Arial" panose="020B0604020202020204" pitchFamily="34" charset="0"/>
                  </a:rPr>
                  <a:t> matrix </a:t>
                </a:r>
                <a14:m>
                  <m:oMath xmlns:m="http://schemas.openxmlformats.org/officeDocument/2006/math">
                    <m:r>
                      <a:rPr lang="zh-CN" altLang="zh-CN" sz="2000">
                        <a:latin typeface="Cambria Math" charset="0"/>
                      </a:rPr>
                      <m:t> </m:t>
                    </m:r>
                    <m:r>
                      <a:rPr lang="en-US" altLang="zh-CN" sz="2000" b="1" i="1">
                        <a:latin typeface="Cambria Math" charset="0"/>
                      </a:rPr>
                      <m:t>𝐗</m:t>
                    </m:r>
                  </m:oMath>
                </a14:m>
                <a:r>
                  <a:rPr lang="en-US" sz="2000" dirty="0">
                    <a:latin typeface="Arial" panose="020B0604020202020204" pitchFamily="34" charset="0"/>
                    <a:cs typeface="Arial" panose="020B0604020202020204" pitchFamily="34" charset="0"/>
                  </a:rPr>
                  <a:t>, where the first element of each row is always 1, which is followed by </a:t>
                </a:r>
                <a14:m>
                  <m:oMath xmlns:m="http://schemas.openxmlformats.org/officeDocument/2006/math">
                    <m:r>
                      <a:rPr lang="zh-CN" altLang="zh-CN" sz="2000" i="1">
                        <a:latin typeface="Cambria Math" charset="0"/>
                      </a:rPr>
                      <m:t> </m:t>
                    </m:r>
                    <m:r>
                      <a:rPr lang="en-US" altLang="zh-CN" sz="2000" i="1">
                        <a:latin typeface="Cambria Math" charset="0"/>
                      </a:rPr>
                      <m:t>𝑛</m:t>
                    </m:r>
                    <m:r>
                      <a:rPr lang="en-US" altLang="zh-CN" sz="2000" i="1">
                        <a:latin typeface="Cambria Math" charset="0"/>
                      </a:rPr>
                      <m:t> </m:t>
                    </m:r>
                  </m:oMath>
                </a14:m>
                <a:r>
                  <a:rPr lang="en-US" sz="2000" dirty="0">
                    <a:latin typeface="Arial" panose="020B0604020202020204" pitchFamily="34" charset="0"/>
                    <a:cs typeface="Arial" panose="020B0604020202020204" pitchFamily="34" charset="0"/>
                  </a:rPr>
                  <a:t> properties of </a:t>
                </a:r>
                <a14:m>
                  <m:oMath xmlns:m="http://schemas.openxmlformats.org/officeDocument/2006/math">
                    <m:sSup>
                      <m:sSupPr>
                        <m:ctrlPr>
                          <a:rPr lang="zh-CN" altLang="zh-CN" sz="2000" b="1" i="1">
                            <a:latin typeface="Cambria Math" panose="02040503050406030204" pitchFamily="18" charset="0"/>
                          </a:rPr>
                        </m:ctrlPr>
                      </m:sSupPr>
                      <m:e>
                        <m:r>
                          <a:rPr lang="en-US" altLang="zh-CN" sz="2000" b="1">
                            <a:latin typeface="Cambria Math" charset="0"/>
                          </a:rPr>
                          <m:t> </m:t>
                        </m:r>
                        <m:r>
                          <a:rPr lang="en-US" altLang="zh-CN" sz="2000" b="1" i="1">
                            <a:latin typeface="Cambria Math" charset="0"/>
                          </a:rPr>
                          <m:t>𝐱</m:t>
                        </m:r>
                      </m:e>
                      <m:sup>
                        <m:d>
                          <m:dPr>
                            <m:ctrlPr>
                              <a:rPr lang="zh-CN" altLang="zh-CN" sz="2000" b="1" i="1">
                                <a:latin typeface="Cambria Math" panose="02040503050406030204" pitchFamily="18" charset="0"/>
                              </a:rPr>
                            </m:ctrlPr>
                          </m:dPr>
                          <m:e>
                            <m:r>
                              <a:rPr lang="en-US" altLang="zh-CN" sz="2000" b="1" i="1">
                                <a:latin typeface="Cambria Math" charset="0"/>
                              </a:rPr>
                              <m:t>𝒊</m:t>
                            </m:r>
                          </m:e>
                        </m:d>
                      </m:sup>
                    </m:sSup>
                  </m:oMath>
                </a14:m>
                <a:r>
                  <a:rPr lang="en-US" sz="2000" dirty="0">
                    <a:latin typeface="Arial" panose="020B0604020202020204" pitchFamily="34" charset="0"/>
                    <a:cs typeface="Arial" panose="020B0604020202020204" pitchFamily="34" charset="0"/>
                  </a:rPr>
                  <a:t>, that </a:t>
                </a:r>
                <a:r>
                  <a:rPr lang="en-US" sz="2000" dirty="0" smtClean="0">
                    <a:latin typeface="Arial" panose="020B0604020202020204" pitchFamily="34" charset="0"/>
                    <a:cs typeface="Arial" panose="020B0604020202020204" pitchFamily="34" charset="0"/>
                  </a:rPr>
                  <a:t>is: </a:t>
                </a:r>
                <a:endParaRPr lang="en-US" sz="2000" dirty="0">
                  <a:latin typeface="Arial" panose="020B0604020202020204" pitchFamily="34" charset="0"/>
                  <a:cs typeface="Arial" panose="020B0604020202020204" pitchFamily="34" charset="0"/>
                </a:endParaRPr>
              </a:p>
              <a:p>
                <a:pPr marL="0" indent="0" algn="ctr">
                  <a:lnSpc>
                    <a:spcPct val="100000"/>
                  </a:lnSpc>
                  <a:spcBef>
                    <a:spcPts val="0"/>
                  </a:spcBef>
                  <a:buFont typeface="Arial" panose="020B0604020202020204" pitchFamily="34" charset="0"/>
                  <a:buNone/>
                </a:pPr>
                <a14:m>
                  <m:oMath xmlns:m="http://schemas.openxmlformats.org/officeDocument/2006/math">
                    <m:r>
                      <a:rPr lang="en-US" altLang="zh-CN" sz="2000" b="1" i="1">
                        <a:latin typeface="Cambria Math" charset="0"/>
                      </a:rPr>
                      <m:t>𝐗</m:t>
                    </m:r>
                    <m:r>
                      <a:rPr lang="en-US" altLang="zh-CN" sz="2000">
                        <a:latin typeface="Cambria Math" charset="0"/>
                      </a:rPr>
                      <m:t>= </m:t>
                    </m:r>
                    <m:d>
                      <m:dPr>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m>
                                <m:mPr>
                                  <m:mcs>
                                    <m:mc>
                                      <m:mcPr>
                                        <m:count m:val="3"/>
                                        <m:mcJc m:val="center"/>
                                      </m:mcPr>
                                    </m:mc>
                                  </m:mcs>
                                  <m:ctrlPr>
                                    <a:rPr lang="zh-CN" altLang="zh-CN" sz="2000" i="1">
                                      <a:latin typeface="Cambria Math" panose="02040503050406030204" pitchFamily="18" charset="0"/>
                                    </a:rPr>
                                  </m:ctrlPr>
                                </m:mPr>
                                <m:mr>
                                  <m:e>
                                    <m:r>
                                      <a:rPr lang="en-US" altLang="zh-CN" sz="2000" i="1">
                                        <a:latin typeface="Cambria Math" charset="0"/>
                                      </a:rPr>
                                      <m:t>1</m:t>
                                    </m:r>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1</m:t>
                                        </m:r>
                                      </m:sub>
                                      <m:sup>
                                        <m:r>
                                          <a:rPr lang="en-US" altLang="zh-CN" sz="2000" i="1">
                                            <a:latin typeface="Cambria Math" charset="0"/>
                                          </a:rPr>
                                          <m:t>(1)</m:t>
                                        </m:r>
                                      </m:sup>
                                    </m:sSubSup>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2</m:t>
                                        </m:r>
                                      </m:sub>
                                      <m:sup>
                                        <m:r>
                                          <a:rPr lang="en-US" altLang="zh-CN" sz="2000" i="1">
                                            <a:latin typeface="Cambria Math" charset="0"/>
                                          </a:rPr>
                                          <m:t>(1)</m:t>
                                        </m:r>
                                      </m:sup>
                                    </m:sSubSup>
                                  </m:e>
                                </m:mr>
                                <m:mr>
                                  <m:e>
                                    <m:r>
                                      <a:rPr lang="en-US" altLang="zh-CN" sz="2000" i="1">
                                        <a:latin typeface="Cambria Math" charset="0"/>
                                      </a:rPr>
                                      <m:t>1</m:t>
                                    </m:r>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1</m:t>
                                        </m:r>
                                      </m:sub>
                                      <m:sup>
                                        <m:r>
                                          <a:rPr lang="en-US" altLang="zh-CN" sz="2000" i="1">
                                            <a:latin typeface="Cambria Math" charset="0"/>
                                          </a:rPr>
                                          <m:t>(2)</m:t>
                                        </m:r>
                                      </m:sup>
                                    </m:sSubSup>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2</m:t>
                                        </m:r>
                                      </m:sub>
                                      <m:sup>
                                        <m:r>
                                          <a:rPr lang="en-US" altLang="zh-CN" sz="2000" i="1">
                                            <a:latin typeface="Cambria Math" charset="0"/>
                                          </a:rPr>
                                          <m:t>(2)</m:t>
                                        </m:r>
                                      </m:sup>
                                    </m:sSubSup>
                                  </m:e>
                                </m:mr>
                                <m:mr>
                                  <m:e>
                                    <m:r>
                                      <a:rPr lang="en-US" altLang="zh-CN" sz="2000" i="1">
                                        <a:latin typeface="Cambria Math" charset="0"/>
                                      </a:rPr>
                                      <m:t>⋮</m:t>
                                    </m:r>
                                  </m:e>
                                  <m:e>
                                    <m:r>
                                      <a:rPr lang="en-US" altLang="zh-CN" sz="2000" i="1">
                                        <a:latin typeface="Cambria Math" charset="0"/>
                                      </a:rPr>
                                      <m:t>⋮</m:t>
                                    </m:r>
                                  </m:e>
                                  <m:e>
                                    <m:r>
                                      <a:rPr lang="en-US" altLang="zh-CN" sz="2000" i="1">
                                        <a:latin typeface="Cambria Math" charset="0"/>
                                      </a:rPr>
                                      <m:t>⋮</m:t>
                                    </m:r>
                                  </m:e>
                                </m:mr>
                              </m:m>
                            </m:e>
                            <m:e>
                              <m:m>
                                <m:mPr>
                                  <m:mcs>
                                    <m:mc>
                                      <m:mcPr>
                                        <m:count m:val="1"/>
                                        <m:mcJc m:val="center"/>
                                      </m:mcPr>
                                    </m:mc>
                                  </m:mcs>
                                  <m:ctrlPr>
                                    <a:rPr lang="zh-CN" altLang="zh-CN" sz="2000" i="1">
                                      <a:latin typeface="Cambria Math" panose="02040503050406030204" pitchFamily="18" charset="0"/>
                                    </a:rPr>
                                  </m:ctrlPr>
                                </m:mPr>
                                <m:mr>
                                  <m:e>
                                    <m:m>
                                      <m:mPr>
                                        <m:mcs>
                                          <m:mc>
                                            <m:mcPr>
                                              <m:count m:val="2"/>
                                              <m:mcJc m:val="center"/>
                                            </m:mcPr>
                                          </m:mc>
                                        </m:mcs>
                                        <m:ctrlPr>
                                          <a:rPr lang="zh-CN" altLang="zh-CN" sz="2000" i="1">
                                            <a:latin typeface="Cambria Math" panose="02040503050406030204" pitchFamily="18" charset="0"/>
                                          </a:rPr>
                                        </m:ctrlPr>
                                      </m:mPr>
                                      <m:mr>
                                        <m:e>
                                          <m:r>
                                            <a:rPr lang="en-US" altLang="zh-CN" sz="2000" i="1">
                                              <a:latin typeface="Cambria Math" charset="0"/>
                                            </a:rPr>
                                            <m:t>⋯</m:t>
                                          </m:r>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𝑛</m:t>
                                              </m:r>
                                            </m:sub>
                                            <m:sup>
                                              <m:r>
                                                <a:rPr lang="en-US" altLang="zh-CN" sz="2000" i="1">
                                                  <a:latin typeface="Cambria Math" charset="0"/>
                                                </a:rPr>
                                                <m:t>(1)</m:t>
                                              </m:r>
                                            </m:sup>
                                          </m:sSubSup>
                                        </m:e>
                                      </m:mr>
                                    </m:m>
                                  </m:e>
                                </m:mr>
                                <m:mr>
                                  <m:e>
                                    <m:m>
                                      <m:mPr>
                                        <m:mcs>
                                          <m:mc>
                                            <m:mcPr>
                                              <m:count m:val="2"/>
                                              <m:mcJc m:val="center"/>
                                            </m:mcPr>
                                          </m:mc>
                                        </m:mcs>
                                        <m:ctrlPr>
                                          <a:rPr lang="zh-CN" altLang="zh-CN" sz="2000" i="1">
                                            <a:latin typeface="Cambria Math" panose="02040503050406030204" pitchFamily="18" charset="0"/>
                                          </a:rPr>
                                        </m:ctrlPr>
                                      </m:mPr>
                                      <m:mr>
                                        <m:e>
                                          <m:r>
                                            <a:rPr lang="en-US" altLang="zh-CN" sz="2000" i="1">
                                              <a:latin typeface="Cambria Math" charset="0"/>
                                            </a:rPr>
                                            <m:t>⋯</m:t>
                                          </m:r>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𝑛</m:t>
                                              </m:r>
                                            </m:sub>
                                            <m:sup>
                                              <m:r>
                                                <a:rPr lang="en-US" altLang="zh-CN" sz="2000" i="1">
                                                  <a:latin typeface="Cambria Math" charset="0"/>
                                                </a:rPr>
                                                <m:t>(2)</m:t>
                                              </m:r>
                                            </m:sup>
                                          </m:sSubSup>
                                        </m:e>
                                      </m:mr>
                                    </m:m>
                                  </m:e>
                                </m:mr>
                                <m:mr>
                                  <m:e>
                                    <m:m>
                                      <m:mPr>
                                        <m:mcs>
                                          <m:mc>
                                            <m:mcPr>
                                              <m:count m:val="2"/>
                                              <m:mcJc m:val="center"/>
                                            </m:mcPr>
                                          </m:mc>
                                        </m:mcs>
                                        <m:ctrlPr>
                                          <a:rPr lang="zh-CN" altLang="zh-CN" sz="2000" i="1">
                                            <a:latin typeface="Cambria Math" panose="02040503050406030204" pitchFamily="18" charset="0"/>
                                          </a:rPr>
                                        </m:ctrlPr>
                                      </m:mPr>
                                      <m:mr>
                                        <m:e>
                                          <m:r>
                                            <a:rPr lang="en-US" altLang="zh-CN" sz="2000" i="1">
                                              <a:latin typeface="Cambria Math" charset="0"/>
                                            </a:rPr>
                                            <m:t>⋱</m:t>
                                          </m:r>
                                        </m:e>
                                        <m:e>
                                          <m:r>
                                            <a:rPr lang="en-US" altLang="zh-CN" sz="2000" i="1">
                                              <a:latin typeface="Cambria Math" charset="0"/>
                                            </a:rPr>
                                            <m:t>⋮</m:t>
                                          </m:r>
                                        </m:e>
                                      </m:mr>
                                    </m:m>
                                  </m:e>
                                </m:mr>
                              </m:m>
                            </m:e>
                          </m:mr>
                          <m:mr>
                            <m:e>
                              <m:m>
                                <m:mPr>
                                  <m:mcs>
                                    <m:mc>
                                      <m:mcPr>
                                        <m:count m:val="3"/>
                                        <m:mcJc m:val="center"/>
                                      </m:mcPr>
                                    </m:mc>
                                  </m:mcs>
                                  <m:ctrlPr>
                                    <a:rPr lang="zh-CN" altLang="zh-CN" sz="2000" i="1">
                                      <a:latin typeface="Cambria Math" panose="02040503050406030204" pitchFamily="18" charset="0"/>
                                    </a:rPr>
                                  </m:ctrlPr>
                                </m:mPr>
                                <m:mr>
                                  <m:e>
                                    <m:r>
                                      <a:rPr lang="en-US" altLang="zh-CN" sz="2000" i="1">
                                        <a:latin typeface="Cambria Math" charset="0"/>
                                      </a:rPr>
                                      <m:t>1</m:t>
                                    </m:r>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1</m:t>
                                        </m:r>
                                      </m:sub>
                                      <m:sup>
                                        <m:r>
                                          <a:rPr lang="en-US" altLang="zh-CN" sz="2000" i="1">
                                            <a:latin typeface="Cambria Math" charset="0"/>
                                          </a:rPr>
                                          <m:t>(</m:t>
                                        </m:r>
                                        <m:r>
                                          <a:rPr lang="en-US" altLang="zh-CN" sz="2000" i="1">
                                            <a:latin typeface="Cambria Math" charset="0"/>
                                          </a:rPr>
                                          <m:t>𝑚</m:t>
                                        </m:r>
                                        <m:r>
                                          <a:rPr lang="en-US" altLang="zh-CN" sz="2000" i="1">
                                            <a:latin typeface="Cambria Math" charset="0"/>
                                          </a:rPr>
                                          <m:t>)</m:t>
                                        </m:r>
                                      </m:sup>
                                    </m:sSubSup>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2</m:t>
                                        </m:r>
                                      </m:sub>
                                      <m:sup>
                                        <m:r>
                                          <a:rPr lang="en-US" altLang="zh-CN" sz="2000" i="1">
                                            <a:latin typeface="Cambria Math" charset="0"/>
                                          </a:rPr>
                                          <m:t>(</m:t>
                                        </m:r>
                                        <m:r>
                                          <a:rPr lang="en-US" altLang="zh-CN" sz="2000" i="1">
                                            <a:latin typeface="Cambria Math" charset="0"/>
                                          </a:rPr>
                                          <m:t>𝑚</m:t>
                                        </m:r>
                                        <m:r>
                                          <a:rPr lang="en-US" altLang="zh-CN" sz="2000" i="1">
                                            <a:latin typeface="Cambria Math" charset="0"/>
                                          </a:rPr>
                                          <m:t>)</m:t>
                                        </m:r>
                                      </m:sup>
                                    </m:sSubSup>
                                  </m:e>
                                </m:mr>
                              </m:m>
                            </m:e>
                            <m:e>
                              <m:m>
                                <m:mPr>
                                  <m:mcs>
                                    <m:mc>
                                      <m:mcPr>
                                        <m:count m:val="2"/>
                                        <m:mcJc m:val="center"/>
                                      </m:mcPr>
                                    </m:mc>
                                  </m:mcs>
                                  <m:ctrlPr>
                                    <a:rPr lang="zh-CN" altLang="zh-CN" sz="2000" i="1">
                                      <a:latin typeface="Cambria Math" panose="02040503050406030204" pitchFamily="18" charset="0"/>
                                    </a:rPr>
                                  </m:ctrlPr>
                                </m:mPr>
                                <m:mr>
                                  <m:e>
                                    <m:r>
                                      <a:rPr lang="en-US" altLang="zh-CN" sz="2000" i="1">
                                        <a:latin typeface="Cambria Math" charset="0"/>
                                      </a:rPr>
                                      <m:t>⋯</m:t>
                                    </m:r>
                                  </m:e>
                                  <m:e>
                                    <m:sSubSup>
                                      <m:sSubSupPr>
                                        <m:ctrlPr>
                                          <a:rPr lang="zh-CN" altLang="zh-CN" sz="2000" i="1">
                                            <a:latin typeface="Cambria Math" panose="02040503050406030204" pitchFamily="18" charset="0"/>
                                          </a:rPr>
                                        </m:ctrlPr>
                                      </m:sSubSupPr>
                                      <m:e>
                                        <m:r>
                                          <a:rPr lang="en-US" altLang="zh-CN" sz="2000" i="1">
                                            <a:latin typeface="Cambria Math" charset="0"/>
                                          </a:rPr>
                                          <m:t>𝑥</m:t>
                                        </m:r>
                                      </m:e>
                                      <m:sub>
                                        <m:r>
                                          <a:rPr lang="en-US" altLang="zh-CN" sz="2000" i="1">
                                            <a:latin typeface="Cambria Math" charset="0"/>
                                          </a:rPr>
                                          <m:t>𝑛</m:t>
                                        </m:r>
                                      </m:sub>
                                      <m:sup>
                                        <m:r>
                                          <a:rPr lang="en-US" altLang="zh-CN" sz="2000" i="1">
                                            <a:latin typeface="Cambria Math" charset="0"/>
                                          </a:rPr>
                                          <m:t>(</m:t>
                                        </m:r>
                                        <m:r>
                                          <a:rPr lang="en-US" altLang="zh-CN" sz="2000" i="1">
                                            <a:latin typeface="Cambria Math" charset="0"/>
                                          </a:rPr>
                                          <m:t>𝑚</m:t>
                                        </m:r>
                                        <m:r>
                                          <a:rPr lang="en-US" altLang="zh-CN" sz="2000" i="1">
                                            <a:latin typeface="Cambria Math" charset="0"/>
                                          </a:rPr>
                                          <m:t>)</m:t>
                                        </m:r>
                                      </m:sup>
                                    </m:sSubSup>
                                  </m:e>
                                </m:mr>
                              </m:m>
                            </m:e>
                          </m:mr>
                        </m:m>
                      </m:e>
                    </m:d>
                  </m:oMath>
                </a14:m>
                <a:r>
                  <a:rPr lang="en-US" sz="2000" dirty="0">
                    <a:latin typeface="Arial" panose="020B0604020202020204" pitchFamily="34" charset="0"/>
                    <a:cs typeface="Arial" panose="020B0604020202020204" pitchFamily="34" charset="0"/>
                  </a:rPr>
                  <a:t> </a:t>
                </a:r>
              </a:p>
              <a:p>
                <a:pPr>
                  <a:lnSpc>
                    <a:spcPct val="100000"/>
                  </a:lnSpc>
                </a:pPr>
                <a:r>
                  <a:rPr lang="en-US" sz="2000" dirty="0">
                    <a:latin typeface="Arial" panose="020B0604020202020204" pitchFamily="34" charset="0"/>
                    <a:cs typeface="Arial" panose="020B0604020202020204" pitchFamily="34" charset="0"/>
                  </a:rPr>
                  <a:t>The target value is denoted as </a:t>
                </a:r>
                <a14:m>
                  <m:oMath xmlns:m="http://schemas.openxmlformats.org/officeDocument/2006/math">
                    <m:r>
                      <a:rPr lang="zh-CN" altLang="zh-CN" sz="2000" i="1">
                        <a:latin typeface="Cambria Math" charset="0"/>
                      </a:rPr>
                      <m:t> </m:t>
                    </m:r>
                    <m:r>
                      <a:rPr lang="en-US" altLang="zh-CN" sz="2000" b="1" i="1">
                        <a:latin typeface="Cambria Math" charset="0"/>
                      </a:rPr>
                      <m:t>𝐲</m:t>
                    </m:r>
                    <m:r>
                      <a:rPr lang="en-US" altLang="zh-CN" sz="2000" i="1">
                        <a:latin typeface="Cambria Math" charset="0"/>
                      </a:rPr>
                      <m:t>=</m:t>
                    </m:r>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charset="0"/>
                              </a:rPr>
                              <m:t>𝑦</m:t>
                            </m:r>
                          </m:e>
                          <m:sup>
                            <m:r>
                              <a:rPr lang="en-US" altLang="zh-CN" sz="2000" i="1">
                                <a:latin typeface="Cambria Math" charset="0"/>
                              </a:rPr>
                              <m:t>(1)</m:t>
                            </m:r>
                          </m:sup>
                        </m:sSup>
                        <m:r>
                          <a:rPr lang="en-US" altLang="zh-CN" sz="2000" i="1">
                            <a:latin typeface="Cambria Math" charset="0"/>
                          </a:rPr>
                          <m:t>;</m:t>
                        </m:r>
                        <m:sSup>
                          <m:sSupPr>
                            <m:ctrlPr>
                              <a:rPr lang="zh-CN" altLang="zh-CN" sz="2000" i="1">
                                <a:latin typeface="Cambria Math" panose="02040503050406030204" pitchFamily="18" charset="0"/>
                              </a:rPr>
                            </m:ctrlPr>
                          </m:sSupPr>
                          <m:e>
                            <m:r>
                              <a:rPr lang="en-US" altLang="zh-CN" sz="2000" i="1">
                                <a:latin typeface="Cambria Math" charset="0"/>
                              </a:rPr>
                              <m:t>𝑦</m:t>
                            </m:r>
                          </m:e>
                          <m:sup>
                            <m:r>
                              <a:rPr lang="en-US" altLang="zh-CN" sz="2000" i="1">
                                <a:latin typeface="Cambria Math" charset="0"/>
                              </a:rPr>
                              <m:t>(2)</m:t>
                            </m:r>
                          </m:sup>
                        </m:sSup>
                        <m:r>
                          <a:rPr lang="en-US" altLang="zh-CN" sz="2000" i="1">
                            <a:latin typeface="Cambria Math" charset="0"/>
                          </a:rPr>
                          <m:t>;⋯;</m:t>
                        </m:r>
                        <m:sSup>
                          <m:sSupPr>
                            <m:ctrlPr>
                              <a:rPr lang="zh-CN" altLang="zh-CN" sz="2000" i="1">
                                <a:latin typeface="Cambria Math" panose="02040503050406030204" pitchFamily="18" charset="0"/>
                              </a:rPr>
                            </m:ctrlPr>
                          </m:sSupPr>
                          <m:e>
                            <m:r>
                              <a:rPr lang="en-US" altLang="zh-CN" sz="2000" i="1">
                                <a:latin typeface="Cambria Math" charset="0"/>
                              </a:rPr>
                              <m:t>𝑦</m:t>
                            </m:r>
                          </m:e>
                          <m:sup>
                            <m:r>
                              <a:rPr lang="en-US" altLang="zh-CN" sz="2000" i="1">
                                <a:latin typeface="Cambria Math" charset="0"/>
                              </a:rPr>
                              <m:t>(</m:t>
                            </m:r>
                            <m:r>
                              <a:rPr lang="en-US" altLang="zh-CN" sz="2000" i="1">
                                <a:latin typeface="Cambria Math" charset="0"/>
                              </a:rPr>
                              <m:t>𝑚</m:t>
                            </m:r>
                            <m:r>
                              <a:rPr lang="en-US" altLang="zh-CN" sz="2000" i="1">
                                <a:latin typeface="Cambria Math" charset="0"/>
                              </a:rPr>
                              <m:t>)</m:t>
                            </m:r>
                          </m:sup>
                        </m:sSup>
                      </m:e>
                    </m:d>
                  </m:oMath>
                </a14:m>
                <a:r>
                  <a:rPr lang="en-US" sz="2000" dirty="0">
                    <a:latin typeface="Arial" panose="020B0604020202020204" pitchFamily="34" charset="0"/>
                    <a:cs typeface="Arial" panose="020B0604020202020204" pitchFamily="34" charset="0"/>
                  </a:rPr>
                  <a:t>, and then the linear regression problem can be expressed as follows: </a:t>
                </a:r>
              </a:p>
              <a:p>
                <a:pPr marL="0" indent="0" algn="ctr">
                  <a:lnSpc>
                    <a:spcPct val="100000"/>
                  </a:lnSpc>
                  <a:buFont typeface="Arial" panose="020B0604020202020204" pitchFamily="34" charset="0"/>
                  <a:buNone/>
                </a:pPr>
                <a14:m>
                  <m:oMath xmlns:m="http://schemas.openxmlformats.org/officeDocument/2006/math">
                    <m:sSup>
                      <m:sSupPr>
                        <m:ctrlPr>
                          <a:rPr lang="zh-CN" altLang="zh-CN" sz="2000" i="1">
                            <a:latin typeface="Cambria Math" panose="02040503050406030204" pitchFamily="18" charset="0"/>
                          </a:rPr>
                        </m:ctrlPr>
                      </m:sSupPr>
                      <m:e>
                        <m:r>
                          <a:rPr lang="en-US" altLang="zh-CN" sz="2000" b="1" i="1">
                            <a:latin typeface="Cambria Math" charset="0"/>
                          </a:rPr>
                          <m:t>𝒘</m:t>
                        </m:r>
                      </m:e>
                      <m:sup>
                        <m:r>
                          <a:rPr lang="en-US" altLang="zh-CN" sz="2000" i="1">
                            <a:latin typeface="Cambria Math" charset="0"/>
                          </a:rPr>
                          <m:t>∗</m:t>
                        </m:r>
                      </m:sup>
                    </m:sSup>
                    <m:r>
                      <a:rPr lang="en-US" altLang="zh-CN" sz="2000" i="1">
                        <a:latin typeface="Cambria Math" charset="0"/>
                      </a:rPr>
                      <m:t>=</m:t>
                    </m:r>
                    <m:func>
                      <m:funcPr>
                        <m:ctrlPr>
                          <a:rPr lang="zh-CN" altLang="zh-CN" sz="2000" i="1">
                            <a:latin typeface="Cambria Math" panose="02040503050406030204" pitchFamily="18" charset="0"/>
                          </a:rPr>
                        </m:ctrlPr>
                      </m:funcPr>
                      <m:fName>
                        <m:limLow>
                          <m:limLowPr>
                            <m:ctrlPr>
                              <a:rPr lang="zh-CN" altLang="zh-CN" sz="2000" i="1">
                                <a:latin typeface="Cambria Math" panose="02040503050406030204" pitchFamily="18" charset="0"/>
                              </a:rPr>
                            </m:ctrlPr>
                          </m:limLowPr>
                          <m:e>
                            <m:r>
                              <m:rPr>
                                <m:sty m:val="p"/>
                              </m:rPr>
                              <a:rPr lang="en-US" altLang="zh-CN" sz="2000">
                                <a:latin typeface="Cambria Math" charset="0"/>
                              </a:rPr>
                              <m:t>argmin</m:t>
                            </m:r>
                          </m:e>
                          <m:lim>
                            <m:r>
                              <a:rPr lang="en-US" altLang="zh-CN" sz="2000" b="1" i="1">
                                <a:latin typeface="Cambria Math" charset="0"/>
                              </a:rPr>
                              <m:t>𝒘</m:t>
                            </m:r>
                          </m:lim>
                        </m:limLow>
                      </m:fName>
                      <m:e>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2</m:t>
                            </m:r>
                            <m:r>
                              <a:rPr lang="en-US" altLang="zh-CN" sz="2000" i="1">
                                <a:latin typeface="Cambria Math" charset="0"/>
                              </a:rPr>
                              <m:t>𝑚</m:t>
                            </m:r>
                          </m:den>
                        </m:f>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b="1" i="1">
                                    <a:latin typeface="Cambria Math" charset="0"/>
                                  </a:rPr>
                                  <m:t>𝐲</m:t>
                                </m:r>
                                <m:r>
                                  <a:rPr lang="en-US" altLang="zh-CN" sz="2000" b="1" i="1">
                                    <a:latin typeface="Cambria Math" charset="0"/>
                                  </a:rPr>
                                  <m:t>−</m:t>
                                </m:r>
                                <m:r>
                                  <a:rPr lang="en-US" altLang="zh-CN" sz="2000" b="1" i="1">
                                    <a:latin typeface="Cambria Math" charset="0"/>
                                  </a:rPr>
                                  <m:t>𝐗𝐰</m:t>
                                </m:r>
                              </m:e>
                            </m:d>
                          </m:e>
                          <m:sup>
                            <m:r>
                              <m:rPr>
                                <m:sty m:val="p"/>
                              </m:rPr>
                              <a:rPr lang="en-US" altLang="zh-CN" sz="2000">
                                <a:latin typeface="Cambria Math" charset="0"/>
                              </a:rPr>
                              <m:t>T</m:t>
                            </m:r>
                          </m:sup>
                        </m:sSup>
                        <m:d>
                          <m:dPr>
                            <m:ctrlPr>
                              <a:rPr lang="zh-CN" altLang="zh-CN" sz="2000" i="1">
                                <a:latin typeface="Cambria Math" panose="02040503050406030204" pitchFamily="18" charset="0"/>
                              </a:rPr>
                            </m:ctrlPr>
                          </m:dPr>
                          <m:e>
                            <m:r>
                              <a:rPr lang="en-US" altLang="zh-CN" sz="2000" b="1" i="1">
                                <a:latin typeface="Cambria Math" charset="0"/>
                              </a:rPr>
                              <m:t>𝐲</m:t>
                            </m:r>
                            <m:r>
                              <a:rPr lang="en-US" altLang="zh-CN" sz="2000" b="1" i="1">
                                <a:latin typeface="Cambria Math" charset="0"/>
                              </a:rPr>
                              <m:t>−</m:t>
                            </m:r>
                            <m:r>
                              <a:rPr lang="en-US" altLang="zh-CN" sz="2000" b="1" i="1">
                                <a:latin typeface="Cambria Math" charset="0"/>
                              </a:rPr>
                              <m:t>𝐗𝐰</m:t>
                            </m:r>
                          </m:e>
                        </m:d>
                      </m:e>
                    </m:func>
                  </m:oMath>
                </a14:m>
                <a:r>
                  <a:rPr lang="en-US" sz="2000" dirty="0">
                    <a:latin typeface="Arial" panose="020B0604020202020204" pitchFamily="34" charset="0"/>
                    <a:cs typeface="Arial" panose="020B0604020202020204" pitchFamily="34" charset="0"/>
                  </a:rPr>
                  <a:t> </a:t>
                </a:r>
              </a:p>
              <a:p>
                <a:pPr>
                  <a:lnSpc>
                    <a:spcPct val="100000"/>
                  </a:lnSpc>
                </a:pPr>
                <a:r>
                  <a:rPr lang="en-US" sz="2000" dirty="0">
                    <a:latin typeface="Arial" panose="020B0604020202020204" pitchFamily="34" charset="0"/>
                    <a:cs typeface="Arial" panose="020B0604020202020204" pitchFamily="34" charset="0"/>
                  </a:rPr>
                  <a:t>To find an extremum </a:t>
                </a:r>
                <a14:m>
                  <m:oMath xmlns:m="http://schemas.openxmlformats.org/officeDocument/2006/math">
                    <m:sSup>
                      <m:sSupPr>
                        <m:ctrlPr>
                          <a:rPr lang="zh-CN" altLang="zh-CN" sz="2000" i="1">
                            <a:latin typeface="Cambria Math" panose="02040503050406030204" pitchFamily="18" charset="0"/>
                          </a:rPr>
                        </m:ctrlPr>
                      </m:sSupPr>
                      <m:e>
                        <m:r>
                          <a:rPr lang="en-US" altLang="zh-CN" sz="2000" b="1" i="1">
                            <a:latin typeface="Cambria Math" charset="0"/>
                          </a:rPr>
                          <m:t>𝒘</m:t>
                        </m:r>
                      </m:e>
                      <m:sup>
                        <m:r>
                          <a:rPr lang="en-US" altLang="zh-CN" sz="2000" i="1">
                            <a:latin typeface="Cambria Math" charset="0"/>
                          </a:rPr>
                          <m:t>∗</m:t>
                        </m:r>
                      </m:sup>
                    </m:sSup>
                  </m:oMath>
                </a14:m>
                <a:r>
                  <a:rPr lang="en-US" sz="2000" dirty="0">
                    <a:latin typeface="Arial" panose="020B0604020202020204" pitchFamily="34" charset="0"/>
                    <a:cs typeface="Arial" panose="020B0604020202020204" pitchFamily="34" charset="0"/>
                  </a:rPr>
                  <a:t>, we calculate the gradient of </a:t>
                </a:r>
                <a14:m>
                  <m:oMath xmlns:m="http://schemas.openxmlformats.org/officeDocument/2006/math">
                    <m:r>
                      <a:rPr lang="en-US" altLang="zh-CN" sz="2000" b="1" i="1">
                        <a:latin typeface="Cambria Math" charset="0"/>
                      </a:rPr>
                      <m:t>𝒘</m:t>
                    </m:r>
                  </m:oMath>
                </a14:m>
                <a:r>
                  <a:rPr lang="en-US" sz="2000" dirty="0">
                    <a:latin typeface="Arial" panose="020B0604020202020204" pitchFamily="34" charset="0"/>
                    <a:cs typeface="Arial" panose="020B0604020202020204" pitchFamily="34" charset="0"/>
                  </a:rPr>
                  <a:t> to get:</a:t>
                </a:r>
              </a:p>
              <a:p>
                <a:pPr marL="0" indent="0">
                  <a:lnSpc>
                    <a:spcPct val="100000"/>
                  </a:lnSpc>
                  <a:spcBef>
                    <a:spcPts val="1600"/>
                  </a:spcBef>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zh-CN" altLang="zh-CN" sz="2000" i="1">
                              <a:latin typeface="Cambria Math" panose="02040503050406030204" pitchFamily="18" charset="0"/>
                            </a:rPr>
                          </m:ctrlPr>
                        </m:fPr>
                        <m:num>
                          <m:r>
                            <a:rPr lang="en-US" altLang="zh-CN" sz="2000" i="1">
                              <a:latin typeface="Cambria Math" charset="0"/>
                            </a:rPr>
                            <m:t>𝜕</m:t>
                          </m:r>
                          <m:r>
                            <a:rPr lang="en-US" altLang="zh-CN" sz="2000" i="1">
                              <a:latin typeface="Cambria Math" charset="0"/>
                            </a:rPr>
                            <m:t>𝐽</m:t>
                          </m:r>
                          <m:d>
                            <m:dPr>
                              <m:ctrlPr>
                                <a:rPr lang="zh-CN" altLang="zh-CN" sz="2000" i="1">
                                  <a:latin typeface="Cambria Math" panose="02040503050406030204" pitchFamily="18" charset="0"/>
                                </a:rPr>
                              </m:ctrlPr>
                            </m:dPr>
                            <m:e>
                              <m:r>
                                <a:rPr lang="en-US" altLang="zh-CN" sz="2000" b="1" i="1">
                                  <a:latin typeface="Cambria Math" charset="0"/>
                                </a:rPr>
                                <m:t>𝒘</m:t>
                              </m:r>
                            </m:e>
                          </m:d>
                        </m:num>
                        <m:den>
                          <m:r>
                            <a:rPr lang="en-US" altLang="zh-CN" sz="2000" i="1">
                              <a:latin typeface="Cambria Math" charset="0"/>
                            </a:rPr>
                            <m:t>𝜕</m:t>
                          </m:r>
                          <m:r>
                            <a:rPr lang="en-US" altLang="zh-CN" sz="2000" b="1" i="1">
                              <a:latin typeface="Cambria Math" charset="0"/>
                            </a:rPr>
                            <m:t>𝒘</m:t>
                          </m:r>
                        </m:den>
                      </m:f>
                      <m:r>
                        <a:rPr lang="en-US" altLang="zh-CN" sz="2000">
                          <a:latin typeface="Cambria Math" charset="0"/>
                        </a:rPr>
                        <m:t>=</m:t>
                      </m:r>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𝑚</m:t>
                          </m:r>
                        </m:den>
                      </m:f>
                      <m:sSup>
                        <m:sSupPr>
                          <m:ctrlPr>
                            <a:rPr lang="zh-CN" altLang="zh-CN" sz="2000" b="1" i="1">
                              <a:latin typeface="Cambria Math" panose="02040503050406030204" pitchFamily="18" charset="0"/>
                            </a:rPr>
                          </m:ctrlPr>
                        </m:sSupPr>
                        <m:e>
                          <m:r>
                            <a:rPr lang="en-US" altLang="zh-CN" sz="2000" b="1" i="1">
                              <a:latin typeface="Cambria Math" charset="0"/>
                            </a:rPr>
                            <m:t>𝐗</m:t>
                          </m:r>
                        </m:e>
                        <m:sup>
                          <m:r>
                            <m:rPr>
                              <m:sty m:val="p"/>
                            </m:rPr>
                            <a:rPr lang="en-US" altLang="zh-CN" sz="2000">
                              <a:latin typeface="Cambria Math" charset="0"/>
                            </a:rPr>
                            <m:t>T</m:t>
                          </m:r>
                        </m:sup>
                      </m:sSup>
                      <m:d>
                        <m:dPr>
                          <m:ctrlPr>
                            <a:rPr lang="zh-CN" altLang="zh-CN" sz="2000" b="1" i="1">
                              <a:latin typeface="Cambria Math" panose="02040503050406030204" pitchFamily="18" charset="0"/>
                            </a:rPr>
                          </m:ctrlPr>
                        </m:dPr>
                        <m:e>
                          <m:r>
                            <a:rPr lang="en-US" altLang="zh-CN" sz="2000" b="1" i="1">
                              <a:latin typeface="Cambria Math" charset="0"/>
                            </a:rPr>
                            <m:t>𝐗𝐰</m:t>
                          </m:r>
                          <m:r>
                            <a:rPr lang="en-US" altLang="zh-CN" sz="2000" b="1" i="1">
                              <a:latin typeface="Cambria Math" charset="0"/>
                            </a:rPr>
                            <m:t>−</m:t>
                          </m:r>
                          <m:r>
                            <a:rPr lang="en-US" altLang="zh-CN" sz="2000" b="1" i="1">
                              <a:latin typeface="Cambria Math" charset="0"/>
                            </a:rPr>
                            <m:t>𝐲</m:t>
                          </m:r>
                        </m:e>
                      </m:d>
                    </m:oMath>
                  </m:oMathPara>
                </a14:m>
                <a:endParaRPr lang="en-US" sz="2000" dirty="0">
                  <a:latin typeface="Arial" panose="020B0604020202020204" pitchFamily="34" charset="0"/>
                  <a:cs typeface="Arial" panose="020B0604020202020204" pitchFamily="34" charset="0"/>
                </a:endParaRPr>
              </a:p>
              <a:p>
                <a:pPr>
                  <a:lnSpc>
                    <a:spcPct val="100000"/>
                  </a:lnSpc>
                </a:pPr>
                <a:r>
                  <a:rPr lang="en-US" sz="2000" dirty="0" smtClean="0">
                    <a:latin typeface="Arial" panose="020B0604020202020204" pitchFamily="34" charset="0"/>
                    <a:cs typeface="Arial" panose="020B0604020202020204" pitchFamily="34" charset="0"/>
                  </a:rPr>
                  <a:t>Let </a:t>
                </a:r>
                <a:r>
                  <a:rPr lang="en-US" sz="2000" dirty="0">
                    <a:latin typeface="Arial" panose="020B0604020202020204" pitchFamily="34" charset="0"/>
                    <a:cs typeface="Arial" panose="020B0604020202020204" pitchFamily="34" charset="0"/>
                  </a:rPr>
                  <a:t>the gradient </a:t>
                </a:r>
                <a14:m>
                  <m:oMath xmlns:m="http://schemas.openxmlformats.org/officeDocument/2006/math">
                    <m:f>
                      <m:fPr>
                        <m:ctrlPr>
                          <a:rPr lang="zh-CN" altLang="zh-CN" sz="2000" i="1">
                            <a:latin typeface="Cambria Math" panose="02040503050406030204" pitchFamily="18" charset="0"/>
                          </a:rPr>
                        </m:ctrlPr>
                      </m:fPr>
                      <m:num>
                        <m:r>
                          <a:rPr lang="en-US" altLang="zh-CN" sz="2000" i="1">
                            <a:latin typeface="Cambria Math" charset="0"/>
                          </a:rPr>
                          <m:t>𝜕</m:t>
                        </m:r>
                        <m:r>
                          <a:rPr lang="en-US" altLang="zh-CN" sz="2000" i="1">
                            <a:latin typeface="Cambria Math" charset="0"/>
                          </a:rPr>
                          <m:t>𝐽</m:t>
                        </m:r>
                        <m:d>
                          <m:dPr>
                            <m:ctrlPr>
                              <a:rPr lang="zh-CN" altLang="zh-CN" sz="2000" i="1">
                                <a:latin typeface="Cambria Math" panose="02040503050406030204" pitchFamily="18" charset="0"/>
                              </a:rPr>
                            </m:ctrlPr>
                          </m:dPr>
                          <m:e>
                            <m:r>
                              <a:rPr lang="en-US" altLang="zh-CN" sz="2000" b="1" i="1">
                                <a:latin typeface="Cambria Math" charset="0"/>
                              </a:rPr>
                              <m:t>𝒘</m:t>
                            </m:r>
                          </m:e>
                        </m:d>
                      </m:num>
                      <m:den>
                        <m:r>
                          <a:rPr lang="en-US" altLang="zh-CN" sz="2000" i="1">
                            <a:latin typeface="Cambria Math" charset="0"/>
                          </a:rPr>
                          <m:t>𝜕</m:t>
                        </m:r>
                        <m:r>
                          <a:rPr lang="en-US" altLang="zh-CN" sz="2000" b="1" i="1">
                            <a:latin typeface="Cambria Math" charset="0"/>
                          </a:rPr>
                          <m:t>𝒘</m:t>
                        </m:r>
                      </m:den>
                    </m:f>
                    <m:r>
                      <a:rPr lang="en-US" altLang="zh-CN" sz="2000" i="1">
                        <a:latin typeface="Cambria Math" charset="0"/>
                      </a:rPr>
                      <m:t>=0</m:t>
                    </m:r>
                  </m:oMath>
                </a14:m>
                <a:r>
                  <a:rPr lang="en-US" sz="2000" dirty="0">
                    <a:latin typeface="Arial" panose="020B0604020202020204" pitchFamily="34" charset="0"/>
                    <a:cs typeface="Arial" panose="020B0604020202020204" pitchFamily="34" charset="0"/>
                  </a:rPr>
                  <a:t>, to get: </a:t>
                </a:r>
                <a14:m>
                  <m:oMath xmlns:m="http://schemas.openxmlformats.org/officeDocument/2006/math">
                    <m:sSup>
                      <m:sSupPr>
                        <m:ctrlPr>
                          <a:rPr lang="zh-CN" altLang="zh-CN" sz="2000" b="1" i="1">
                            <a:latin typeface="Cambria Math" panose="02040503050406030204" pitchFamily="18" charset="0"/>
                          </a:rPr>
                        </m:ctrlPr>
                      </m:sSupPr>
                      <m:e>
                        <m:r>
                          <a:rPr lang="en-US" altLang="zh-CN" sz="2000" b="1" i="1">
                            <a:latin typeface="Cambria Math" charset="0"/>
                          </a:rPr>
                          <m:t>𝒘</m:t>
                        </m:r>
                      </m:e>
                      <m:sup>
                        <m:r>
                          <a:rPr lang="en-US" altLang="zh-CN" sz="2000" b="1" i="1">
                            <a:latin typeface="Cambria Math" charset="0"/>
                          </a:rPr>
                          <m:t>∗</m:t>
                        </m:r>
                      </m:sup>
                    </m:sSup>
                    <m:r>
                      <a:rPr lang="en-US" altLang="zh-CN" sz="2000">
                        <a:latin typeface="Cambria Math" charset="0"/>
                      </a:rPr>
                      <m:t>=</m:t>
                    </m:r>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sSup>
                              <m:sSupPr>
                                <m:ctrlPr>
                                  <a:rPr lang="zh-CN" altLang="zh-CN" sz="2000" b="1" i="1">
                                    <a:latin typeface="Cambria Math" panose="02040503050406030204" pitchFamily="18" charset="0"/>
                                  </a:rPr>
                                </m:ctrlPr>
                              </m:sSupPr>
                              <m:e>
                                <m:r>
                                  <a:rPr lang="en-US" altLang="zh-CN" sz="2000" b="1" i="1">
                                    <a:latin typeface="Cambria Math" charset="0"/>
                                  </a:rPr>
                                  <m:t>𝐗</m:t>
                                </m:r>
                              </m:e>
                              <m:sup>
                                <m:r>
                                  <m:rPr>
                                    <m:sty m:val="p"/>
                                  </m:rPr>
                                  <a:rPr lang="en-US" altLang="zh-CN" sz="2000">
                                    <a:latin typeface="Cambria Math" charset="0"/>
                                  </a:rPr>
                                  <m:t>T</m:t>
                                </m:r>
                              </m:sup>
                            </m:sSup>
                            <m:r>
                              <a:rPr lang="en-US" altLang="zh-CN" sz="2000" b="1" i="1">
                                <a:latin typeface="Cambria Math" charset="0"/>
                              </a:rPr>
                              <m:t>𝐗</m:t>
                            </m:r>
                          </m:e>
                        </m:d>
                      </m:e>
                      <m:sup>
                        <m:r>
                          <a:rPr lang="en-US" altLang="zh-CN" sz="2000" i="1">
                            <a:latin typeface="Cambria Math" charset="0"/>
                          </a:rPr>
                          <m:t>−1</m:t>
                        </m:r>
                      </m:sup>
                    </m:sSup>
                    <m:sSup>
                      <m:sSupPr>
                        <m:ctrlPr>
                          <a:rPr lang="zh-CN" altLang="zh-CN" sz="2000" i="1">
                            <a:latin typeface="Cambria Math" panose="02040503050406030204" pitchFamily="18" charset="0"/>
                          </a:rPr>
                        </m:ctrlPr>
                      </m:sSupPr>
                      <m:e>
                        <m:r>
                          <a:rPr lang="en-US" altLang="zh-CN" sz="2000" b="1" i="1">
                            <a:latin typeface="Cambria Math" charset="0"/>
                          </a:rPr>
                          <m:t>𝐗</m:t>
                        </m:r>
                      </m:e>
                      <m:sup>
                        <m:r>
                          <m:rPr>
                            <m:sty m:val="p"/>
                          </m:rPr>
                          <a:rPr lang="en-US" altLang="zh-CN" sz="2000">
                            <a:latin typeface="Cambria Math" charset="0"/>
                          </a:rPr>
                          <m:t>T</m:t>
                        </m:r>
                      </m:sup>
                    </m:sSup>
                    <m:r>
                      <a:rPr lang="en-US" altLang="zh-CN" sz="2000" b="1" i="1">
                        <a:latin typeface="Cambria Math" charset="0"/>
                      </a:rPr>
                      <m:t>𝐲</m:t>
                    </m:r>
                  </m:oMath>
                </a14:m>
                <a:r>
                  <a:rPr lang="en-US" sz="2000" dirty="0">
                    <a:latin typeface="Arial" panose="020B0604020202020204" pitchFamily="34" charset="0"/>
                    <a:cs typeface="Arial" panose="020B0604020202020204" pitchFamily="34" charset="0"/>
                  </a:rPr>
                  <a:t> </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643037" y="900445"/>
                <a:ext cx="10515600" cy="5001240"/>
              </a:xfrm>
              <a:prstGeom prst="rect">
                <a:avLst/>
              </a:prstGeom>
              <a:blipFill rotWithShape="0">
                <a:blip r:embed="rId2"/>
                <a:stretch>
                  <a:fillRect l="-522" t="-610" b="-5244"/>
                </a:stretch>
              </a:blipFill>
            </p:spPr>
            <p:txBody>
              <a:bodyPr/>
              <a:lstStyle/>
              <a:p>
                <a:r>
                  <a:rPr lang="en-US">
                    <a:noFill/>
                  </a:rPr>
                  <a:t> </a:t>
                </a:r>
              </a:p>
            </p:txBody>
          </p:sp>
        </mc:Fallback>
      </mc:AlternateContent>
    </p:spTree>
    <p:extLst>
      <p:ext uri="{BB962C8B-B14F-4D97-AF65-F5344CB8AC3E}">
        <p14:creationId xmlns:p14="http://schemas.microsoft.com/office/powerpoint/2010/main" val="2294760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Linear Regression Solution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After obtaining </a:t>
                </a:r>
                <a14:m>
                  <m:oMath xmlns:m="http://schemas.openxmlformats.org/officeDocument/2006/math">
                    <m:sSup>
                      <m:sSupPr>
                        <m:ctrlPr>
                          <a:rPr lang="zh-CN" altLang="zh-CN" b="0" i="1">
                            <a:latin typeface="Cambria Math" panose="02040503050406030204" pitchFamily="18" charset="0"/>
                          </a:rPr>
                        </m:ctrlPr>
                      </m:sSupPr>
                      <m:e>
                        <m:r>
                          <a:rPr lang="en-US" altLang="zh-CN" b="1" i="1">
                            <a:latin typeface="Cambria Math" charset="0"/>
                          </a:rPr>
                          <m:t>𝒘</m:t>
                        </m:r>
                      </m:e>
                      <m:sup>
                        <m:r>
                          <a:rPr lang="en-US" altLang="zh-CN" b="0" i="1">
                            <a:latin typeface="Cambria Math" charset="0"/>
                          </a:rPr>
                          <m:t>∗</m:t>
                        </m:r>
                      </m:sup>
                    </m:sSup>
                  </m:oMath>
                </a14:m>
                <a:r>
                  <a:rPr lang="en-US" b="0" dirty="0">
                    <a:latin typeface="Arial" panose="020B0604020202020204" pitchFamily="34" charset="0"/>
                    <a:cs typeface="Arial" panose="020B0604020202020204" pitchFamily="34" charset="0"/>
                  </a:rPr>
                  <a:t>, for any sample </a:t>
                </a:r>
                <a14:m>
                  <m:oMath xmlns:m="http://schemas.openxmlformats.org/officeDocument/2006/math">
                    <m:r>
                      <a:rPr lang="zh-CN" altLang="zh-CN" b="0">
                        <a:latin typeface="Cambria Math" charset="0"/>
                      </a:rPr>
                      <m:t> </m:t>
                    </m:r>
                    <m:r>
                      <a:rPr lang="en-US" altLang="zh-CN" b="1" i="1">
                        <a:latin typeface="Cambria Math" charset="0"/>
                      </a:rPr>
                      <m:t>𝒙</m:t>
                    </m:r>
                    <m:r>
                      <a:rPr lang="en-US" altLang="zh-CN" b="0">
                        <a:latin typeface="Cambria Math" charset="0"/>
                      </a:rPr>
                      <m:t> </m:t>
                    </m:r>
                  </m:oMath>
                </a14:m>
                <a:r>
                  <a:rPr lang="en-US" b="0" dirty="0">
                    <a:latin typeface="Arial" panose="020B0604020202020204" pitchFamily="34" charset="0"/>
                    <a:cs typeface="Arial" panose="020B0604020202020204" pitchFamily="34" charset="0"/>
                  </a:rPr>
                  <a:t>, let </a:t>
                </a:r>
                <a14:m>
                  <m:oMath xmlns:m="http://schemas.openxmlformats.org/officeDocument/2006/math">
                    <m:acc>
                      <m:accPr>
                        <m:chr m:val="̂"/>
                        <m:ctrlPr>
                          <a:rPr lang="zh-CN" altLang="zh-CN" b="0" i="1">
                            <a:latin typeface="Cambria Math" panose="02040503050406030204" pitchFamily="18" charset="0"/>
                          </a:rPr>
                        </m:ctrlPr>
                      </m:accPr>
                      <m:e>
                        <m:r>
                          <a:rPr lang="en-US" altLang="zh-CN" b="1" i="1">
                            <a:latin typeface="Cambria Math" charset="0"/>
                          </a:rPr>
                          <m:t>𝒙</m:t>
                        </m:r>
                      </m:e>
                    </m:acc>
                    <m:r>
                      <a:rPr lang="en-US" altLang="zh-CN" b="0" i="1">
                        <a:latin typeface="Cambria Math" charset="0"/>
                      </a:rPr>
                      <m:t>=[1,</m:t>
                    </m:r>
                    <m:r>
                      <a:rPr lang="en-US" altLang="zh-CN" b="1" i="1">
                        <a:latin typeface="Cambria Math" charset="0"/>
                      </a:rPr>
                      <m:t>𝒙</m:t>
                    </m:r>
                    <m:r>
                      <a:rPr lang="en-US" altLang="zh-CN" b="0" i="1">
                        <a:latin typeface="Cambria Math" charset="0"/>
                      </a:rPr>
                      <m:t>]</m:t>
                    </m:r>
                  </m:oMath>
                </a14:m>
                <a:r>
                  <a:rPr lang="en-US" b="0" dirty="0">
                    <a:latin typeface="Arial" panose="020B0604020202020204" pitchFamily="34" charset="0"/>
                    <a:cs typeface="Arial" panose="020B0604020202020204" pitchFamily="34" charset="0"/>
                  </a:rPr>
                  <a:t>, and we can predict its regression value as follows:</a:t>
                </a:r>
              </a:p>
              <a:p>
                <a:pPr marL="0" indent="0" algn="ctr">
                  <a:lnSpc>
                    <a:spcPct val="110000"/>
                  </a:lnSpc>
                  <a:spcAft>
                    <a:spcPts val="1200"/>
                  </a:spcAft>
                  <a:buNone/>
                </a:pPr>
                <a14:m>
                  <m:oMath xmlns:m="http://schemas.openxmlformats.org/officeDocument/2006/math">
                    <m:r>
                      <a:rPr lang="en-US" altLang="zh-CN" b="0" i="1">
                        <a:latin typeface="Cambria Math" charset="0"/>
                      </a:rPr>
                      <m:t>h</m:t>
                    </m:r>
                    <m:d>
                      <m:dPr>
                        <m:ctrlPr>
                          <a:rPr lang="zh-CN" altLang="zh-CN" i="1">
                            <a:latin typeface="Cambria Math" panose="02040503050406030204" pitchFamily="18" charset="0"/>
                          </a:rPr>
                        </m:ctrlPr>
                      </m:dPr>
                      <m:e>
                        <m:r>
                          <a:rPr lang="en-US" altLang="zh-CN" b="1" i="1">
                            <a:latin typeface="Cambria Math" charset="0"/>
                          </a:rPr>
                          <m:t>𝒙</m:t>
                        </m:r>
                      </m:e>
                    </m:d>
                    <m:r>
                      <a:rPr lang="en-US" altLang="zh-CN" b="1" i="1">
                        <a:latin typeface="Cambria Math" charset="0"/>
                      </a:rPr>
                      <m:t>=</m:t>
                    </m:r>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en-US" altLang="zh-CN" b="1" i="1">
                                <a:latin typeface="Cambria Math" charset="0"/>
                              </a:rPr>
                              <m:t>𝒙</m:t>
                            </m:r>
                          </m:e>
                        </m:acc>
                      </m:e>
                      <m:sup>
                        <m:r>
                          <a:rPr lang="en-US" altLang="zh-CN" b="1" i="1">
                            <a:latin typeface="Cambria Math" charset="0"/>
                          </a:rPr>
                          <m:t>𝑻</m:t>
                        </m:r>
                      </m:sup>
                    </m:sSup>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1" i="1">
                                    <a:latin typeface="Cambria Math" charset="0"/>
                                  </a:rPr>
                                  <m:t>𝑿</m:t>
                                </m:r>
                              </m:e>
                              <m:sup>
                                <m:r>
                                  <a:rPr lang="en-US" altLang="zh-CN" b="1" i="1">
                                    <a:latin typeface="Cambria Math" charset="0"/>
                                  </a:rPr>
                                  <m:t>𝐓</m:t>
                                </m:r>
                              </m:sup>
                            </m:sSup>
                            <m:r>
                              <a:rPr lang="en-US" altLang="zh-CN" b="1" i="1">
                                <a:latin typeface="Cambria Math" charset="0"/>
                              </a:rPr>
                              <m:t>𝑿</m:t>
                            </m:r>
                          </m:e>
                        </m:d>
                      </m:e>
                      <m:sup>
                        <m:r>
                          <a:rPr lang="en-US" altLang="zh-CN" b="1" i="1">
                            <a:latin typeface="Cambria Math" charset="0"/>
                          </a:rPr>
                          <m:t>−</m:t>
                        </m:r>
                        <m:r>
                          <a:rPr lang="en-US" altLang="zh-CN" b="1" i="1">
                            <a:latin typeface="Cambria Math" charset="0"/>
                          </a:rPr>
                          <m:t>𝟏</m:t>
                        </m:r>
                      </m:sup>
                    </m:sSup>
                    <m:sSup>
                      <m:sSupPr>
                        <m:ctrlPr>
                          <a:rPr lang="zh-CN" altLang="zh-CN" i="1">
                            <a:latin typeface="Cambria Math" panose="02040503050406030204" pitchFamily="18" charset="0"/>
                          </a:rPr>
                        </m:ctrlPr>
                      </m:sSupPr>
                      <m:e>
                        <m:r>
                          <a:rPr lang="en-US" altLang="zh-CN" b="1" i="1">
                            <a:latin typeface="Cambria Math" charset="0"/>
                          </a:rPr>
                          <m:t>𝑿</m:t>
                        </m:r>
                      </m:e>
                      <m:sup>
                        <m:r>
                          <a:rPr lang="en-US" altLang="zh-CN" b="1" i="1">
                            <a:latin typeface="Cambria Math" charset="0"/>
                          </a:rPr>
                          <m:t>𝐓</m:t>
                        </m:r>
                      </m:sup>
                    </m:sSup>
                    <m:r>
                      <a:rPr lang="en-US" altLang="zh-CN" b="1" i="1" smtClean="0">
                        <a:latin typeface="Cambria Math" charset="0"/>
                      </a:rPr>
                      <m:t>𝒚</m:t>
                    </m:r>
                  </m:oMath>
                </a14:m>
                <a:r>
                  <a:rPr lang="en-US" dirty="0">
                    <a:latin typeface="Arial" panose="020B0604020202020204" pitchFamily="34" charset="0"/>
                    <a:cs typeface="Arial" panose="020B0604020202020204" pitchFamily="34" charset="0"/>
                  </a:rPr>
                  <a:t> </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However, in practical applications,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charset="0"/>
                          </a:rPr>
                          <m:t>𝑿</m:t>
                        </m:r>
                      </m:e>
                      <m:sup>
                        <m:r>
                          <a:rPr lang="en-US" altLang="zh-CN" b="1" i="1">
                            <a:latin typeface="Cambria Math" charset="0"/>
                          </a:rPr>
                          <m:t>𝐓</m:t>
                        </m:r>
                      </m:sup>
                    </m:sSup>
                    <m:r>
                      <a:rPr lang="en-US" altLang="zh-CN" b="1" i="1">
                        <a:latin typeface="Cambria Math" charset="0"/>
                      </a:rPr>
                      <m:t>𝑿</m:t>
                    </m:r>
                  </m:oMath>
                </a14:m>
                <a:r>
                  <a:rPr lang="en-US"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can hardly be the full-rank matrix, resulting in difficulty in solving the inverse matrix.</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The loss function is minimized by gradient descent.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t="-461"/>
                </a:stretch>
              </a:blipFill>
            </p:spPr>
            <p:txBody>
              <a:bodyPr/>
              <a:lstStyle/>
              <a:p>
                <a:r>
                  <a:rPr lang="en-US">
                    <a:noFill/>
                  </a:rPr>
                  <a:t> </a:t>
                </a:r>
              </a:p>
            </p:txBody>
          </p:sp>
        </mc:Fallback>
      </mc:AlternateContent>
    </p:spTree>
    <p:extLst>
      <p:ext uri="{BB962C8B-B14F-4D97-AF65-F5344CB8AC3E}">
        <p14:creationId xmlns:p14="http://schemas.microsoft.com/office/powerpoint/2010/main" val="3308446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Regression</a:t>
            </a:r>
          </a:p>
          <a:p>
            <a:r>
              <a:rPr kumimoji="1" lang="en-US" dirty="0" smtClean="0">
                <a:latin typeface="Arial" panose="020B0604020202020204" pitchFamily="34" charset="0"/>
                <a:cs typeface="Arial" panose="020B0604020202020204" pitchFamily="34" charset="0"/>
              </a:rPr>
              <a:t>Gradient </a:t>
            </a:r>
            <a:r>
              <a:rPr kumimoji="1" lang="en-US" dirty="0">
                <a:latin typeface="Arial" panose="020B0604020202020204" pitchFamily="34" charset="0"/>
                <a:cs typeface="Arial" panose="020B0604020202020204" pitchFamily="34" charset="0"/>
              </a:rPr>
              <a:t>Descent</a:t>
            </a:r>
          </a:p>
          <a:p>
            <a:r>
              <a:rPr kumimoji="1" lang="en-US" b="0" dirty="0" smtClean="0">
                <a:latin typeface="Arial" panose="020B0604020202020204" pitchFamily="34" charset="0"/>
                <a:cs typeface="Arial" panose="020B0604020202020204" pitchFamily="34" charset="0"/>
              </a:rPr>
              <a:t>Classification</a:t>
            </a:r>
            <a:endParaRPr kumimoji="1" lang="en-US" b="0" dirty="0">
              <a:latin typeface="Arial" panose="020B0604020202020204" pitchFamily="34" charset="0"/>
              <a:cs typeface="Arial" panose="020B0604020202020204" pitchFamily="34" charset="0"/>
            </a:endParaRPr>
          </a:p>
          <a:p>
            <a:r>
              <a:rPr kumimoji="1" lang="en-US" b="0" dirty="0" smtClean="0">
                <a:latin typeface="Arial" panose="020B0604020202020204" pitchFamily="34" charset="0"/>
                <a:cs typeface="Arial" panose="020B0604020202020204" pitchFamily="34" charset="0"/>
              </a:rPr>
              <a:t>Overfitting </a:t>
            </a:r>
            <a:r>
              <a:rPr kumimoji="1" lang="en-US" b="0" dirty="0">
                <a:latin typeface="Arial" panose="020B0604020202020204" pitchFamily="34" charset="0"/>
                <a:cs typeface="Arial" panose="020B0604020202020204" pitchFamily="34" charset="0"/>
              </a:rPr>
              <a:t>and Underfitting</a:t>
            </a:r>
          </a:p>
          <a:p>
            <a:endParaRPr kumimoji="1" lang="zh-CN" alt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86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Gradient Descent</a:t>
            </a:r>
          </a:p>
        </p:txBody>
      </p:sp>
      <p:sp>
        <p:nvSpPr>
          <p:cNvPr id="3" name="内容占位符 2"/>
          <p:cNvSpPr>
            <a:spLocks noGrp="1"/>
          </p:cNvSpPr>
          <p:nvPr>
            <p:ph idx="1"/>
          </p:nvPr>
        </p:nvSpPr>
        <p:spPr/>
        <p:txBody>
          <a:bodyPr/>
          <a:lstStyle/>
          <a:p>
            <a:pPr>
              <a:lnSpc>
                <a:spcPct val="120000"/>
              </a:lnSpc>
              <a:buFont typeface="Arial" panose="020B0604020202020204" pitchFamily="34" charset="0"/>
              <a:buChar char="•"/>
            </a:pPr>
            <a:r>
              <a:rPr lang="en-US" sz="2400" b="0" dirty="0">
                <a:latin typeface="Arial" panose="020B0604020202020204" pitchFamily="34" charset="0"/>
                <a:cs typeface="Arial" panose="020B0604020202020204" pitchFamily="34" charset="0"/>
              </a:rPr>
              <a:t>Gradient descent is a first-order optimization algorithm, also known as steepest descent. </a:t>
            </a:r>
          </a:p>
          <a:p>
            <a:pPr marL="744538" lvl="1" indent="-366713">
              <a:lnSpc>
                <a:spcPct val="120000"/>
              </a:lnSpc>
            </a:pPr>
            <a:r>
              <a:rPr lang="en-US" sz="1800" dirty="0">
                <a:latin typeface="Arial" panose="020B0604020202020204" pitchFamily="34" charset="0"/>
                <a:cs typeface="Arial" panose="020B0604020202020204" pitchFamily="34" charset="0"/>
              </a:rPr>
              <a:t>To find the local minimum of an objective function (or loss function), </a:t>
            </a:r>
            <a:r>
              <a:rPr lang="en-US" sz="1800" dirty="0" smtClean="0">
                <a:latin typeface="Arial" panose="020B0604020202020204" pitchFamily="34" charset="0"/>
                <a:cs typeface="Arial" panose="020B0604020202020204" pitchFamily="34" charset="0"/>
              </a:rPr>
              <a:t>it </a:t>
            </a:r>
            <a:r>
              <a:rPr lang="en-US" sz="1800" dirty="0">
                <a:latin typeface="Arial" panose="020B0604020202020204" pitchFamily="34" charset="0"/>
                <a:cs typeface="Arial" panose="020B0604020202020204" pitchFamily="34" charset="0"/>
              </a:rPr>
              <a:t>is necessary to move a certain distance in the negative direction of the gradient (or approximate gradient) corresponding to the current point of the function, </a:t>
            </a:r>
            <a:r>
              <a:rPr lang="en-US" sz="1800" dirty="0" smtClean="0">
                <a:latin typeface="Arial" panose="020B0604020202020204" pitchFamily="34" charset="0"/>
                <a:cs typeface="Arial" panose="020B0604020202020204" pitchFamily="34" charset="0"/>
              </a:rPr>
              <a:t>and </a:t>
            </a:r>
            <a:r>
              <a:rPr lang="en-US" sz="1800" dirty="0">
                <a:latin typeface="Arial" panose="020B0604020202020204" pitchFamily="34" charset="0"/>
                <a:cs typeface="Arial" panose="020B0604020202020204" pitchFamily="34" charset="0"/>
              </a:rPr>
              <a:t>implement iterative search.</a:t>
            </a:r>
          </a:p>
          <a:p>
            <a:pPr>
              <a:lnSpc>
                <a:spcPct val="120000"/>
              </a:lnSpc>
            </a:pPr>
            <a:endParaRPr kumimoji="1" lang="zh-CN" altLang="en-US" sz="2400" b="0" dirty="0">
              <a:latin typeface="Arial" panose="020B0604020202020204" pitchFamily="34" charset="0"/>
              <a:cs typeface="Arial" panose="020B0604020202020204" pitchFamily="34" charset="0"/>
            </a:endParaRPr>
          </a:p>
        </p:txBody>
      </p:sp>
      <p:pic>
        <p:nvPicPr>
          <p:cNvPr id="4" name="图片 3" descr="gradient_cove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003" y="3294284"/>
            <a:ext cx="4294384" cy="2462947"/>
          </a:xfrm>
          <a:prstGeom prst="rect">
            <a:avLst/>
          </a:prstGeom>
          <a:noFill/>
          <a:ln>
            <a:noFill/>
          </a:ln>
        </p:spPr>
      </p:pic>
      <p:sp>
        <p:nvSpPr>
          <p:cNvPr id="5" name="矩形 4"/>
          <p:cNvSpPr/>
          <p:nvPr/>
        </p:nvSpPr>
        <p:spPr>
          <a:xfrm>
            <a:off x="8141459" y="5842433"/>
            <a:ext cx="2853666" cy="375487"/>
          </a:xfrm>
          <a:prstGeom prst="rect">
            <a:avLst/>
          </a:prstGeom>
        </p:spPr>
        <p:txBody>
          <a:bodyPr wrap="none">
            <a:spAutoFit/>
          </a:bodyPr>
          <a:lstStyle/>
          <a:p>
            <a:pPr algn="ctr">
              <a:lnSpc>
                <a:spcPct val="115000"/>
              </a:lnSpc>
              <a:spcAft>
                <a:spcPts val="1200"/>
              </a:spcAft>
            </a:pPr>
            <a:r>
              <a:rPr lang="en-US" sz="1600" dirty="0">
                <a:solidFill>
                  <a:prstClr val="black"/>
                </a:solidFill>
                <a:latin typeface="Arial" panose="020B0604020202020204" pitchFamily="34" charset="0"/>
                <a:cs typeface="Arial" panose="020B0604020202020204" pitchFamily="34" charset="0"/>
              </a:rPr>
              <a:t>Figure 2 Gradient over ridges</a:t>
            </a:r>
          </a:p>
        </p:txBody>
      </p:sp>
    </p:spTree>
    <p:extLst>
      <p:ext uri="{BB962C8B-B14F-4D97-AF65-F5344CB8AC3E}">
        <p14:creationId xmlns:p14="http://schemas.microsoft.com/office/powerpoint/2010/main" val="619095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Definition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lnSpc>
                    <a:spcPct val="110000"/>
                  </a:lnSpc>
                  <a:buFont typeface="Arial" panose="020B0604020202020204" pitchFamily="34" charset="0"/>
                  <a:buChar char="•"/>
                </a:pPr>
                <a:r>
                  <a:rPr lang="en-US" sz="1900" b="0" dirty="0">
                    <a:latin typeface="Arial" panose="020B0604020202020204" pitchFamily="34" charset="0"/>
                    <a:cs typeface="Arial" panose="020B0604020202020204" pitchFamily="34" charset="0"/>
                  </a:rPr>
                  <a:t>If a real function </a:t>
                </a:r>
                <a14:m>
                  <m:oMath xmlns:m="http://schemas.openxmlformats.org/officeDocument/2006/math">
                    <m:r>
                      <a:rPr lang="zh-CN" altLang="zh-CN" sz="1900" b="0">
                        <a:latin typeface="Cambria Math" charset="0"/>
                      </a:rPr>
                      <m:t> </m:t>
                    </m:r>
                    <m:r>
                      <a:rPr lang="en-US" altLang="zh-CN" sz="1900" b="0" i="1">
                        <a:latin typeface="Cambria Math" charset="0"/>
                      </a:rPr>
                      <m:t>𝐽</m:t>
                    </m:r>
                    <m:d>
                      <m:dPr>
                        <m:ctrlPr>
                          <a:rPr lang="zh-CN" altLang="zh-CN" sz="1900" b="0" i="1">
                            <a:latin typeface="Cambria Math" panose="02040503050406030204" pitchFamily="18" charset="0"/>
                          </a:rPr>
                        </m:ctrlPr>
                      </m:dPr>
                      <m:e>
                        <m:r>
                          <a:rPr lang="en-US" altLang="zh-CN" sz="1900" b="1" i="1">
                            <a:latin typeface="Cambria Math" charset="0"/>
                          </a:rPr>
                          <m:t>𝒘</m:t>
                        </m:r>
                      </m:e>
                    </m:d>
                  </m:oMath>
                </a14:m>
                <a:r>
                  <a:rPr lang="en-US" sz="1900" b="0" dirty="0">
                    <a:latin typeface="Arial" panose="020B0604020202020204" pitchFamily="34" charset="0"/>
                    <a:cs typeface="Arial" panose="020B0604020202020204" pitchFamily="34" charset="0"/>
                  </a:rPr>
                  <a:t> is differentiable and definable at </a:t>
                </a:r>
                <a14:m>
                  <m:oMath xmlns:m="http://schemas.openxmlformats.org/officeDocument/2006/math">
                    <m:r>
                      <a:rPr lang="zh-CN" altLang="zh-CN" sz="1900" b="0">
                        <a:latin typeface="Cambria Math" charset="0"/>
                      </a:rPr>
                      <m:t> </m:t>
                    </m:r>
                    <m:r>
                      <a:rPr lang="en-US" altLang="zh-CN" sz="1900" b="0" i="1">
                        <a:latin typeface="Cambria Math" charset="0"/>
                      </a:rPr>
                      <m:t>𝑤</m:t>
                    </m:r>
                    <m:r>
                      <a:rPr lang="en-US" altLang="zh-CN" sz="1900" b="0" i="1">
                        <a:latin typeface="Cambria Math" charset="0"/>
                      </a:rPr>
                      <m:t> </m:t>
                    </m:r>
                  </m:oMath>
                </a14:m>
                <a:r>
                  <a:rPr lang="en-US" sz="1900" b="0" dirty="0">
                    <a:latin typeface="Arial" panose="020B0604020202020204" pitchFamily="34" charset="0"/>
                    <a:cs typeface="Arial" panose="020B0604020202020204" pitchFamily="34" charset="0"/>
                  </a:rPr>
                  <a:t>, then </a:t>
                </a:r>
                <a14:m>
                  <m:oMath xmlns:m="http://schemas.openxmlformats.org/officeDocument/2006/math">
                    <m:r>
                      <a:rPr lang="zh-CN" altLang="zh-CN" sz="1900" b="0">
                        <a:latin typeface="Cambria Math" charset="0"/>
                      </a:rPr>
                      <m:t> </m:t>
                    </m:r>
                    <m:r>
                      <a:rPr lang="en-US" altLang="zh-CN" sz="1900" b="0" i="1">
                        <a:latin typeface="Cambria Math" charset="0"/>
                      </a:rPr>
                      <m:t>𝐽</m:t>
                    </m:r>
                    <m:d>
                      <m:dPr>
                        <m:ctrlPr>
                          <a:rPr lang="zh-CN" altLang="zh-CN" sz="1900" b="0" i="1">
                            <a:latin typeface="Cambria Math" panose="02040503050406030204" pitchFamily="18" charset="0"/>
                          </a:rPr>
                        </m:ctrlPr>
                      </m:dPr>
                      <m:e>
                        <m:r>
                          <a:rPr lang="en-US" altLang="zh-CN" sz="1900" b="1" i="1">
                            <a:latin typeface="Cambria Math" charset="0"/>
                          </a:rPr>
                          <m:t>𝒘</m:t>
                        </m:r>
                      </m:e>
                    </m:d>
                  </m:oMath>
                </a14:m>
                <a:r>
                  <a:rPr lang="en-US" sz="1900" b="0" dirty="0">
                    <a:latin typeface="Arial" panose="020B0604020202020204" pitchFamily="34" charset="0"/>
                    <a:cs typeface="Arial" panose="020B0604020202020204" pitchFamily="34" charset="0"/>
                  </a:rPr>
                  <a:t> decreases fastest at the point </a:t>
                </a:r>
                <a14:m>
                  <m:oMath xmlns:m="http://schemas.openxmlformats.org/officeDocument/2006/math">
                    <m:r>
                      <a:rPr lang="zh-CN" altLang="zh-CN" sz="1900" b="0">
                        <a:latin typeface="Cambria Math" charset="0"/>
                      </a:rPr>
                      <m:t> </m:t>
                    </m:r>
                    <m:r>
                      <a:rPr lang="en-US" altLang="zh-CN" sz="1900" b="1" i="1">
                        <a:latin typeface="Cambria Math" charset="0"/>
                      </a:rPr>
                      <m:t>𝒘</m:t>
                    </m:r>
                    <m:r>
                      <a:rPr lang="en-US" altLang="zh-CN" sz="1900" b="0" i="1">
                        <a:latin typeface="Cambria Math" charset="0"/>
                      </a:rPr>
                      <m:t> </m:t>
                    </m:r>
                  </m:oMath>
                </a14:m>
                <a:r>
                  <a:rPr lang="en-US" sz="1900" b="0" dirty="0">
                    <a:latin typeface="Arial" panose="020B0604020202020204" pitchFamily="34" charset="0"/>
                    <a:cs typeface="Arial" panose="020B0604020202020204" pitchFamily="34" charset="0"/>
                  </a:rPr>
                  <a:t> along the direction </a:t>
                </a:r>
                <a14:m>
                  <m:oMath xmlns:m="http://schemas.openxmlformats.org/officeDocument/2006/math">
                    <m:r>
                      <a:rPr lang="en-US" altLang="zh-CN" sz="1900" b="0" i="1">
                        <a:latin typeface="Cambria Math" charset="0"/>
                      </a:rPr>
                      <m:t>−</m:t>
                    </m:r>
                    <m:r>
                      <a:rPr lang="en-US" altLang="zh-CN" sz="1900" b="0" i="1">
                        <a:latin typeface="Cambria Math" charset="0"/>
                      </a:rPr>
                      <m:t>𝛻</m:t>
                    </m:r>
                    <m:r>
                      <a:rPr lang="en-US" altLang="zh-CN" sz="1900" b="0" i="1">
                        <a:latin typeface="Cambria Math" charset="0"/>
                      </a:rPr>
                      <m:t>𝐽</m:t>
                    </m:r>
                    <m:d>
                      <m:dPr>
                        <m:ctrlPr>
                          <a:rPr lang="zh-CN" altLang="zh-CN" sz="1900" b="0" i="1">
                            <a:latin typeface="Cambria Math" panose="02040503050406030204" pitchFamily="18" charset="0"/>
                          </a:rPr>
                        </m:ctrlPr>
                      </m:dPr>
                      <m:e>
                        <m:r>
                          <a:rPr lang="en-US" altLang="zh-CN" sz="1900" b="1" i="1">
                            <a:latin typeface="Cambria Math" charset="0"/>
                          </a:rPr>
                          <m:t>𝒘</m:t>
                        </m:r>
                      </m:e>
                    </m:d>
                  </m:oMath>
                </a14:m>
                <a:r>
                  <a:rPr lang="en-US" sz="1900" b="0" dirty="0">
                    <a:latin typeface="Arial" panose="020B0604020202020204" pitchFamily="34" charset="0"/>
                    <a:cs typeface="Arial" panose="020B0604020202020204" pitchFamily="34" charset="0"/>
                  </a:rPr>
                  <a:t>, which is opposite to the gradient. </a:t>
                </a:r>
              </a:p>
              <a:p>
                <a:pPr>
                  <a:lnSpc>
                    <a:spcPct val="110000"/>
                  </a:lnSpc>
                  <a:buFont typeface="Arial" panose="020B0604020202020204" pitchFamily="34" charset="0"/>
                  <a:buChar char="•"/>
                </a:pPr>
                <a:r>
                  <a:rPr lang="en-US" sz="1900" b="0" dirty="0">
                    <a:latin typeface="Arial" panose="020B0604020202020204" pitchFamily="34" charset="0"/>
                    <a:cs typeface="Arial" panose="020B0604020202020204" pitchFamily="34" charset="0"/>
                  </a:rPr>
                  <a:t>The concept of gradient descent:</a:t>
                </a:r>
              </a:p>
              <a:p>
                <a:pPr marL="914400" lvl="1" indent="-457200">
                  <a:lnSpc>
                    <a:spcPct val="110000"/>
                  </a:lnSpc>
                  <a:buFont typeface="+mj-lt"/>
                  <a:buAutoNum type="arabicPeriod"/>
                </a:pPr>
                <a:r>
                  <a:rPr lang="en-US" sz="1900" dirty="0" smtClean="0">
                    <a:latin typeface="Arial" panose="020B0604020202020204" pitchFamily="34" charset="0"/>
                    <a:cs typeface="Arial" panose="020B0604020202020204" pitchFamily="34" charset="0"/>
                  </a:rPr>
                  <a:t>Select </a:t>
                </a:r>
                <a:r>
                  <a:rPr lang="en-US" sz="1900" dirty="0">
                    <a:latin typeface="Arial" panose="020B0604020202020204" pitchFamily="34" charset="0"/>
                    <a:cs typeface="Arial" panose="020B0604020202020204" pitchFamily="34" charset="0"/>
                  </a:rPr>
                  <a:t>an initial point </a:t>
                </a:r>
                <a14:m>
                  <m:oMath xmlns:m="http://schemas.openxmlformats.org/officeDocument/2006/math">
                    <m:sSub>
                      <m:sSubPr>
                        <m:ctrlPr>
                          <a:rPr lang="zh-CN" altLang="zh-CN" sz="1900" b="1"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𝟎</m:t>
                        </m:r>
                      </m:sub>
                    </m:sSub>
                  </m:oMath>
                </a14:m>
                <a:r>
                  <a:rPr lang="en-US" sz="1900" dirty="0">
                    <a:latin typeface="Arial" panose="020B0604020202020204" pitchFamily="34" charset="0"/>
                    <a:cs typeface="Arial" panose="020B0604020202020204" pitchFamily="34" charset="0"/>
                  </a:rPr>
                  <a:t>.</a:t>
                </a:r>
              </a:p>
              <a:p>
                <a:pPr marL="914400" lvl="1" indent="-457200">
                  <a:lnSpc>
                    <a:spcPct val="110000"/>
                  </a:lnSpc>
                  <a:buFont typeface="+mj-lt"/>
                  <a:buAutoNum type="arabicPeriod"/>
                </a:pPr>
                <a:r>
                  <a:rPr lang="en-US" sz="1900" dirty="0">
                    <a:latin typeface="Arial" panose="020B0604020202020204" pitchFamily="34" charset="0"/>
                    <a:cs typeface="Arial" panose="020B0604020202020204" pitchFamily="34" charset="0"/>
                  </a:rPr>
                  <a:t>Gradually </a:t>
                </a:r>
                <a:r>
                  <a:rPr lang="en-US" sz="1900" dirty="0" smtClean="0">
                    <a:latin typeface="Arial" panose="020B0604020202020204" pitchFamily="34" charset="0"/>
                    <a:cs typeface="Arial" panose="020B0604020202020204" pitchFamily="34" charset="0"/>
                  </a:rPr>
                  <a:t>upda</a:t>
                </a:r>
                <a:r>
                  <a:rPr lang="en-US" altLang="zh-CN" sz="1900" dirty="0" smtClean="0">
                    <a:latin typeface="Arial" panose="020B0604020202020204" pitchFamily="34" charset="0"/>
                    <a:cs typeface="Arial" panose="020B0604020202020204" pitchFamily="34" charset="0"/>
                  </a:rPr>
                  <a:t>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the parameter in the negative direction of the gradient </a:t>
                </a:r>
                <a14:m>
                  <m:oMath xmlns:m="http://schemas.openxmlformats.org/officeDocument/2006/math">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0" i="1">
                            <a:latin typeface="Cambria Math" charset="0"/>
                          </a:rPr>
                          <m:t>𝑡</m:t>
                        </m:r>
                      </m:sub>
                    </m:sSub>
                    <m:r>
                      <a:rPr lang="en-US" altLang="zh-CN" sz="1900" b="0" i="1">
                        <a:latin typeface="Cambria Math" charset="0"/>
                      </a:rPr>
                      <m:t>=</m:t>
                    </m:r>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0" i="1">
                            <a:latin typeface="Cambria Math" charset="0"/>
                          </a:rPr>
                          <m:t>𝑡</m:t>
                        </m:r>
                        <m:r>
                          <a:rPr lang="en-US" altLang="zh-CN" sz="1900" b="0" i="1">
                            <a:latin typeface="Cambria Math" charset="0"/>
                          </a:rPr>
                          <m:t>−1</m:t>
                        </m:r>
                      </m:sub>
                    </m:sSub>
                    <m:r>
                      <a:rPr lang="en-US" altLang="zh-CN" sz="1900" b="0" i="1">
                        <a:latin typeface="Cambria Math" charset="0"/>
                      </a:rPr>
                      <m:t>−</m:t>
                    </m:r>
                    <m:r>
                      <a:rPr lang="en-US" altLang="zh-CN" sz="1900" b="0" i="1">
                        <a:latin typeface="Cambria Math" charset="0"/>
                      </a:rPr>
                      <m:t>𝛼𝛻</m:t>
                    </m:r>
                    <m:r>
                      <a:rPr lang="en-US" altLang="zh-CN" sz="1900" b="0" i="1">
                        <a:latin typeface="Cambria Math" charset="0"/>
                      </a:rPr>
                      <m:t>𝐽</m:t>
                    </m:r>
                    <m:d>
                      <m:dPr>
                        <m:ctrlPr>
                          <a:rPr lang="zh-CN" altLang="zh-CN" sz="1900" i="1">
                            <a:latin typeface="Cambria Math" panose="02040503050406030204" pitchFamily="18" charset="0"/>
                          </a:rPr>
                        </m:ctrlPr>
                      </m:dPr>
                      <m:e>
                        <m:sSub>
                          <m:sSubPr>
                            <m:ctrlPr>
                              <a:rPr lang="zh-CN" altLang="zh-CN" sz="1900" b="1"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𝒕</m:t>
                            </m:r>
                            <m:r>
                              <a:rPr lang="en-US" altLang="zh-CN" sz="1900" b="1" i="1">
                                <a:latin typeface="Cambria Math" charset="0"/>
                              </a:rPr>
                              <m:t>−</m:t>
                            </m:r>
                            <m:r>
                              <a:rPr lang="en-US" altLang="zh-CN" sz="1900" b="1" i="1">
                                <a:latin typeface="Cambria Math" charset="0"/>
                              </a:rPr>
                              <m:t>𝟏</m:t>
                            </m:r>
                          </m:sub>
                        </m:sSub>
                      </m:e>
                    </m:d>
                  </m:oMath>
                </a14:m>
                <a:r>
                  <a:rPr lang="en-US" sz="1900" dirty="0">
                    <a:latin typeface="Arial" panose="020B0604020202020204" pitchFamily="34" charset="0"/>
                    <a:cs typeface="Arial" panose="020B0604020202020204" pitchFamily="34" charset="0"/>
                  </a:rPr>
                  <a:t> until its convergence.</a:t>
                </a:r>
              </a:p>
              <a:p>
                <a:pPr>
                  <a:lnSpc>
                    <a:spcPct val="110000"/>
                  </a:lnSpc>
                  <a:buFont typeface="Arial" panose="020B0604020202020204" pitchFamily="34" charset="0"/>
                  <a:buChar char="•"/>
                </a:pPr>
                <a:r>
                  <a:rPr lang="en-US" sz="1900" b="0" dirty="0" smtClean="0">
                    <a:latin typeface="Arial" panose="020B0604020202020204" pitchFamily="34" charset="0"/>
                    <a:cs typeface="Arial" panose="020B0604020202020204" pitchFamily="34" charset="0"/>
                  </a:rPr>
                  <a:t>Here, </a:t>
                </a:r>
                <a14:m>
                  <m:oMath xmlns:m="http://schemas.openxmlformats.org/officeDocument/2006/math">
                    <m:r>
                      <m:rPr>
                        <m:sty m:val="p"/>
                      </m:rPr>
                      <a:rPr lang="en-US" altLang="zh-CN" sz="1900" b="0">
                        <a:latin typeface="Cambria Math" charset="0"/>
                      </a:rPr>
                      <m:t>α</m:t>
                    </m:r>
                    <m:r>
                      <a:rPr lang="en-US" altLang="zh-CN" sz="1900" b="0">
                        <a:latin typeface="Cambria Math" charset="0"/>
                      </a:rPr>
                      <m:t>&gt;0</m:t>
                    </m:r>
                  </m:oMath>
                </a14:m>
                <a:r>
                  <a:rPr lang="en-US" sz="1900" b="0" dirty="0">
                    <a:latin typeface="Arial" panose="020B0604020202020204" pitchFamily="34" charset="0"/>
                    <a:cs typeface="Arial" panose="020B0604020202020204" pitchFamily="34" charset="0"/>
                  </a:rPr>
                  <a:t> is step size, also known </a:t>
                </a:r>
                <a:r>
                  <a:rPr lang="en-US" sz="1900" b="0" dirty="0" smtClean="0">
                    <a:latin typeface="Arial" panose="020B0604020202020204" pitchFamily="34" charset="0"/>
                    <a:cs typeface="Arial" panose="020B0604020202020204" pitchFamily="34" charset="0"/>
                  </a:rPr>
                  <a:t>as the </a:t>
                </a:r>
                <a:r>
                  <a:rPr lang="en-US" sz="1900" b="0" dirty="0">
                    <a:latin typeface="Arial" panose="020B0604020202020204" pitchFamily="34" charset="0"/>
                    <a:cs typeface="Arial" panose="020B0604020202020204" pitchFamily="34" charset="0"/>
                  </a:rPr>
                  <a:t>learning rate.</a:t>
                </a:r>
              </a:p>
              <a:p>
                <a:pPr>
                  <a:lnSpc>
                    <a:spcPct val="110000"/>
                  </a:lnSpc>
                  <a:buFont typeface="Arial" panose="020B0604020202020204" pitchFamily="34" charset="0"/>
                  <a:buChar char="•"/>
                </a:pPr>
                <a:r>
                  <a:rPr lang="en-US" sz="1900" b="0" dirty="0">
                    <a:latin typeface="Arial" panose="020B0604020202020204" pitchFamily="34" charset="0"/>
                    <a:cs typeface="Arial" panose="020B0604020202020204" pitchFamily="34" charset="0"/>
                  </a:rPr>
                  <a:t>If </a:t>
                </a:r>
                <a14:m>
                  <m:oMath xmlns:m="http://schemas.openxmlformats.org/officeDocument/2006/math">
                    <m:r>
                      <m:rPr>
                        <m:sty m:val="p"/>
                      </m:rPr>
                      <a:rPr lang="en-US" altLang="zh-CN" sz="1900" b="0">
                        <a:latin typeface="Cambria Math" charset="0"/>
                      </a:rPr>
                      <m:t>α</m:t>
                    </m:r>
                    <m:r>
                      <a:rPr lang="en-US" altLang="zh-CN" sz="1900" b="0">
                        <a:latin typeface="Cambria Math" charset="0"/>
                      </a:rPr>
                      <m:t> </m:t>
                    </m:r>
                  </m:oMath>
                </a14:m>
                <a:r>
                  <a:rPr lang="en-US" sz="1900" b="0" dirty="0">
                    <a:latin typeface="Arial" panose="020B0604020202020204" pitchFamily="34" charset="0"/>
                    <a:cs typeface="Arial" panose="020B0604020202020204" pitchFamily="34" charset="0"/>
                  </a:rPr>
                  <a:t> is small enough, then </a:t>
                </a:r>
                <a14:m>
                  <m:oMath xmlns:m="http://schemas.openxmlformats.org/officeDocument/2006/math">
                    <m:r>
                      <a:rPr lang="zh-CN" altLang="zh-CN" sz="1900" b="0">
                        <a:latin typeface="Cambria Math" charset="0"/>
                      </a:rPr>
                      <m:t> </m:t>
                    </m:r>
                    <m:r>
                      <a:rPr lang="en-US" altLang="zh-CN" sz="1900" b="0" i="1">
                        <a:latin typeface="Cambria Math" charset="0"/>
                      </a:rPr>
                      <m:t>𝐽</m:t>
                    </m:r>
                    <m:d>
                      <m:dPr>
                        <m:ctrlPr>
                          <a:rPr lang="zh-CN" altLang="zh-CN" sz="1900" b="0" i="1">
                            <a:latin typeface="Cambria Math" panose="02040503050406030204" pitchFamily="18" charset="0"/>
                          </a:rPr>
                        </m:ctrlPr>
                      </m:dPr>
                      <m:e>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𝒕</m:t>
                            </m:r>
                          </m:sub>
                        </m:sSub>
                      </m:e>
                    </m:d>
                    <m:r>
                      <a:rPr lang="en-US" altLang="zh-CN" sz="1900" b="0" i="1">
                        <a:latin typeface="Cambria Math" charset="0"/>
                      </a:rPr>
                      <m:t>≤</m:t>
                    </m:r>
                    <m:r>
                      <a:rPr lang="en-US" altLang="zh-CN" sz="1900" b="0" i="1">
                        <a:latin typeface="Cambria Math" charset="0"/>
                      </a:rPr>
                      <m:t>𝐽</m:t>
                    </m:r>
                    <m:d>
                      <m:dPr>
                        <m:ctrlPr>
                          <a:rPr lang="zh-CN" altLang="zh-CN" sz="1900" b="0" i="1">
                            <a:latin typeface="Cambria Math" panose="02040503050406030204" pitchFamily="18" charset="0"/>
                          </a:rPr>
                        </m:ctrlPr>
                      </m:dPr>
                      <m:e>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𝒕</m:t>
                            </m:r>
                            <m:r>
                              <a:rPr lang="en-US" altLang="zh-CN" sz="1900" b="1" i="1">
                                <a:latin typeface="Cambria Math" charset="0"/>
                              </a:rPr>
                              <m:t>−</m:t>
                            </m:r>
                            <m:r>
                              <a:rPr lang="en-US" altLang="zh-CN" sz="1900" b="1" i="1">
                                <a:latin typeface="Cambria Math" charset="0"/>
                              </a:rPr>
                              <m:t>𝟏</m:t>
                            </m:r>
                          </m:sub>
                        </m:sSub>
                      </m:e>
                    </m:d>
                  </m:oMath>
                </a14:m>
                <a:r>
                  <a:rPr lang="en-US" sz="1900" b="0" dirty="0">
                    <a:latin typeface="Arial" panose="020B0604020202020204" pitchFamily="34" charset="0"/>
                    <a:cs typeface="Arial" panose="020B0604020202020204" pitchFamily="34" charset="0"/>
                  </a:rPr>
                  <a:t>. If a proper step size is given, starting from </a:t>
                </a:r>
                <a14:m>
                  <m:oMath xmlns:m="http://schemas.openxmlformats.org/officeDocument/2006/math">
                    <m:sSub>
                      <m:sSubPr>
                        <m:ctrlPr>
                          <a:rPr lang="zh-CN" altLang="zh-CN" sz="1900" b="0" i="1">
                            <a:latin typeface="Cambria Math" panose="02040503050406030204" pitchFamily="18" charset="0"/>
                          </a:rPr>
                        </m:ctrlPr>
                      </m:sSubPr>
                      <m:e>
                        <m:r>
                          <a:rPr lang="en-US" altLang="zh-CN" sz="1900" b="0" i="1">
                            <a:latin typeface="Cambria Math" charset="0"/>
                          </a:rPr>
                          <m:t>𝑤</m:t>
                        </m:r>
                      </m:e>
                      <m:sub>
                        <m:r>
                          <a:rPr lang="en-US" altLang="zh-CN" sz="1900" b="0" i="1">
                            <a:latin typeface="Cambria Math" charset="0"/>
                          </a:rPr>
                          <m:t>0</m:t>
                        </m:r>
                      </m:sub>
                    </m:sSub>
                  </m:oMath>
                </a14:m>
                <a:r>
                  <a:rPr lang="en-US" sz="1900" b="0" dirty="0">
                    <a:latin typeface="Arial" panose="020B0604020202020204" pitchFamily="34" charset="0"/>
                    <a:cs typeface="Arial" panose="020B0604020202020204" pitchFamily="34" charset="0"/>
                  </a:rPr>
                  <a:t>, there is:</a:t>
                </a:r>
              </a:p>
              <a:p>
                <a:pPr marL="0" indent="0">
                  <a:lnSpc>
                    <a:spcPct val="110000"/>
                  </a:lnSpc>
                  <a:buNone/>
                </a:pPr>
                <a14:m>
                  <m:oMathPara xmlns:m="http://schemas.openxmlformats.org/officeDocument/2006/math">
                    <m:oMathParaPr>
                      <m:jc m:val="center"/>
                    </m:oMathParaPr>
                    <m:oMath xmlns:m="http://schemas.openxmlformats.org/officeDocument/2006/math">
                      <m:r>
                        <a:rPr lang="en-US" altLang="zh-CN" sz="1900" b="0" i="1">
                          <a:latin typeface="Cambria Math" charset="0"/>
                        </a:rPr>
                        <m:t>𝐽</m:t>
                      </m:r>
                      <m:d>
                        <m:dPr>
                          <m:ctrlPr>
                            <a:rPr lang="zh-CN" altLang="zh-CN" sz="1900" b="0" i="1">
                              <a:latin typeface="Cambria Math" panose="02040503050406030204" pitchFamily="18" charset="0"/>
                            </a:rPr>
                          </m:ctrlPr>
                        </m:dPr>
                        <m:e>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𝟎</m:t>
                              </m:r>
                            </m:sub>
                          </m:sSub>
                        </m:e>
                      </m:d>
                      <m:r>
                        <a:rPr lang="en-US" altLang="zh-CN" sz="1900" b="0" i="1">
                          <a:latin typeface="Cambria Math" charset="0"/>
                        </a:rPr>
                        <m:t>≥</m:t>
                      </m:r>
                      <m:r>
                        <a:rPr lang="en-US" altLang="zh-CN" sz="1900" b="0" i="1">
                          <a:latin typeface="Cambria Math" charset="0"/>
                        </a:rPr>
                        <m:t>𝐽</m:t>
                      </m:r>
                      <m:d>
                        <m:dPr>
                          <m:ctrlPr>
                            <a:rPr lang="zh-CN" altLang="zh-CN" sz="1900" b="0" i="1">
                              <a:latin typeface="Cambria Math" panose="02040503050406030204" pitchFamily="18" charset="0"/>
                            </a:rPr>
                          </m:ctrlPr>
                        </m:dPr>
                        <m:e>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𝟏</m:t>
                              </m:r>
                            </m:sub>
                          </m:sSub>
                        </m:e>
                      </m:d>
                      <m:r>
                        <a:rPr lang="en-US" altLang="zh-CN" sz="1900" b="0" i="1">
                          <a:latin typeface="Cambria Math" charset="0"/>
                        </a:rPr>
                        <m:t>≥</m:t>
                      </m:r>
                      <m:r>
                        <a:rPr lang="en-US" altLang="zh-CN" sz="1900" b="0" i="1">
                          <a:latin typeface="Cambria Math" charset="0"/>
                        </a:rPr>
                        <m:t>𝐽</m:t>
                      </m:r>
                      <m:d>
                        <m:dPr>
                          <m:ctrlPr>
                            <a:rPr lang="zh-CN" altLang="zh-CN" sz="1900" b="0" i="1">
                              <a:latin typeface="Cambria Math" panose="02040503050406030204" pitchFamily="18" charset="0"/>
                            </a:rPr>
                          </m:ctrlPr>
                        </m:dPr>
                        <m:e>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𝟐</m:t>
                              </m:r>
                            </m:sub>
                          </m:sSub>
                        </m:e>
                      </m:d>
                      <m:r>
                        <a:rPr lang="en-US" altLang="zh-CN" sz="1900" b="0">
                          <a:latin typeface="Cambria Math" charset="0"/>
                        </a:rPr>
                        <m:t>≥⋯</m:t>
                      </m:r>
                    </m:oMath>
                  </m:oMathPara>
                </a14:m>
                <a:endParaRPr lang="en-US" sz="1900" b="0" dirty="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r>
                  <a:rPr lang="en-US" sz="1900" b="0" dirty="0">
                    <a:latin typeface="Arial" panose="020B0604020202020204" pitchFamily="34" charset="0"/>
                    <a:cs typeface="Arial" panose="020B0604020202020204" pitchFamily="34" charset="0"/>
                  </a:rPr>
                  <a:t>The sequence </a:t>
                </a:r>
                <a14:m>
                  <m:oMath xmlns:m="http://schemas.openxmlformats.org/officeDocument/2006/math">
                    <m:r>
                      <a:rPr lang="zh-CN" altLang="zh-CN" sz="1900" b="0">
                        <a:latin typeface="Cambria Math" charset="0"/>
                      </a:rPr>
                      <m:t> </m:t>
                    </m:r>
                    <m:sSub>
                      <m:sSubPr>
                        <m:ctrlPr>
                          <a:rPr lang="zh-CN" altLang="zh-CN" sz="1900" i="1">
                            <a:latin typeface="Cambria Math" panose="02040503050406030204" pitchFamily="18" charset="0"/>
                          </a:rPr>
                        </m:ctrlPr>
                      </m:sSubPr>
                      <m:e>
                        <m:r>
                          <a:rPr lang="en-US" altLang="zh-CN" sz="1900" b="1" i="1">
                            <a:latin typeface="Cambria Math" charset="0"/>
                          </a:rPr>
                          <m:t>𝒘</m:t>
                        </m:r>
                      </m:e>
                      <m:sub>
                        <m:r>
                          <a:rPr lang="en-US" altLang="zh-CN" sz="1900" b="1" i="1">
                            <a:latin typeface="Cambria Math" charset="0"/>
                          </a:rPr>
                          <m:t>𝒕</m:t>
                        </m:r>
                      </m:sub>
                    </m:sSub>
                    <m:r>
                      <a:rPr lang="en-US" altLang="zh-CN" sz="1900" b="0" i="1">
                        <a:latin typeface="Cambria Math" charset="0"/>
                      </a:rPr>
                      <m:t> </m:t>
                    </m:r>
                  </m:oMath>
                </a14:m>
                <a:r>
                  <a:rPr lang="en-US" sz="1900" b="0" dirty="0">
                    <a:latin typeface="Arial" panose="020B0604020202020204" pitchFamily="34" charset="0"/>
                    <a:cs typeface="Arial" panose="020B0604020202020204" pitchFamily="34" charset="0"/>
                  </a:rPr>
                  <a:t> will be gradually converged to the minimum of the loss function.</a:t>
                </a:r>
              </a:p>
              <a:p>
                <a:pPr>
                  <a:lnSpc>
                    <a:spcPct val="110000"/>
                  </a:lnSpc>
                </a:pPr>
                <a:endParaRPr kumimoji="1" lang="zh-CN" altLang="en-US" sz="2400" b="0"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407" t="-576"/>
                </a:stretch>
              </a:blipFill>
            </p:spPr>
            <p:txBody>
              <a:bodyPr/>
              <a:lstStyle/>
              <a:p>
                <a:r>
                  <a:rPr lang="en-US">
                    <a:noFill/>
                  </a:rPr>
                  <a:t> </a:t>
                </a:r>
              </a:p>
            </p:txBody>
          </p:sp>
        </mc:Fallback>
      </mc:AlternateContent>
    </p:spTree>
    <p:extLst>
      <p:ext uri="{BB962C8B-B14F-4D97-AF65-F5344CB8AC3E}">
        <p14:creationId xmlns:p14="http://schemas.microsoft.com/office/powerpoint/2010/main" val="1974402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Description</a:t>
            </a:r>
          </a:p>
        </p:txBody>
      </p:sp>
      <p:pic>
        <p:nvPicPr>
          <p:cNvPr id="4" name="内容占位符 3"/>
          <p:cNvPicPr>
            <a:picLocks noGrp="1"/>
          </p:cNvPicPr>
          <p:nvPr>
            <p:ph idx="1"/>
          </p:nvPr>
        </p:nvPicPr>
        <p:blipFill>
          <a:blip r:embed="rId2"/>
          <a:stretch>
            <a:fillRect/>
          </a:stretch>
        </p:blipFill>
        <p:spPr>
          <a:xfrm>
            <a:off x="1049789" y="983320"/>
            <a:ext cx="4709989" cy="3702052"/>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741265" y="4792054"/>
                <a:ext cx="10217742" cy="1460272"/>
              </a:xfrm>
              <a:prstGeom prst="rect">
                <a:avLst/>
              </a:prstGeom>
            </p:spPr>
            <p:txBody>
              <a:bodyPr wrap="square">
                <a:spAutoFit/>
              </a:bodyPr>
              <a:lstStyle/>
              <a:p>
                <a:pPr marL="342900" indent="-342900">
                  <a:buFont typeface="Arial" charset="0"/>
                  <a:buChar char="•"/>
                </a:pPr>
                <a:r>
                  <a:rPr lang="en-US" dirty="0">
                    <a:latin typeface="Arial" panose="020B0604020202020204" pitchFamily="34" charset="0"/>
                    <a:cs typeface="Arial" panose="020B0604020202020204" pitchFamily="34" charset="0"/>
                  </a:rPr>
                  <a:t>Selecting an initial point </a:t>
                </a:r>
                <a14:m>
                  <m:oMath xmlns:m="http://schemas.openxmlformats.org/officeDocument/2006/math">
                    <m:sSub>
                      <m:sSubPr>
                        <m:ctrlPr>
                          <a:rPr lang="zh-CN" altLang="zh-CN" sz="2400" b="1" i="1" kern="100">
                            <a:solidFill>
                              <a:prstClr val="black"/>
                            </a:solidFill>
                            <a:latin typeface="Cambria Math" panose="02040503050406030204" pitchFamily="18" charset="0"/>
                            <a:ea typeface="Cambria Math" charset="0"/>
                          </a:rPr>
                        </m:ctrlPr>
                      </m:sSubPr>
                      <m:e>
                        <m:r>
                          <a:rPr lang="en-US" altLang="zh-CN" sz="2400" b="1" i="1" kern="0">
                            <a:solidFill>
                              <a:prstClr val="black"/>
                            </a:solidFill>
                            <a:latin typeface="Cambria Math" charset="0"/>
                            <a:ea typeface="SimSun" charset="-122"/>
                            <a:cs typeface="Times New Roman" charset="0"/>
                          </a:rPr>
                          <m:t>𝒘</m:t>
                        </m:r>
                      </m:e>
                      <m:sub>
                        <m:r>
                          <a:rPr lang="en-US" altLang="zh-CN" sz="2400" i="1" kern="0">
                            <a:solidFill>
                              <a:prstClr val="black"/>
                            </a:solidFill>
                            <a:latin typeface="Cambria Math" charset="0"/>
                            <a:ea typeface="SimSun" charset="-122"/>
                            <a:cs typeface="Times New Roman" charset="0"/>
                          </a:rPr>
                          <m:t>0</m:t>
                        </m:r>
                      </m:sub>
                    </m:sSub>
                  </m:oMath>
                </a14:m>
                <a:r>
                  <a:rPr lang="en-US" dirty="0">
                    <a:latin typeface="Arial" panose="020B0604020202020204" pitchFamily="34" charset="0"/>
                    <a:cs typeface="Arial" panose="020B0604020202020204" pitchFamily="34" charset="0"/>
                  </a:rPr>
                  <a:t> randomly, the arrows point to the negative direction of the gradient (the gradient direction is perpendicular to the contour line of the point), and the parameter </a:t>
                </a:r>
                <a14:m>
                  <m:oMath xmlns:m="http://schemas.openxmlformats.org/officeDocument/2006/math">
                    <m:r>
                      <a:rPr lang="zh-CN" altLang="zh-CN" sz="2400">
                        <a:solidFill>
                          <a:prstClr val="black"/>
                        </a:solidFill>
                        <a:latin typeface="Cambria Math" charset="0"/>
                      </a:rPr>
                      <m:t> </m:t>
                    </m:r>
                    <m:r>
                      <a:rPr lang="en-US" altLang="zh-CN" sz="2400" b="1" i="1">
                        <a:solidFill>
                          <a:prstClr val="black"/>
                        </a:solidFill>
                        <a:latin typeface="Cambria Math" charset="0"/>
                      </a:rPr>
                      <m:t>𝒘</m:t>
                    </m:r>
                    <m:r>
                      <a:rPr lang="en-US" altLang="zh-CN" sz="2400">
                        <a:solidFill>
                          <a:prstClr val="black"/>
                        </a:solidFill>
                        <a:latin typeface="Cambria Math" charset="0"/>
                      </a:rPr>
                      <m:t> </m:t>
                    </m:r>
                  </m:oMath>
                </a14:m>
                <a:r>
                  <a:rPr lang="en-US" dirty="0">
                    <a:latin typeface="Arial" panose="020B0604020202020204" pitchFamily="34" charset="0"/>
                    <a:cs typeface="Arial" panose="020B0604020202020204" pitchFamily="34" charset="0"/>
                  </a:rPr>
                  <a:t> is gradually updated along the descending direction of the gradient, until it reaches the bottom of the bowl, that is, the minimum point of the function </a:t>
                </a:r>
                <a14:m>
                  <m:oMath xmlns:m="http://schemas.openxmlformats.org/officeDocument/2006/math">
                    <m:r>
                      <a:rPr lang="zh-CN" altLang="zh-CN" sz="2400">
                        <a:solidFill>
                          <a:prstClr val="black"/>
                        </a:solidFill>
                        <a:latin typeface="Cambria Math" charset="0"/>
                      </a:rPr>
                      <m:t> </m:t>
                    </m:r>
                    <m:r>
                      <a:rPr lang="en-US" altLang="zh-CN" sz="2400" i="1">
                        <a:solidFill>
                          <a:prstClr val="black"/>
                        </a:solidFill>
                        <a:latin typeface="Cambria Math" charset="0"/>
                      </a:rPr>
                      <m:t>𝐽</m:t>
                    </m:r>
                    <m:r>
                      <a:rPr lang="en-US" altLang="zh-CN" sz="2400">
                        <a:solidFill>
                          <a:prstClr val="black"/>
                        </a:solidFill>
                        <a:latin typeface="Cambria Math" charset="0"/>
                      </a:rPr>
                      <m:t> </m:t>
                    </m:r>
                  </m:oMath>
                </a14:m>
                <a:r>
                  <a:rPr lang="en-US" dirty="0">
                    <a:latin typeface="Arial" panose="020B0604020202020204" pitchFamily="34" charset="0"/>
                    <a:cs typeface="Arial" panose="020B0604020202020204" pitchFamily="34" charset="0"/>
                  </a:rPr>
                  <a:t>.</a:t>
                </a:r>
                <a:r>
                  <a:rPr lang="en-US" sz="2400" dirty="0">
                    <a:solidFill>
                      <a:prstClr val="black"/>
                    </a:solidFill>
                    <a:latin typeface="Arial" panose="020B0604020202020204" pitchFamily="34" charset="0"/>
                    <a:cs typeface="Arial" panose="020B0604020202020204" pitchFamily="34" charset="0"/>
                  </a:rPr>
                  <a:t> </a:t>
                </a:r>
              </a:p>
            </p:txBody>
          </p:sp>
        </mc:Choice>
        <mc:Fallback xmlns="">
          <p:sp>
            <p:nvSpPr>
              <p:cNvPr id="5" name="矩形 4"/>
              <p:cNvSpPr>
                <a:spLocks noRot="1" noChangeAspect="1" noMove="1" noResize="1" noEditPoints="1" noAdjustHandles="1" noChangeArrowheads="1" noChangeShapeType="1" noTextEdit="1"/>
              </p:cNvSpPr>
              <p:nvPr/>
            </p:nvSpPr>
            <p:spPr>
              <a:xfrm>
                <a:off x="741265" y="4792054"/>
                <a:ext cx="10217742" cy="1460272"/>
              </a:xfrm>
              <a:prstGeom prst="rect">
                <a:avLst/>
              </a:prstGeom>
              <a:blipFill rotWithShape="0">
                <a:blip r:embed="rId3"/>
                <a:stretch>
                  <a:fillRect l="-418" r="-119" b="-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255208" y="1957183"/>
                <a:ext cx="4694372" cy="1754326"/>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Assuming that the loss function </a:t>
                </a:r>
                <a14:m>
                  <m:oMath xmlns:m="http://schemas.openxmlformats.org/officeDocument/2006/math">
                    <m:r>
                      <a:rPr lang="zh-CN" altLang="zh-CN" i="1">
                        <a:solidFill>
                          <a:prstClr val="black"/>
                        </a:solidFill>
                        <a:latin typeface="Cambria Math" charset="0"/>
                      </a:rPr>
                      <m:t> </m:t>
                    </m:r>
                    <m:r>
                      <a:rPr lang="en-US" altLang="zh-CN" i="1">
                        <a:solidFill>
                          <a:prstClr val="black"/>
                        </a:solidFill>
                        <a:latin typeface="Cambria Math" charset="0"/>
                      </a:rPr>
                      <m:t>𝐽</m:t>
                    </m:r>
                    <m:r>
                      <a:rPr lang="en-US" altLang="zh-CN">
                        <a:solidFill>
                          <a:prstClr val="black"/>
                        </a:solidFill>
                        <a:latin typeface="Cambria Math" charset="0"/>
                      </a:rPr>
                      <m:t> </m:t>
                    </m:r>
                  </m:oMath>
                </a14:m>
                <a:r>
                  <a:rPr lang="en-US" dirty="0">
                    <a:latin typeface="Arial" panose="020B0604020202020204" pitchFamily="34" charset="0"/>
                    <a:cs typeface="Arial" panose="020B0604020202020204" pitchFamily="34" charset="0"/>
                  </a:rPr>
                  <a:t> is defined on a plane, the function image is similar to a bowl container. The blue curve represents the contour line, that is, the function </a:t>
                </a:r>
                <a14:m>
                  <m:oMath xmlns:m="http://schemas.openxmlformats.org/officeDocument/2006/math">
                    <m:r>
                      <a:rPr lang="zh-CN" altLang="zh-CN" kern="0">
                        <a:solidFill>
                          <a:prstClr val="black"/>
                        </a:solidFill>
                        <a:latin typeface="Cambria Math" charset="0"/>
                        <a:ea typeface="Cambria Math" charset="0"/>
                        <a:cs typeface="Times New Roman" charset="0"/>
                      </a:rPr>
                      <m:t> </m:t>
                    </m:r>
                    <m:r>
                      <a:rPr lang="en-US" altLang="zh-CN" i="1" kern="0">
                        <a:solidFill>
                          <a:prstClr val="black"/>
                        </a:solidFill>
                        <a:latin typeface="Cambria Math" charset="0"/>
                        <a:ea typeface="Cambria Math" charset="0"/>
                        <a:cs typeface="Times New Roman" charset="0"/>
                      </a:rPr>
                      <m:t>𝐽</m:t>
                    </m:r>
                    <m:r>
                      <a:rPr lang="en-US" altLang="zh-CN" i="1" kern="0">
                        <a:solidFill>
                          <a:prstClr val="black"/>
                        </a:solidFill>
                        <a:latin typeface="Cambria Math" charset="0"/>
                        <a:ea typeface="Cambria Math" charset="0"/>
                        <a:cs typeface="Times New Roman" charset="0"/>
                      </a:rPr>
                      <m:t> </m:t>
                    </m:r>
                  </m:oMath>
                </a14:m>
                <a:r>
                  <a:rPr lang="en-US" dirty="0">
                    <a:latin typeface="Arial" panose="020B0604020202020204" pitchFamily="34" charset="0"/>
                    <a:cs typeface="Arial" panose="020B0604020202020204" pitchFamily="34" charset="0"/>
                  </a:rPr>
                  <a:t> is the curve formed by a set of constants. The lighter the color, the smaller the value.</a:t>
                </a:r>
                <a:r>
                  <a:rPr lang="en-US" dirty="0">
                    <a:solidFill>
                      <a:prstClr val="black"/>
                    </a:solidFill>
                    <a:latin typeface="Arial" panose="020B0604020202020204" pitchFamily="34" charset="0"/>
                    <a:ea typeface="SimSun" charset="-122"/>
                    <a:cs typeface="Arial" panose="020B0604020202020204" pitchFamily="34" charset="0"/>
                  </a:rPr>
                  <a:t>    </a:t>
                </a:r>
                <a:r>
                  <a:rPr lang="en-US" dirty="0">
                    <a:solidFill>
                      <a:prstClr val="black"/>
                    </a:solidFill>
                    <a:latin typeface="Arial" panose="020B0604020202020204" pitchFamily="34" charset="0"/>
                    <a:cs typeface="Arial" panose="020B0604020202020204" pitchFamily="34" charset="0"/>
                  </a:rPr>
                  <a:t> </a:t>
                </a:r>
              </a:p>
            </p:txBody>
          </p:sp>
        </mc:Choice>
        <mc:Fallback xmlns="">
          <p:sp>
            <p:nvSpPr>
              <p:cNvPr id="6" name="矩形 5"/>
              <p:cNvSpPr>
                <a:spLocks noRot="1" noChangeAspect="1" noMove="1" noResize="1" noEditPoints="1" noAdjustHandles="1" noChangeArrowheads="1" noChangeShapeType="1" noTextEdit="1"/>
              </p:cNvSpPr>
              <p:nvPr/>
            </p:nvSpPr>
            <p:spPr>
              <a:xfrm>
                <a:off x="6255208" y="1957183"/>
                <a:ext cx="4694372" cy="1754326"/>
              </a:xfrm>
              <a:prstGeom prst="rect">
                <a:avLst/>
              </a:prstGeom>
              <a:blipFill rotWithShape="0">
                <a:blip r:embed="rId4"/>
                <a:stretch>
                  <a:fillRect l="-1039" t="-1736" r="-1169" b="-4514"/>
                </a:stretch>
              </a:blipFill>
            </p:spPr>
            <p:txBody>
              <a:bodyPr/>
              <a:lstStyle/>
              <a:p>
                <a:r>
                  <a:rPr lang="en-US">
                    <a:noFill/>
                  </a:rPr>
                  <a:t> </a:t>
                </a:r>
              </a:p>
            </p:txBody>
          </p:sp>
        </mc:Fallback>
      </mc:AlternateContent>
    </p:spTree>
    <p:extLst>
      <p:ext uri="{BB962C8B-B14F-4D97-AF65-F5344CB8AC3E}">
        <p14:creationId xmlns:p14="http://schemas.microsoft.com/office/powerpoint/2010/main" val="16776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cap="none" dirty="0" smtClean="0">
                <a:latin typeface="Arial" panose="020B0604020202020204" pitchFamily="34" charset="0"/>
                <a:cs typeface="Arial" panose="020B0604020202020204" pitchFamily="34" charset="0"/>
              </a:rPr>
              <a:t>P</a:t>
            </a:r>
            <a:r>
              <a:rPr kumimoji="1" lang="en-US" b="1" cap="none" dirty="0" smtClean="0">
                <a:latin typeface="Arial" panose="020B0604020202020204" pitchFamily="34" charset="0"/>
                <a:cs typeface="Arial" panose="020B0604020202020204" pitchFamily="34" charset="0"/>
              </a:rPr>
              <a:t>seudo-code</a:t>
            </a:r>
            <a:endParaRPr kumimoji="1" lang="en-US" b="1" cap="none"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643037" y="135428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smtClean="0">
                    <a:latin typeface="Arial" panose="020B0604020202020204" pitchFamily="34" charset="0"/>
                    <a:cs typeface="Arial" panose="020B0604020202020204" pitchFamily="34" charset="0"/>
                  </a:rPr>
                  <a:t>Loss function</a:t>
                </a:r>
                <a:r>
                  <a:rPr lang="en-US" sz="2000" dirty="0">
                    <a:latin typeface="Arial" panose="020B0604020202020204" pitchFamily="34" charset="0"/>
                    <a:cs typeface="Arial" panose="020B0604020202020204" pitchFamily="34" charset="0"/>
                  </a:rPr>
                  <a:t>: </a:t>
                </a:r>
                <a14:m>
                  <m:oMath xmlns:m="http://schemas.openxmlformats.org/officeDocument/2006/math">
                    <m:r>
                      <a:rPr lang="zh-CN" altLang="zh-CN" sz="2000" i="1">
                        <a:latin typeface="Cambria Math" charset="0"/>
                      </a:rPr>
                      <m:t> </m:t>
                    </m:r>
                    <m:r>
                      <a:rPr lang="en-US" altLang="zh-CN" sz="2000" i="1">
                        <a:latin typeface="Cambria Math" charset="0"/>
                      </a:rPr>
                      <m:t>𝐽</m:t>
                    </m:r>
                    <m:d>
                      <m:dPr>
                        <m:ctrlPr>
                          <a:rPr lang="zh-CN" altLang="zh-CN" sz="2000" i="1">
                            <a:latin typeface="Cambria Math" panose="02040503050406030204" pitchFamily="18" charset="0"/>
                          </a:rPr>
                        </m:ctrlPr>
                      </m:dPr>
                      <m:e>
                        <m:r>
                          <a:rPr lang="en-US" altLang="zh-CN" sz="2000" b="1" i="1">
                            <a:latin typeface="Cambria Math" charset="0"/>
                          </a:rPr>
                          <m:t>𝒘</m:t>
                        </m:r>
                      </m:e>
                    </m:d>
                    <m:r>
                      <a:rPr lang="en-US" altLang="zh-CN" sz="2000" i="1">
                        <a:latin typeface="Cambria Math" charset="0"/>
                      </a:rPr>
                      <m:t>=</m:t>
                    </m:r>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2</m:t>
                        </m:r>
                        <m:r>
                          <a:rPr lang="en-US" altLang="zh-CN" sz="2000" i="1">
                            <a:latin typeface="Cambria Math" charset="0"/>
                          </a:rPr>
                          <m:t>𝑚</m:t>
                        </m:r>
                      </m:den>
                    </m:f>
                    <m:nary>
                      <m:naryPr>
                        <m:chr m:val="∑"/>
                        <m:limLoc m:val="undOvr"/>
                        <m:ctrlPr>
                          <a:rPr lang="zh-CN" altLang="zh-CN" sz="2000" i="1">
                            <a:latin typeface="Cambria Math" panose="02040503050406030204" pitchFamily="18" charset="0"/>
                          </a:rPr>
                        </m:ctrlPr>
                      </m:naryPr>
                      <m:sub>
                        <m:r>
                          <a:rPr lang="en-US" altLang="zh-CN" sz="2000" i="1">
                            <a:latin typeface="Cambria Math" charset="0"/>
                          </a:rPr>
                          <m:t>𝑖</m:t>
                        </m:r>
                        <m:r>
                          <a:rPr lang="en-US" altLang="zh-CN" sz="2000" i="1">
                            <a:latin typeface="Cambria Math" charset="0"/>
                          </a:rPr>
                          <m:t>=1</m:t>
                        </m:r>
                      </m:sub>
                      <m:sup>
                        <m:r>
                          <a:rPr lang="en-US" altLang="zh-CN" sz="2000" i="1">
                            <a:latin typeface="Cambria Math" charset="0"/>
                          </a:rPr>
                          <m:t>𝑚</m:t>
                        </m:r>
                      </m:sup>
                      <m:e>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charset="0"/>
                                  </a:rPr>
                                  <m:t>h</m:t>
                                </m:r>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b="1" i="1">
                                            <a:latin typeface="Cambria Math" charset="0"/>
                                          </a:rPr>
                                          <m:t>𝐱</m:t>
                                        </m:r>
                                      </m:e>
                                      <m:sup>
                                        <m:r>
                                          <a:rPr lang="en-US" altLang="zh-CN" sz="2000" i="1">
                                            <a:latin typeface="Cambria Math" charset="0"/>
                                          </a:rPr>
                                          <m:t>(</m:t>
                                        </m:r>
                                        <m:r>
                                          <a:rPr lang="en-US" altLang="zh-CN" sz="2000" i="1">
                                            <a:latin typeface="Cambria Math" charset="0"/>
                                          </a:rPr>
                                          <m:t>𝑖</m:t>
                                        </m:r>
                                        <m:r>
                                          <a:rPr lang="en-US" altLang="zh-CN" sz="2000" i="1">
                                            <a:latin typeface="Cambria Math" charset="0"/>
                                          </a:rPr>
                                          <m:t>)</m:t>
                                        </m:r>
                                      </m:sup>
                                    </m:sSup>
                                  </m:e>
                                </m:d>
                                <m:r>
                                  <a:rPr lang="en-US" altLang="zh-CN" sz="2000" i="1">
                                    <a:latin typeface="Cambria Math" charset="0"/>
                                  </a:rPr>
                                  <m:t>−</m:t>
                                </m:r>
                                <m:sSup>
                                  <m:sSupPr>
                                    <m:ctrlPr>
                                      <a:rPr lang="zh-CN" altLang="zh-CN" sz="2000" i="1">
                                        <a:latin typeface="Cambria Math" panose="02040503050406030204" pitchFamily="18" charset="0"/>
                                      </a:rPr>
                                    </m:ctrlPr>
                                  </m:sSupPr>
                                  <m:e>
                                    <m:r>
                                      <a:rPr lang="en-US" altLang="zh-CN" sz="2000" i="1">
                                        <a:latin typeface="Cambria Math" charset="0"/>
                                      </a:rPr>
                                      <m:t>𝑦</m:t>
                                    </m:r>
                                  </m:e>
                                  <m:sup>
                                    <m:r>
                                      <a:rPr lang="en-US" altLang="zh-CN" sz="2000" i="1">
                                        <a:latin typeface="Cambria Math" charset="0"/>
                                      </a:rPr>
                                      <m:t>(</m:t>
                                    </m:r>
                                    <m:r>
                                      <a:rPr lang="en-US" altLang="zh-CN" sz="2000" i="1">
                                        <a:latin typeface="Cambria Math" charset="0"/>
                                      </a:rPr>
                                      <m:t>𝑖</m:t>
                                    </m:r>
                                    <m:r>
                                      <a:rPr lang="en-US" altLang="zh-CN" sz="2000" i="1">
                                        <a:latin typeface="Cambria Math" charset="0"/>
                                      </a:rPr>
                                      <m:t>)</m:t>
                                    </m:r>
                                  </m:sup>
                                </m:sSup>
                              </m:e>
                            </m:d>
                          </m:e>
                          <m:sup>
                            <m:r>
                              <a:rPr lang="en-US" altLang="zh-CN" sz="2000" i="1">
                                <a:latin typeface="Cambria Math" charset="0"/>
                              </a:rPr>
                              <m:t>2</m:t>
                            </m:r>
                          </m:sup>
                        </m:sSup>
                      </m:e>
                    </m:nary>
                  </m:oMath>
                </a14:m>
                <a:r>
                  <a:rPr lang="en-US" sz="2000" dirty="0">
                    <a:latin typeface="Arial" panose="020B0604020202020204" pitchFamily="34" charset="0"/>
                    <a:cs typeface="Arial" panose="020B0604020202020204" pitchFamily="34" charset="0"/>
                  </a:rPr>
                  <a:t> </a:t>
                </a:r>
              </a:p>
              <a:p>
                <a:pPr>
                  <a:lnSpc>
                    <a:spcPct val="120000"/>
                  </a:lnSpc>
                </a:pPr>
                <a:r>
                  <a:rPr lang="en-US" sz="2000" dirty="0" smtClean="0">
                    <a:latin typeface="Arial" panose="020B0604020202020204" pitchFamily="34" charset="0"/>
                    <a:cs typeface="Arial" panose="020B0604020202020204" pitchFamily="34" charset="0"/>
                  </a:rPr>
                  <a:t>Gradient </a:t>
                </a:r>
                <a:r>
                  <a:rPr lang="en-US" sz="2000" dirty="0">
                    <a:latin typeface="Arial" panose="020B0604020202020204" pitchFamily="34" charset="0"/>
                    <a:cs typeface="Arial" panose="020B0604020202020204" pitchFamily="34" charset="0"/>
                  </a:rPr>
                  <a:t>calculation formula: </a:t>
                </a:r>
                <a14:m>
                  <m:oMath xmlns:m="http://schemas.openxmlformats.org/officeDocument/2006/math">
                    <m:r>
                      <a:rPr lang="en-US" altLang="zh-CN" sz="2000">
                        <a:latin typeface="Cambria Math" charset="0"/>
                      </a:rPr>
                      <m:t>𝛻</m:t>
                    </m:r>
                    <m:r>
                      <a:rPr lang="en-US" altLang="zh-CN" sz="2000" i="1">
                        <a:latin typeface="Cambria Math" charset="0"/>
                      </a:rPr>
                      <m:t>𝐽</m:t>
                    </m:r>
                    <m:d>
                      <m:dPr>
                        <m:ctrlPr>
                          <a:rPr lang="zh-CN" altLang="zh-CN" sz="2000" i="1">
                            <a:latin typeface="Cambria Math" panose="02040503050406030204" pitchFamily="18" charset="0"/>
                          </a:rPr>
                        </m:ctrlPr>
                      </m:dPr>
                      <m:e>
                        <m:r>
                          <a:rPr lang="en-US" altLang="zh-CN" sz="2000" b="1" i="1">
                            <a:latin typeface="Cambria Math" charset="0"/>
                          </a:rPr>
                          <m:t>𝒘</m:t>
                        </m:r>
                      </m:e>
                    </m:d>
                    <m:r>
                      <a:rPr lang="en-US" altLang="zh-CN" sz="2000" i="1">
                        <a:latin typeface="Cambria Math" charset="0"/>
                      </a:rPr>
                      <m:t>=</m:t>
                    </m:r>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𝑚</m:t>
                        </m:r>
                      </m:den>
                    </m:f>
                    <m:nary>
                      <m:naryPr>
                        <m:chr m:val="∑"/>
                        <m:limLoc m:val="undOvr"/>
                        <m:ctrlPr>
                          <a:rPr lang="zh-CN" altLang="zh-CN" sz="2000" i="1">
                            <a:latin typeface="Cambria Math" panose="02040503050406030204" pitchFamily="18" charset="0"/>
                          </a:rPr>
                        </m:ctrlPr>
                      </m:naryPr>
                      <m:sub>
                        <m:r>
                          <a:rPr lang="en-US" altLang="zh-CN" sz="2000" i="1">
                            <a:latin typeface="Cambria Math" charset="0"/>
                          </a:rPr>
                          <m:t>𝑖</m:t>
                        </m:r>
                        <m:r>
                          <a:rPr lang="en-US" altLang="zh-CN" sz="2000" i="1">
                            <a:latin typeface="Cambria Math" charset="0"/>
                          </a:rPr>
                          <m:t>=1</m:t>
                        </m:r>
                      </m:sub>
                      <m:sup>
                        <m:r>
                          <a:rPr lang="en-US" altLang="zh-CN" sz="2000" i="1">
                            <a:latin typeface="Cambria Math" charset="0"/>
                          </a:rPr>
                          <m:t>𝑚</m:t>
                        </m:r>
                      </m:sup>
                      <m:e>
                        <m:d>
                          <m:dPr>
                            <m:ctrlPr>
                              <a:rPr lang="zh-CN" altLang="zh-CN" sz="2000" i="1">
                                <a:latin typeface="Cambria Math" panose="02040503050406030204" pitchFamily="18" charset="0"/>
                              </a:rPr>
                            </m:ctrlPr>
                          </m:dPr>
                          <m:e>
                            <m:r>
                              <a:rPr lang="en-US" altLang="zh-CN" sz="2000" i="1">
                                <a:latin typeface="Cambria Math" charset="0"/>
                              </a:rPr>
                              <m:t>h</m:t>
                            </m:r>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b="1" i="1">
                                        <a:latin typeface="Cambria Math" charset="0"/>
                                      </a:rPr>
                                      <m:t>𝐱</m:t>
                                    </m:r>
                                  </m:e>
                                  <m:sup>
                                    <m:r>
                                      <a:rPr lang="en-US" altLang="zh-CN" sz="2000" i="1">
                                        <a:latin typeface="Cambria Math" charset="0"/>
                                      </a:rPr>
                                      <m:t>(</m:t>
                                    </m:r>
                                    <m:r>
                                      <a:rPr lang="en-US" altLang="zh-CN" sz="2000" i="1">
                                        <a:latin typeface="Cambria Math" charset="0"/>
                                      </a:rPr>
                                      <m:t>𝑖</m:t>
                                    </m:r>
                                    <m:r>
                                      <a:rPr lang="en-US" altLang="zh-CN" sz="2000" i="1">
                                        <a:latin typeface="Cambria Math" charset="0"/>
                                      </a:rPr>
                                      <m:t>)</m:t>
                                    </m:r>
                                  </m:sup>
                                </m:sSup>
                              </m:e>
                            </m:d>
                            <m:r>
                              <a:rPr lang="en-US" altLang="zh-CN" sz="2000" i="1">
                                <a:latin typeface="Cambria Math" charset="0"/>
                              </a:rPr>
                              <m:t>−</m:t>
                            </m:r>
                            <m:sSup>
                              <m:sSupPr>
                                <m:ctrlPr>
                                  <a:rPr lang="zh-CN" altLang="zh-CN" sz="2000" i="1">
                                    <a:latin typeface="Cambria Math" panose="02040503050406030204" pitchFamily="18" charset="0"/>
                                  </a:rPr>
                                </m:ctrlPr>
                              </m:sSupPr>
                              <m:e>
                                <m:r>
                                  <a:rPr lang="en-US" altLang="zh-CN" sz="2000" i="1">
                                    <a:latin typeface="Cambria Math" charset="0"/>
                                  </a:rPr>
                                  <m:t>𝑦</m:t>
                                </m:r>
                              </m:e>
                              <m:sup>
                                <m:r>
                                  <a:rPr lang="en-US" altLang="zh-CN" sz="2000" i="1">
                                    <a:latin typeface="Cambria Math" charset="0"/>
                                  </a:rPr>
                                  <m:t>(</m:t>
                                </m:r>
                                <m:r>
                                  <a:rPr lang="en-US" altLang="zh-CN" sz="2000" i="1">
                                    <a:latin typeface="Cambria Math" charset="0"/>
                                  </a:rPr>
                                  <m:t>𝑖</m:t>
                                </m:r>
                                <m:r>
                                  <a:rPr lang="en-US" altLang="zh-CN" sz="2000" i="1">
                                    <a:latin typeface="Cambria Math" charset="0"/>
                                  </a:rPr>
                                  <m:t>)</m:t>
                                </m:r>
                              </m:sup>
                            </m:sSup>
                          </m:e>
                        </m:d>
                        <m:sSup>
                          <m:sSupPr>
                            <m:ctrlPr>
                              <a:rPr lang="zh-CN" altLang="zh-CN" sz="2000" i="1">
                                <a:latin typeface="Cambria Math" panose="02040503050406030204" pitchFamily="18" charset="0"/>
                              </a:rPr>
                            </m:ctrlPr>
                          </m:sSupPr>
                          <m:e>
                            <m:acc>
                              <m:accPr>
                                <m:chr m:val="̂"/>
                                <m:ctrlPr>
                                  <a:rPr lang="zh-CN" altLang="zh-CN" sz="2000" i="1">
                                    <a:latin typeface="Cambria Math" panose="02040503050406030204" pitchFamily="18" charset="0"/>
                                  </a:rPr>
                                </m:ctrlPr>
                              </m:accPr>
                              <m:e>
                                <m:r>
                                  <a:rPr lang="en-US" altLang="zh-CN" sz="2000" b="1">
                                    <a:latin typeface="Cambria Math" charset="0"/>
                                  </a:rPr>
                                  <m:t> </m:t>
                                </m:r>
                                <m:r>
                                  <a:rPr lang="en-US" altLang="zh-CN" sz="2000" b="1" i="1">
                                    <a:latin typeface="Cambria Math" charset="0"/>
                                  </a:rPr>
                                  <m:t>𝐱</m:t>
                                </m:r>
                              </m:e>
                            </m:acc>
                          </m:e>
                          <m:sup>
                            <m:r>
                              <a:rPr lang="en-US" altLang="zh-CN" sz="2000" i="1">
                                <a:latin typeface="Cambria Math" charset="0"/>
                              </a:rPr>
                              <m:t>(</m:t>
                            </m:r>
                            <m:r>
                              <a:rPr lang="en-US" altLang="zh-CN" sz="2000" i="1">
                                <a:latin typeface="Cambria Math" charset="0"/>
                              </a:rPr>
                              <m:t>𝑖</m:t>
                            </m:r>
                            <m:r>
                              <a:rPr lang="en-US" altLang="zh-CN" sz="2000" i="1">
                                <a:latin typeface="Cambria Math" charset="0"/>
                              </a:rPr>
                              <m:t>)</m:t>
                            </m:r>
                          </m:sup>
                        </m:sSup>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p>
                      <m:sSupPr>
                        <m:ctrlPr>
                          <a:rPr lang="zh-CN" altLang="zh-CN" sz="2000" i="1">
                            <a:latin typeface="Cambria Math" panose="02040503050406030204" pitchFamily="18" charset="0"/>
                          </a:rPr>
                        </m:ctrlPr>
                      </m:sSupPr>
                      <m:e>
                        <m:acc>
                          <m:accPr>
                            <m:chr m:val="̂"/>
                            <m:ctrlPr>
                              <a:rPr lang="zh-CN" altLang="zh-CN" sz="2000" i="1">
                                <a:latin typeface="Cambria Math" panose="02040503050406030204" pitchFamily="18" charset="0"/>
                              </a:rPr>
                            </m:ctrlPr>
                          </m:accPr>
                          <m:e>
                            <m:r>
                              <a:rPr lang="en-US" altLang="zh-CN" sz="2000" b="1" i="1">
                                <a:latin typeface="Cambria Math" charset="0"/>
                              </a:rPr>
                              <m:t>𝐱</m:t>
                            </m:r>
                          </m:e>
                        </m:acc>
                      </m:e>
                      <m:sup>
                        <m:r>
                          <a:rPr lang="en-US" altLang="zh-CN" sz="2000" i="1">
                            <a:latin typeface="Cambria Math" charset="0"/>
                          </a:rPr>
                          <m:t>(</m:t>
                        </m:r>
                        <m:r>
                          <a:rPr lang="en-US" altLang="zh-CN" sz="2000" i="1">
                            <a:latin typeface="Cambria Math" charset="0"/>
                          </a:rPr>
                          <m:t>𝑖</m:t>
                        </m:r>
                        <m:r>
                          <a:rPr lang="en-US" altLang="zh-CN" sz="2000" i="1">
                            <a:latin typeface="Cambria Math" charset="0"/>
                          </a:rPr>
                          <m:t>)</m:t>
                        </m:r>
                      </m:sup>
                    </m:sSup>
                    <m:r>
                      <a:rPr lang="en-US" altLang="zh-CN" sz="2000" i="1">
                        <a:latin typeface="Cambria Math" charset="0"/>
                      </a:rPr>
                      <m:t>=[1,</m:t>
                    </m:r>
                    <m:sSup>
                      <m:sSupPr>
                        <m:ctrlPr>
                          <a:rPr lang="zh-CN" altLang="zh-CN" sz="2000" i="1">
                            <a:latin typeface="Cambria Math" panose="02040503050406030204" pitchFamily="18" charset="0"/>
                          </a:rPr>
                        </m:ctrlPr>
                      </m:sSupPr>
                      <m:e>
                        <m:r>
                          <a:rPr lang="en-US" altLang="zh-CN" sz="2000" b="1" i="1">
                            <a:latin typeface="Cambria Math" charset="0"/>
                          </a:rPr>
                          <m:t>𝐱</m:t>
                        </m:r>
                      </m:e>
                      <m:sup>
                        <m:d>
                          <m:dPr>
                            <m:ctrlPr>
                              <a:rPr lang="zh-CN" altLang="zh-CN" sz="2000" i="1">
                                <a:latin typeface="Cambria Math" panose="02040503050406030204" pitchFamily="18" charset="0"/>
                              </a:rPr>
                            </m:ctrlPr>
                          </m:dPr>
                          <m:e>
                            <m:r>
                              <a:rPr lang="en-US" altLang="zh-CN" sz="2000" i="1">
                                <a:latin typeface="Cambria Math" charset="0"/>
                              </a:rPr>
                              <m:t>𝑖</m:t>
                            </m:r>
                          </m:e>
                        </m:d>
                      </m:sup>
                    </m:sSup>
                    <m:r>
                      <a:rPr lang="en-US" altLang="zh-CN" sz="2000" i="1">
                        <a:latin typeface="Cambria Math" charset="0"/>
                      </a:rPr>
                      <m:t>]</m:t>
                    </m:r>
                  </m:oMath>
                </a14:m>
                <a:r>
                  <a:rPr lang="en-US" sz="2000" dirty="0">
                    <a:latin typeface="Arial" panose="020B0604020202020204" pitchFamily="34" charset="0"/>
                    <a:cs typeface="Arial" panose="020B0604020202020204" pitchFamily="34" charset="0"/>
                  </a:rPr>
                  <a:t> </a:t>
                </a:r>
              </a:p>
              <a:p>
                <a:pPr>
                  <a:lnSpc>
                    <a:spcPct val="120000"/>
                  </a:lnSpc>
                </a:pPr>
                <a:r>
                  <a:rPr lang="en-US" sz="2000" dirty="0" smtClean="0">
                    <a:latin typeface="Arial" panose="020B0604020202020204" pitchFamily="34" charset="0"/>
                    <a:cs typeface="Arial" panose="020B0604020202020204" pitchFamily="34" charset="0"/>
                  </a:rPr>
                  <a:t>Update </a:t>
                </a:r>
                <a:r>
                  <a:rPr lang="en-US" sz="2000" dirty="0">
                    <a:latin typeface="Arial" panose="020B0604020202020204" pitchFamily="34" charset="0"/>
                    <a:cs typeface="Arial" panose="020B0604020202020204" pitchFamily="34" charset="0"/>
                  </a:rPr>
                  <a:t>parameters step by step:</a:t>
                </a:r>
              </a:p>
              <a:p>
                <a:pPr marL="0" indent="0" algn="ctr">
                  <a:lnSpc>
                    <a:spcPct val="120000"/>
                  </a:lnSpc>
                  <a:buFont typeface="Arial" panose="020B0604020202020204" pitchFamily="34" charset="0"/>
                  <a:buNone/>
                </a:pPr>
                <a14:m>
                  <m:oMath xmlns:m="http://schemas.openxmlformats.org/officeDocument/2006/math">
                    <m:sSub>
                      <m:sSubPr>
                        <m:ctrlPr>
                          <a:rPr lang="zh-CN" altLang="zh-CN" sz="2000" i="1">
                            <a:latin typeface="Cambria Math" panose="02040503050406030204" pitchFamily="18" charset="0"/>
                          </a:rPr>
                        </m:ctrlPr>
                      </m:sSubPr>
                      <m:e>
                        <m:r>
                          <a:rPr lang="en-US" altLang="zh-CN" sz="2000" b="1" i="1">
                            <a:latin typeface="Cambria Math" charset="0"/>
                          </a:rPr>
                          <m:t>𝒘</m:t>
                        </m:r>
                      </m:e>
                      <m:sub>
                        <m:r>
                          <a:rPr lang="en-US" altLang="zh-CN" sz="2000" i="1">
                            <a:latin typeface="Cambria Math" charset="0"/>
                          </a:rPr>
                          <m:t>𝑡</m:t>
                        </m:r>
                      </m:sub>
                    </m:sSub>
                    <m:r>
                      <a:rPr lang="en-US" altLang="zh-CN" sz="2000" i="1">
                        <a:latin typeface="Cambria Math" charset="0"/>
                      </a:rPr>
                      <m:t>=</m:t>
                    </m:r>
                    <m:sSub>
                      <m:sSubPr>
                        <m:ctrlPr>
                          <a:rPr lang="zh-CN" altLang="zh-CN" sz="2000" i="1">
                            <a:latin typeface="Cambria Math" panose="02040503050406030204" pitchFamily="18" charset="0"/>
                          </a:rPr>
                        </m:ctrlPr>
                      </m:sSubPr>
                      <m:e>
                        <m:r>
                          <a:rPr lang="en-US" altLang="zh-CN" sz="2000" b="1" i="1">
                            <a:latin typeface="Cambria Math" charset="0"/>
                          </a:rPr>
                          <m:t>𝒘</m:t>
                        </m:r>
                      </m:e>
                      <m:sub>
                        <m:r>
                          <a:rPr lang="en-US" altLang="zh-CN" sz="2000" i="1">
                            <a:latin typeface="Cambria Math" charset="0"/>
                          </a:rPr>
                          <m:t>𝑡</m:t>
                        </m:r>
                        <m:r>
                          <a:rPr lang="en-US" altLang="zh-CN" sz="2000" i="1">
                            <a:latin typeface="Cambria Math" charset="0"/>
                          </a:rPr>
                          <m:t>−1</m:t>
                        </m:r>
                      </m:sub>
                    </m:sSub>
                    <m:r>
                      <a:rPr lang="en-US" altLang="zh-CN" sz="2000" i="1">
                        <a:latin typeface="Cambria Math" charset="0"/>
                      </a:rPr>
                      <m:t>−</m:t>
                    </m:r>
                    <m:r>
                      <a:rPr lang="en-US" altLang="zh-CN" sz="2000" i="1">
                        <a:latin typeface="Cambria Math" charset="0"/>
                      </a:rPr>
                      <m:t>𝛼</m:t>
                    </m:r>
                    <m:r>
                      <a:rPr lang="en-US" altLang="zh-CN" sz="2000">
                        <a:latin typeface="Cambria Math" charset="0"/>
                      </a:rPr>
                      <m:t>𝛻</m:t>
                    </m:r>
                    <m:r>
                      <a:rPr lang="en-US" altLang="zh-CN" sz="2000" i="1">
                        <a:latin typeface="Cambria Math" charset="0"/>
                      </a:rPr>
                      <m:t>𝐽</m:t>
                    </m:r>
                    <m:d>
                      <m:dPr>
                        <m:ctrlPr>
                          <a:rPr lang="zh-CN" altLang="zh-CN" sz="2000" i="1">
                            <a:latin typeface="Cambria Math" panose="02040503050406030204" pitchFamily="18" charset="0"/>
                          </a:rPr>
                        </m:ctrlPr>
                      </m:dPr>
                      <m:e>
                        <m:sSub>
                          <m:sSubPr>
                            <m:ctrlPr>
                              <a:rPr lang="zh-CN" altLang="zh-CN" sz="2000" b="1" i="1">
                                <a:latin typeface="Cambria Math" panose="02040503050406030204" pitchFamily="18" charset="0"/>
                              </a:rPr>
                            </m:ctrlPr>
                          </m:sSubPr>
                          <m:e>
                            <m:r>
                              <a:rPr lang="en-US" altLang="zh-CN" sz="2000" b="1" i="1">
                                <a:latin typeface="Cambria Math" charset="0"/>
                              </a:rPr>
                              <m:t>𝒘</m:t>
                            </m:r>
                          </m:e>
                          <m:sub>
                            <m:r>
                              <a:rPr lang="en-US" altLang="zh-CN" sz="2000" b="1" i="1">
                                <a:latin typeface="Cambria Math" charset="0"/>
                              </a:rPr>
                              <m:t>𝒕</m:t>
                            </m:r>
                            <m:r>
                              <a:rPr lang="en-US" altLang="zh-CN" sz="2000" b="1" i="1">
                                <a:latin typeface="Cambria Math" charset="0"/>
                              </a:rPr>
                              <m:t>−</m:t>
                            </m:r>
                            <m:r>
                              <a:rPr lang="en-US" altLang="zh-CN" sz="2000" b="1" i="1">
                                <a:latin typeface="Cambria Math" charset="0"/>
                              </a:rPr>
                              <m:t>𝟏</m:t>
                            </m:r>
                          </m:sub>
                        </m:sSub>
                      </m:e>
                    </m:d>
                  </m:oMath>
                </a14:m>
                <a:r>
                  <a:rPr lang="en-US" sz="2000" dirty="0">
                    <a:latin typeface="Arial" panose="020B0604020202020204" pitchFamily="34" charset="0"/>
                    <a:cs typeface="Arial" panose="020B0604020202020204" pitchFamily="34" charset="0"/>
                  </a:rPr>
                  <a:t> </a:t>
                </a:r>
              </a:p>
              <a:p>
                <a:pPr>
                  <a:lnSpc>
                    <a:spcPct val="120000"/>
                  </a:lnSpc>
                </a:pPr>
                <a:r>
                  <a:rPr kumimoji="1" lang="en-US" sz="2000" dirty="0">
                    <a:latin typeface="Arial" panose="020B0604020202020204" pitchFamily="34" charset="0"/>
                    <a:cs typeface="Arial" panose="020B0604020202020204" pitchFamily="34" charset="0"/>
                  </a:rPr>
                  <a:t>Until the optimal parameter value </a:t>
                </a:r>
                <a:r>
                  <a:rPr kumimoji="1" lang="en-US" sz="2000" dirty="0" smtClean="0">
                    <a:latin typeface="Arial" panose="020B0604020202020204" pitchFamily="34" charset="0"/>
                    <a:cs typeface="Arial" panose="020B0604020202020204" pitchFamily="34" charset="0"/>
                  </a:rPr>
                  <a:t>obtained.</a:t>
                </a:r>
                <a:endParaRPr kumimoji="1" lang="en-US" sz="2000" dirty="0">
                  <a:latin typeface="Arial" panose="020B0604020202020204" pitchFamily="34" charset="0"/>
                  <a:cs typeface="Arial" panose="020B0604020202020204" pitchFamily="34"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643037" y="1354284"/>
                <a:ext cx="10515600" cy="4351338"/>
              </a:xfrm>
              <a:prstGeom prst="rect">
                <a:avLst/>
              </a:prstGeom>
              <a:blipFill rotWithShape="0">
                <a:blip r:embed="rId2"/>
                <a:stretch>
                  <a:fillRect l="-522"/>
                </a:stretch>
              </a:blipFill>
            </p:spPr>
            <p:txBody>
              <a:bodyPr/>
              <a:lstStyle/>
              <a:p>
                <a:r>
                  <a:rPr lang="en-US">
                    <a:noFill/>
                  </a:rPr>
                  <a:t> </a:t>
                </a:r>
              </a:p>
            </p:txBody>
          </p:sp>
        </mc:Fallback>
      </mc:AlternateContent>
    </p:spTree>
    <p:extLst>
      <p:ext uri="{BB962C8B-B14F-4D97-AF65-F5344CB8AC3E}">
        <p14:creationId xmlns:p14="http://schemas.microsoft.com/office/powerpoint/2010/main" val="81093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spc="0" dirty="0" smtClean="0">
                <a:latin typeface="Arial" panose="020B0604020202020204" pitchFamily="34" charset="0"/>
                <a:cs typeface="Arial" panose="020B0604020202020204" pitchFamily="34" charset="0"/>
              </a:rPr>
              <a:t>About This Course</a:t>
            </a:r>
            <a:endParaRPr lang="en-US" b="1" cap="none" spc="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normAutofit/>
          </a:bodyPr>
          <a:lstStyle/>
          <a:p>
            <a:pPr marL="0" indent="0">
              <a:buNone/>
            </a:pPr>
            <a:r>
              <a:rPr lang="en-US" altLang="zh-CN" sz="2800" b="0" dirty="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sz="2800" b="0" dirty="0" smtClean="0">
                <a:latin typeface="Arial Unicode MS" panose="020B0604020202020204" pitchFamily="34" charset="-122"/>
                <a:ea typeface="Arial Unicode MS" panose="020B0604020202020204" pitchFamily="34" charset="-122"/>
                <a:cs typeface="Arial Unicode MS" panose="020B0604020202020204" pitchFamily="34" charset="-122"/>
              </a:rPr>
              <a:t>wo-day </a:t>
            </a:r>
            <a:r>
              <a:rPr lang="en-US" altLang="zh-CN" sz="2800" b="0" dirty="0">
                <a:latin typeface="Arial Unicode MS" panose="020B0604020202020204" pitchFamily="34" charset="-122"/>
                <a:ea typeface="Arial Unicode MS" panose="020B0604020202020204" pitchFamily="34" charset="-122"/>
                <a:cs typeface="Arial Unicode MS" panose="020B0604020202020204" pitchFamily="34" charset="-122"/>
              </a:rPr>
              <a:t>short </a:t>
            </a:r>
            <a:r>
              <a:rPr lang="en-US" altLang="zh-CN" sz="2800" b="0" dirty="0" smtClean="0">
                <a:latin typeface="Arial Unicode MS" panose="020B0604020202020204" pitchFamily="34" charset="-122"/>
                <a:ea typeface="Arial Unicode MS" panose="020B0604020202020204" pitchFamily="34" charset="-122"/>
                <a:cs typeface="Arial Unicode MS" panose="020B0604020202020204" pitchFamily="34" charset="-122"/>
              </a:rPr>
              <a:t>course</a:t>
            </a:r>
            <a:endParaRPr lang="en-US" altLang="zh-CN" sz="2800" b="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buNone/>
            </a:pP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After this course, you can get: </a:t>
            </a:r>
          </a:p>
          <a:p>
            <a:pPr marL="457200" indent="-457200">
              <a:buFont typeface="Arial" panose="020B0604020202020204" pitchFamily="34" charset="0"/>
              <a:buChar char="•"/>
            </a:pP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Familiar </a:t>
            </a: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with the basic concepts of AI and have self-learning </a:t>
            </a: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capabilities</a:t>
            </a:r>
          </a:p>
          <a:p>
            <a:pPr marL="457200" indent="-457200">
              <a:buFont typeface="Arial" panose="020B0604020202020204" pitchFamily="34" charset="0"/>
              <a:buChar char="•"/>
            </a:pP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Clarify </a:t>
            </a: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the mapping between problems in your professional scenarios and classic AI </a:t>
            </a: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tasks</a:t>
            </a:r>
          </a:p>
          <a:p>
            <a:pPr marL="457200" indent="-457200">
              <a:buFont typeface="Arial" panose="020B0604020202020204" pitchFamily="34" charset="0"/>
              <a:buChar char="•"/>
            </a:pP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Independently implement </a:t>
            </a: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an image classification task and complete training </a:t>
            </a: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using </a:t>
            </a:r>
            <a:r>
              <a:rPr lang="en-US" altLang="zh-CN" dirty="0" err="1" smtClean="0">
                <a:latin typeface="Arial Unicode MS" panose="020B0604020202020204" pitchFamily="34" charset="-122"/>
                <a:ea typeface="Arial Unicode MS" panose="020B0604020202020204" pitchFamily="34" charset="-122"/>
                <a:cs typeface="Arial Unicode MS" panose="020B0604020202020204" pitchFamily="34" charset="-122"/>
              </a:rPr>
              <a:t>Mindspore</a:t>
            </a:r>
            <a:endPar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Arial" panose="020B0604020202020204" pitchFamily="34" charset="0"/>
              <a:buChar char="•"/>
            </a:pP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Understand the latest research fields, such as device-cloud collaboration, automated machine learning, unsupervised learning tasks, etc., to clarify the direction for future </a:t>
            </a:r>
            <a:r>
              <a:rPr lang="en-US" altLang="zh-CN" b="0" dirty="0" smtClean="0">
                <a:latin typeface="Arial Unicode MS" panose="020B0604020202020204" pitchFamily="34" charset="-122"/>
                <a:ea typeface="Arial Unicode MS" panose="020B0604020202020204" pitchFamily="34" charset="-122"/>
                <a:cs typeface="Arial Unicode MS" panose="020B0604020202020204" pitchFamily="34" charset="-122"/>
              </a:rPr>
              <a:t>research</a:t>
            </a:r>
            <a:endParaRPr lang="en-US" altLang="zh-CN" sz="18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lvl="2"/>
            <a:endParaRPr lang="en-US" altLang="zh-CN" sz="18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922392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dirty="0">
                <a:latin typeface="Arial" panose="020B0604020202020204" pitchFamily="34" charset="0"/>
                <a:cs typeface="Arial" panose="020B0604020202020204" pitchFamily="34" charset="0"/>
              </a:rPr>
              <a:t>Batch Gradient Descent</a:t>
            </a:r>
            <a:r>
              <a:rPr lang="en-US" cap="none"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20000"/>
                  </a:lnSpc>
                  <a:buFont typeface="Arial" panose="020B0604020202020204" pitchFamily="34" charset="0"/>
                  <a:buChar char="•"/>
                </a:pPr>
                <a:r>
                  <a:rPr lang="en-US" b="0" dirty="0" smtClean="0">
                    <a:solidFill>
                      <a:schemeClr val="tx1"/>
                    </a:solidFill>
                    <a:latin typeface="Arial" panose="020B0604020202020204" pitchFamily="34" charset="0"/>
                    <a:cs typeface="Arial" panose="020B0604020202020204" pitchFamily="34" charset="0"/>
                  </a:rPr>
                  <a:t>The gradient descent above uses batch gradient descent.</a:t>
                </a:r>
              </a:p>
              <a:p>
                <a:pPr>
                  <a:lnSpc>
                    <a:spcPct val="120000"/>
                  </a:lnSpc>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Batch means the total quantity of training samples </a:t>
                </a:r>
                <a14:m>
                  <m:oMath xmlns:m="http://schemas.openxmlformats.org/officeDocument/2006/math">
                    <m:r>
                      <a:rPr lang="zh-CN" altLang="zh-CN" b="0">
                        <a:solidFill>
                          <a:schemeClr val="tx1"/>
                        </a:solidFill>
                        <a:latin typeface="Cambria Math" charset="0"/>
                      </a:rPr>
                      <m:t> </m:t>
                    </m:r>
                    <m:r>
                      <a:rPr lang="en-US" altLang="zh-CN" b="0" i="1">
                        <a:solidFill>
                          <a:schemeClr val="tx1"/>
                        </a:solidFill>
                        <a:latin typeface="Cambria Math" charset="0"/>
                      </a:rPr>
                      <m:t>𝑚</m:t>
                    </m:r>
                  </m:oMath>
                </a14:m>
                <a:r>
                  <a:rPr lang="en-US" b="0" dirty="0">
                    <a:solidFill>
                      <a:schemeClr val="tx1"/>
                    </a:solidFill>
                    <a:latin typeface="Arial" panose="020B0604020202020204" pitchFamily="34" charset="0"/>
                    <a:cs typeface="Arial" panose="020B0604020202020204" pitchFamily="34" charset="0"/>
                  </a:rPr>
                  <a:t> is used. </a:t>
                </a:r>
              </a:p>
              <a:p>
                <a:pPr>
                  <a:lnSpc>
                    <a:spcPct val="120000"/>
                  </a:lnSpc>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In practical problems, especially in deep learning, there may be a large quantity of samples </a:t>
                </a:r>
                <a14:m>
                  <m:oMath xmlns:m="http://schemas.openxmlformats.org/officeDocument/2006/math">
                    <m:r>
                      <a:rPr lang="en-US" altLang="zh-CN" b="0" i="1">
                        <a:solidFill>
                          <a:schemeClr val="tx1"/>
                        </a:solidFill>
                        <a:latin typeface="Cambria Math" charset="0"/>
                      </a:rPr>
                      <m:t>𝑚</m:t>
                    </m:r>
                  </m:oMath>
                </a14:m>
                <a:r>
                  <a:rPr lang="en-US" b="0" dirty="0">
                    <a:solidFill>
                      <a:schemeClr val="tx1"/>
                    </a:solidFill>
                    <a:latin typeface="Arial" panose="020B0604020202020204" pitchFamily="34" charset="0"/>
                    <a:cs typeface="Arial" panose="020B0604020202020204" pitchFamily="34" charset="0"/>
                  </a:rPr>
                  <a:t>.</a:t>
                </a:r>
              </a:p>
              <a:p>
                <a:pPr>
                  <a:lnSpc>
                    <a:spcPct val="120000"/>
                  </a:lnSpc>
                  <a:buFont typeface="Arial" panose="020B0604020202020204" pitchFamily="34" charset="0"/>
                  <a:buChar char="•"/>
                </a:pPr>
                <a:r>
                  <a:rPr kumimoji="1" lang="en-US" b="0" dirty="0">
                    <a:solidFill>
                      <a:schemeClr val="tx1"/>
                    </a:solidFill>
                    <a:latin typeface="Arial" panose="020B0604020202020204" pitchFamily="34" charset="0"/>
                    <a:cs typeface="Arial" panose="020B0604020202020204" pitchFamily="34" charset="0"/>
                  </a:rPr>
                  <a:t>The memory overheads and </a:t>
                </a:r>
                <a:r>
                  <a:rPr kumimoji="1" lang="en-US" b="0" dirty="0" smtClean="0">
                    <a:solidFill>
                      <a:schemeClr val="tx1"/>
                    </a:solidFill>
                    <a:latin typeface="Arial" panose="020B0604020202020204" pitchFamily="34" charset="0"/>
                    <a:cs typeface="Arial" panose="020B0604020202020204" pitchFamily="34" charset="0"/>
                  </a:rPr>
                  <a:t>calculated </a:t>
                </a:r>
                <a:r>
                  <a:rPr kumimoji="1" lang="en-US" b="0" dirty="0">
                    <a:solidFill>
                      <a:schemeClr val="tx1"/>
                    </a:solidFill>
                    <a:latin typeface="Arial" panose="020B0604020202020204" pitchFamily="34" charset="0"/>
                    <a:cs typeface="Arial" panose="020B0604020202020204" pitchFamily="34" charset="0"/>
                  </a:rPr>
                  <a:t>amount will be </a:t>
                </a:r>
                <a:r>
                  <a:rPr kumimoji="1" lang="en-US" b="0" dirty="0" smtClean="0">
                    <a:solidFill>
                      <a:schemeClr val="tx1"/>
                    </a:solidFill>
                    <a:latin typeface="Arial" panose="020B0604020202020204" pitchFamily="34" charset="0"/>
                    <a:cs typeface="Arial" panose="020B0604020202020204" pitchFamily="34" charset="0"/>
                  </a:rPr>
                  <a:t>considerably </a:t>
                </a:r>
                <a:r>
                  <a:rPr kumimoji="1" lang="en-US" b="0" dirty="0">
                    <a:solidFill>
                      <a:schemeClr val="tx1"/>
                    </a:solidFill>
                    <a:latin typeface="Arial" panose="020B0604020202020204" pitchFamily="34" charset="0"/>
                    <a:cs typeface="Arial" panose="020B0604020202020204" pitchFamily="34" charset="0"/>
                  </a:rPr>
                  <a:t>large.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1037405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Stochastic Gradient Descent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Batch gradient descent can be imagined as a random process.</a:t>
                </a:r>
              </a:p>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Only one point is randomly selected at a time, and the gradient of the single point can substitute the average gradient.</a:t>
                </a:r>
              </a:p>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This is called stochastic gradient, and the overall gradient can be regarded as an expected value of the stochastic gradient.</a:t>
                </a:r>
              </a:p>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An iterative algorithm for a linear programming problem based on stochastic gradient descent involves the following formula: </a:t>
                </a:r>
              </a:p>
              <a:p>
                <a:pPr marL="0" indent="0">
                  <a:lnSpc>
                    <a:spcPct val="120000"/>
                  </a:lnSpc>
                  <a:buNone/>
                </a:pPr>
                <a14:m>
                  <m:oMathPara xmlns:m="http://schemas.openxmlformats.org/officeDocument/2006/math">
                    <m:oMathParaPr>
                      <m:jc m:val="center"/>
                    </m:oMathParaPr>
                    <m:oMath xmlns:m="http://schemas.openxmlformats.org/officeDocument/2006/math">
                      <m:sSub>
                        <m:sSubPr>
                          <m:ctrlPr>
                            <a:rPr lang="zh-CN" altLang="zh-CN" sz="2400" b="0" i="1">
                              <a:latin typeface="Cambria Math" panose="02040503050406030204" pitchFamily="18" charset="0"/>
                            </a:rPr>
                          </m:ctrlPr>
                        </m:sSubPr>
                        <m:e>
                          <m:r>
                            <a:rPr lang="en-US" altLang="zh-CN" sz="2400" b="0" i="1">
                              <a:latin typeface="Cambria Math" charset="0"/>
                            </a:rPr>
                            <m:t>𝑤</m:t>
                          </m:r>
                        </m:e>
                        <m:sub>
                          <m:r>
                            <a:rPr lang="en-US" altLang="zh-CN" sz="2400" b="0" i="1">
                              <a:latin typeface="Cambria Math" charset="0"/>
                            </a:rPr>
                            <m:t>𝑡</m:t>
                          </m:r>
                        </m:sub>
                      </m:sSub>
                      <m:r>
                        <a:rPr lang="en-US" altLang="zh-CN" sz="2400" b="0" i="1">
                          <a:latin typeface="Cambria Math" charset="0"/>
                        </a:rPr>
                        <m:t>=</m:t>
                      </m:r>
                      <m:sSub>
                        <m:sSubPr>
                          <m:ctrlPr>
                            <a:rPr lang="zh-CN" altLang="zh-CN" sz="2400" b="0" i="1">
                              <a:latin typeface="Cambria Math" panose="02040503050406030204" pitchFamily="18" charset="0"/>
                            </a:rPr>
                          </m:ctrlPr>
                        </m:sSubPr>
                        <m:e>
                          <m:r>
                            <a:rPr lang="en-US" altLang="zh-CN" sz="2400" b="0" i="1">
                              <a:latin typeface="Cambria Math" charset="0"/>
                            </a:rPr>
                            <m:t>𝑤</m:t>
                          </m:r>
                        </m:e>
                        <m:sub>
                          <m:r>
                            <a:rPr lang="en-US" altLang="zh-CN" sz="2400" b="0" i="1">
                              <a:latin typeface="Cambria Math" charset="0"/>
                            </a:rPr>
                            <m:t>𝑡</m:t>
                          </m:r>
                          <m:r>
                            <a:rPr lang="en-US" altLang="zh-CN" sz="2400" b="0" i="1">
                              <a:latin typeface="Cambria Math" charset="0"/>
                            </a:rPr>
                            <m:t>−1</m:t>
                          </m:r>
                        </m:sub>
                      </m:sSub>
                      <m:r>
                        <a:rPr lang="en-US" altLang="zh-CN" sz="2400" b="0" i="1">
                          <a:latin typeface="Cambria Math" charset="0"/>
                        </a:rPr>
                        <m:t>−</m:t>
                      </m:r>
                      <m:r>
                        <a:rPr lang="en-US" altLang="zh-CN" sz="2400" b="0" i="1">
                          <a:latin typeface="Cambria Math" charset="0"/>
                        </a:rPr>
                        <m:t>𝛼</m:t>
                      </m:r>
                      <m:d>
                        <m:dPr>
                          <m:ctrlPr>
                            <a:rPr lang="zh-CN" altLang="zh-CN" sz="2400" b="0" i="1">
                              <a:latin typeface="Cambria Math" panose="02040503050406030204" pitchFamily="18" charset="0"/>
                            </a:rPr>
                          </m:ctrlPr>
                        </m:dPr>
                        <m:e>
                          <m:r>
                            <a:rPr lang="en-US" altLang="zh-CN" sz="2400" b="0" i="1">
                              <a:latin typeface="Cambria Math" charset="0"/>
                            </a:rPr>
                            <m:t>h</m:t>
                          </m:r>
                          <m:d>
                            <m:dPr>
                              <m:ctrlPr>
                                <a:rPr lang="zh-CN" altLang="zh-CN" sz="2400" b="0" i="1">
                                  <a:latin typeface="Cambria Math" panose="02040503050406030204" pitchFamily="18" charset="0"/>
                                </a:rPr>
                              </m:ctrlPr>
                            </m:dPr>
                            <m:e>
                              <m:sSup>
                                <m:sSupPr>
                                  <m:ctrlPr>
                                    <a:rPr lang="zh-CN" altLang="zh-CN" sz="2400" b="0" i="1">
                                      <a:latin typeface="Cambria Math" panose="02040503050406030204" pitchFamily="18" charset="0"/>
                                    </a:rPr>
                                  </m:ctrlPr>
                                </m:sSupPr>
                                <m:e>
                                  <m:r>
                                    <a:rPr lang="en-US" altLang="zh-CN" sz="2400" b="1" i="1">
                                      <a:latin typeface="Cambria Math" charset="0"/>
                                    </a:rPr>
                                    <m:t>𝒙</m:t>
                                  </m:r>
                                </m:e>
                                <m:sup>
                                  <m:r>
                                    <a:rPr lang="en-US" altLang="zh-CN" sz="2400" b="0" i="1">
                                      <a:latin typeface="Cambria Math" charset="0"/>
                                    </a:rPr>
                                    <m:t>(</m:t>
                                  </m:r>
                                  <m:r>
                                    <a:rPr lang="en-US" altLang="zh-CN" sz="2400" b="0" i="1">
                                      <a:latin typeface="Cambria Math" charset="0"/>
                                    </a:rPr>
                                    <m:t>𝑖</m:t>
                                  </m:r>
                                  <m:r>
                                    <a:rPr lang="en-US" altLang="zh-CN" sz="2400" b="0" i="1">
                                      <a:latin typeface="Cambria Math" charset="0"/>
                                    </a:rPr>
                                    <m:t>)</m:t>
                                  </m:r>
                                </m:sup>
                              </m:sSup>
                            </m:e>
                          </m:d>
                          <m:r>
                            <a:rPr lang="en-US" altLang="zh-CN" sz="2400" b="0" i="1">
                              <a:latin typeface="Cambria Math" charset="0"/>
                            </a:rPr>
                            <m:t>−</m:t>
                          </m:r>
                          <m:sSup>
                            <m:sSupPr>
                              <m:ctrlPr>
                                <a:rPr lang="zh-CN" altLang="zh-CN" sz="2400" b="0" i="1">
                                  <a:latin typeface="Cambria Math" panose="02040503050406030204" pitchFamily="18" charset="0"/>
                                </a:rPr>
                              </m:ctrlPr>
                            </m:sSupPr>
                            <m:e>
                              <m:r>
                                <a:rPr lang="en-US" altLang="zh-CN" sz="2400" b="0" i="1">
                                  <a:latin typeface="Cambria Math" charset="0"/>
                                </a:rPr>
                                <m:t>𝑦</m:t>
                              </m:r>
                            </m:e>
                            <m:sup>
                              <m:r>
                                <a:rPr lang="en-US" altLang="zh-CN" sz="2400" b="0" i="1">
                                  <a:latin typeface="Cambria Math" charset="0"/>
                                </a:rPr>
                                <m:t>(</m:t>
                              </m:r>
                              <m:r>
                                <a:rPr lang="en-US" altLang="zh-CN" sz="2400" b="0" i="1">
                                  <a:latin typeface="Cambria Math" charset="0"/>
                                </a:rPr>
                                <m:t>𝑖</m:t>
                              </m:r>
                              <m:r>
                                <a:rPr lang="en-US" altLang="zh-CN" sz="2400" b="0" i="1">
                                  <a:latin typeface="Cambria Math" charset="0"/>
                                </a:rPr>
                                <m:t>)</m:t>
                              </m:r>
                            </m:sup>
                          </m:sSup>
                        </m:e>
                      </m:d>
                      <m:sSup>
                        <m:sSupPr>
                          <m:ctrlPr>
                            <a:rPr lang="zh-CN" altLang="zh-CN" sz="2400" b="0" i="1">
                              <a:latin typeface="Cambria Math" panose="02040503050406030204" pitchFamily="18" charset="0"/>
                            </a:rPr>
                          </m:ctrlPr>
                        </m:sSupPr>
                        <m:e>
                          <m:acc>
                            <m:accPr>
                              <m:chr m:val="̂"/>
                              <m:ctrlPr>
                                <a:rPr lang="zh-CN" altLang="zh-CN" sz="2400" b="0" i="1">
                                  <a:latin typeface="Cambria Math" panose="02040503050406030204" pitchFamily="18" charset="0"/>
                                </a:rPr>
                              </m:ctrlPr>
                            </m:accPr>
                            <m:e>
                              <m:r>
                                <a:rPr lang="en-US" altLang="zh-CN" sz="2400" b="0">
                                  <a:latin typeface="Cambria Math" charset="0"/>
                                </a:rPr>
                                <m:t> </m:t>
                              </m:r>
                              <m:r>
                                <a:rPr lang="en-US" altLang="zh-CN" sz="2400" b="1" i="1">
                                  <a:latin typeface="Cambria Math" charset="0"/>
                                </a:rPr>
                                <m:t>𝒙</m:t>
                              </m:r>
                            </m:e>
                          </m:acc>
                        </m:e>
                        <m:sup>
                          <m:r>
                            <a:rPr lang="en-US" altLang="zh-CN" sz="2400" b="0" i="1">
                              <a:latin typeface="Cambria Math" charset="0"/>
                            </a:rPr>
                            <m:t>(</m:t>
                          </m:r>
                          <m:r>
                            <a:rPr lang="en-US" altLang="zh-CN" sz="2400" b="0" i="1">
                              <a:latin typeface="Cambria Math" charset="0"/>
                            </a:rPr>
                            <m:t>𝑖</m:t>
                          </m:r>
                          <m:r>
                            <a:rPr lang="en-US" altLang="zh-CN" sz="2400" b="0" i="1">
                              <a:latin typeface="Cambria Math" charset="0"/>
                            </a:rPr>
                            <m:t>)</m:t>
                          </m:r>
                        </m:sup>
                      </m:sSup>
                    </m:oMath>
                  </m:oMathPara>
                </a14:m>
                <a:endParaRPr lang="en-US" b="0" dirty="0">
                  <a:latin typeface="Arial" panose="020B0604020202020204" pitchFamily="34" charset="0"/>
                  <a:cs typeface="Arial" panose="020B0604020202020204" pitchFamily="34" charset="0"/>
                </a:endParaRPr>
              </a:p>
              <a:p>
                <a:pPr marL="271463" indent="0">
                  <a:lnSpc>
                    <a:spcPct val="120000"/>
                  </a:lnSpc>
                  <a:buNone/>
                </a:pPr>
                <a:r>
                  <a:rPr lang="en-US" altLang="zh-CN" b="0" dirty="0" smtClean="0">
                    <a:latin typeface="Arial" panose="020B0604020202020204" pitchFamily="34" charset="0"/>
                  </a:rPr>
                  <a:t>where </a:t>
                </a:r>
                <a14:m>
                  <m:oMath xmlns:m="http://schemas.openxmlformats.org/officeDocument/2006/math">
                    <m:r>
                      <a:rPr lang="en-US" altLang="zh-CN" b="0" i="1">
                        <a:latin typeface="Cambria Math" charset="0"/>
                      </a:rPr>
                      <m:t>(</m:t>
                    </m:r>
                    <m:r>
                      <a:rPr lang="en-US" altLang="zh-CN" b="0" i="1">
                        <a:latin typeface="Cambria Math" charset="0"/>
                      </a:rPr>
                      <m:t>𝑖</m:t>
                    </m:r>
                    <m:r>
                      <a:rPr lang="en-US" altLang="zh-CN" b="0" i="1">
                        <a:latin typeface="Cambria Math" charset="0"/>
                      </a:rPr>
                      <m:t>)</m:t>
                    </m:r>
                  </m:oMath>
                </a14:m>
                <a:r>
                  <a:rPr lang="en-US" b="0" dirty="0">
                    <a:latin typeface="Arial" panose="020B0604020202020204" pitchFamily="34" charset="0"/>
                    <a:cs typeface="Arial" panose="020B0604020202020204" pitchFamily="34" charset="0"/>
                  </a:rPr>
                  <a:t> represents the sample randomly selected from </a:t>
                </a:r>
                <a14:m>
                  <m:oMath xmlns:m="http://schemas.openxmlformats.org/officeDocument/2006/math">
                    <m:r>
                      <a:rPr lang="zh-CN" altLang="zh-CN" b="0">
                        <a:latin typeface="Cambria Math" charset="0"/>
                      </a:rPr>
                      <m:t> </m:t>
                    </m:r>
                    <m:r>
                      <a:rPr lang="en-US" altLang="zh-CN" b="0" i="1">
                        <a:latin typeface="Cambria Math" charset="0"/>
                      </a:rPr>
                      <m:t>𝑚</m:t>
                    </m:r>
                    <m:r>
                      <a:rPr lang="en-US" altLang="zh-CN" b="0">
                        <a:latin typeface="Cambria Math" charset="0"/>
                      </a:rPr>
                      <m:t> </m:t>
                    </m:r>
                  </m:oMath>
                </a14:m>
                <a:r>
                  <a:rPr lang="en-US" b="0" dirty="0">
                    <a:latin typeface="Arial" panose="020B0604020202020204" pitchFamily="34" charset="0"/>
                    <a:cs typeface="Arial" panose="020B0604020202020204" pitchFamily="34" charset="0"/>
                  </a:rPr>
                  <a:t> data samples during the </a:t>
                </a:r>
                <a14:m>
                  <m:oMath xmlns:m="http://schemas.openxmlformats.org/officeDocument/2006/math">
                    <m:r>
                      <a:rPr lang="zh-CN" altLang="zh-CN" b="0" i="1">
                        <a:latin typeface="Cambria Math" charset="0"/>
                      </a:rPr>
                      <m:t> </m:t>
                    </m:r>
                    <m:r>
                      <a:rPr lang="en-US" altLang="zh-CN" b="0" i="1">
                        <a:latin typeface="Cambria Math" charset="0"/>
                      </a:rPr>
                      <m:t>𝑡</m:t>
                    </m:r>
                  </m:oMath>
                </a14:m>
                <a:r>
                  <a:rPr lang="en-US" b="0" baseline="30000" dirty="0">
                    <a:latin typeface="Arial" panose="020B0604020202020204" pitchFamily="34" charset="0"/>
                    <a:cs typeface="Arial" panose="020B0604020202020204" pitchFamily="34" charset="0"/>
                  </a:rPr>
                  <a:t>th</a:t>
                </a:r>
                <a:r>
                  <a:rPr lang="en-US" b="0" dirty="0">
                    <a:latin typeface="Arial" panose="020B0604020202020204" pitchFamily="34" charset="0"/>
                    <a:cs typeface="Arial" panose="020B0604020202020204" pitchFamily="34" charset="0"/>
                  </a:rPr>
                  <a:t> iteration.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3944239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Mini-batch Gradient Descent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00000"/>
                  </a:lnSpc>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Although stochastic gradient descent does not traverse all datasets and its iteration speed is quite high, due to a deviation of random sampling, the gradient direction selected each time may be not optimal. </a:t>
                </a:r>
              </a:p>
              <a:p>
                <a:pPr>
                  <a:lnSpc>
                    <a:spcPct val="100000"/>
                  </a:lnSpc>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Mini-batch gradient descent is a tradeoff between batch gradient descent and stochastic gradient descent.</a:t>
                </a: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A </a:t>
                </a:r>
                <a:r>
                  <a:rPr lang="en-US" b="0" dirty="0" smtClean="0">
                    <a:latin typeface="Arial" panose="020B0604020202020204" pitchFamily="34" charset="0"/>
                    <a:cs typeface="Arial" panose="020B0604020202020204" pitchFamily="34" charset="0"/>
                  </a:rPr>
                  <a:t>mini-batch </a:t>
                </a:r>
                <a:r>
                  <a:rPr lang="en-US" b="0" dirty="0">
                    <a:latin typeface="Arial" panose="020B0604020202020204" pitchFamily="34" charset="0"/>
                    <a:cs typeface="Arial" panose="020B0604020202020204" pitchFamily="34" charset="0"/>
                  </a:rPr>
                  <a:t>of samples with a sample quantity of </a:t>
                </a:r>
                <a14:m>
                  <m:oMath xmlns:m="http://schemas.openxmlformats.org/officeDocument/2006/math">
                    <m:r>
                      <a:rPr lang="zh-CN" altLang="zh-CN" b="0" i="1">
                        <a:latin typeface="Cambria Math" charset="0"/>
                      </a:rPr>
                      <m:t> </m:t>
                    </m:r>
                    <m:r>
                      <a:rPr lang="en-US" altLang="zh-CN" b="0" i="1">
                        <a:latin typeface="Cambria Math" charset="0"/>
                      </a:rPr>
                      <m:t>𝑏</m:t>
                    </m:r>
                    <m:r>
                      <a:rPr lang="en-US" altLang="zh-CN" b="0" i="1">
                        <a:latin typeface="Cambria Math" charset="0"/>
                      </a:rPr>
                      <m:t> (</m:t>
                    </m:r>
                    <m:r>
                      <a:rPr lang="en-US" altLang="zh-CN" b="0" i="1">
                        <a:latin typeface="Cambria Math" charset="0"/>
                      </a:rPr>
                      <m:t>𝑏</m:t>
                    </m:r>
                    <m:r>
                      <a:rPr lang="en-US" altLang="zh-CN" b="0" i="1">
                        <a:latin typeface="Cambria Math" charset="0"/>
                      </a:rPr>
                      <m:t>&lt;</m:t>
                    </m:r>
                    <m:r>
                      <a:rPr lang="en-US" altLang="zh-CN" b="0" i="1">
                        <a:latin typeface="Cambria Math" charset="0"/>
                      </a:rPr>
                      <m:t>𝑚</m:t>
                    </m:r>
                    <m:r>
                      <a:rPr lang="en-US" altLang="zh-CN" b="0" i="1">
                        <a:latin typeface="Cambria Math" charset="0"/>
                      </a:rPr>
                      <m:t>) </m:t>
                    </m:r>
                  </m:oMath>
                </a14:m>
                <a:r>
                  <a:rPr lang="en-US" b="0" dirty="0">
                    <a:latin typeface="Arial" panose="020B0604020202020204" pitchFamily="34" charset="0"/>
                    <a:cs typeface="Arial" panose="020B0604020202020204" pitchFamily="34" charset="0"/>
                  </a:rPr>
                  <a:t> are randomly selected each time. </a:t>
                </a:r>
              </a:p>
              <a:p>
                <a:pPr marL="669925" lvl="1" indent="-301625">
                  <a:lnSpc>
                    <a:spcPct val="100000"/>
                  </a:lnSpc>
                </a:pPr>
                <a:r>
                  <a:rPr lang="en-US" dirty="0">
                    <a:latin typeface="Arial" panose="020B0604020202020204" pitchFamily="34" charset="0"/>
                    <a:cs typeface="Arial" panose="020B0604020202020204" pitchFamily="34" charset="0"/>
                  </a:rPr>
                  <a:t>Reducing the time taken to calculate the entire </a:t>
                </a:r>
                <a:r>
                  <a:rPr lang="en-US" dirty="0" smtClean="0">
                    <a:latin typeface="Arial" panose="020B0604020202020204" pitchFamily="34" charset="0"/>
                    <a:cs typeface="Arial" panose="020B0604020202020204" pitchFamily="34" charset="0"/>
                  </a:rPr>
                  <a:t>batch</a:t>
                </a:r>
                <a:endParaRPr lang="en-US" dirty="0">
                  <a:latin typeface="Arial" panose="020B0604020202020204" pitchFamily="34" charset="0"/>
                  <a:cs typeface="Arial" panose="020B0604020202020204" pitchFamily="34" charset="0"/>
                </a:endParaRPr>
              </a:p>
              <a:p>
                <a:pPr marL="669925" lvl="1" indent="-301625">
                  <a:lnSpc>
                    <a:spcPct val="100000"/>
                  </a:lnSpc>
                </a:pPr>
                <a:r>
                  <a:rPr lang="en-US" dirty="0">
                    <a:latin typeface="Arial" panose="020B0604020202020204" pitchFamily="34" charset="0"/>
                    <a:cs typeface="Arial" panose="020B0604020202020204" pitchFamily="34" charset="0"/>
                  </a:rPr>
                  <a:t>More accurate in the calculation of gradient direction by using a </a:t>
                </a:r>
                <a:r>
                  <a:rPr lang="en-US" dirty="0" smtClean="0">
                    <a:latin typeface="Arial" panose="020B0604020202020204" pitchFamily="34" charset="0"/>
                    <a:cs typeface="Arial" panose="020B0604020202020204" pitchFamily="34" charset="0"/>
                  </a:rPr>
                  <a:t>mini-batch </a:t>
                </a:r>
                <a:endParaRPr lang="en-US"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24" t="-461" r="-524"/>
                </a:stretch>
              </a:blipFill>
            </p:spPr>
            <p:txBody>
              <a:bodyPr/>
              <a:lstStyle/>
              <a:p>
                <a:r>
                  <a:rPr lang="en-US">
                    <a:noFill/>
                  </a:rPr>
                  <a:t> </a:t>
                </a:r>
              </a:p>
            </p:txBody>
          </p:sp>
        </mc:Fallback>
      </mc:AlternateContent>
    </p:spTree>
    <p:extLst>
      <p:ext uri="{BB962C8B-B14F-4D97-AF65-F5344CB8AC3E}">
        <p14:creationId xmlns:p14="http://schemas.microsoft.com/office/powerpoint/2010/main" val="566517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Mini-batch Gradient Descent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31838" y="4375118"/>
                <a:ext cx="10472928" cy="1658038"/>
              </a:xfrm>
            </p:spPr>
            <p:txBody>
              <a:bodyPr>
                <a:normAutofit/>
              </a:bodyPr>
              <a:lstStyle/>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Algorithm 1 summarizes the main process of mini-batch gradient descent.</a:t>
                </a:r>
              </a:p>
              <a:p>
                <a:pPr>
                  <a:lnSpc>
                    <a:spcPct val="100000"/>
                  </a:lnSpc>
                  <a:buFont typeface="Arial" panose="020B0604020202020204" pitchFamily="34" charset="0"/>
                  <a:buChar char="•"/>
                </a:pP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𝑚</m:t>
                        </m:r>
                      </m:e>
                      <m:sub>
                        <m:r>
                          <a:rPr lang="en-US" altLang="zh-CN" b="0" i="1">
                            <a:latin typeface="Cambria Math" charset="0"/>
                          </a:rPr>
                          <m:t>𝑏</m:t>
                        </m:r>
                      </m:sub>
                    </m:sSub>
                  </m:oMath>
                </a14:m>
                <a:r>
                  <a:rPr lang="en-US" b="0" dirty="0">
                    <a:latin typeface="Arial" panose="020B0604020202020204" pitchFamily="34" charset="0"/>
                    <a:cs typeface="Arial" panose="020B0604020202020204" pitchFamily="34" charset="0"/>
                  </a:rPr>
                  <a:t> represents an index set of </a:t>
                </a:r>
                <a14:m>
                  <m:oMath xmlns:m="http://schemas.openxmlformats.org/officeDocument/2006/math">
                    <m:r>
                      <a:rPr lang="zh-CN" altLang="zh-CN" b="0" i="1">
                        <a:latin typeface="Cambria Math" charset="0"/>
                      </a:rPr>
                      <m:t> </m:t>
                    </m:r>
                    <m:r>
                      <a:rPr lang="en-US" altLang="zh-CN" b="0" i="1">
                        <a:latin typeface="Cambria Math" charset="0"/>
                      </a:rPr>
                      <m:t>𝑏</m:t>
                    </m:r>
                  </m:oMath>
                </a14:m>
                <a:r>
                  <a:rPr lang="en-US" b="0" dirty="0">
                    <a:latin typeface="Arial" panose="020B0604020202020204" pitchFamily="34" charset="0"/>
                    <a:cs typeface="Arial" panose="020B0604020202020204" pitchFamily="34" charset="0"/>
                  </a:rPr>
                  <a:t> samples randomly selected from </a:t>
                </a:r>
                <a14:m>
                  <m:oMath xmlns:m="http://schemas.openxmlformats.org/officeDocument/2006/math">
                    <m:r>
                      <a:rPr lang="zh-CN" altLang="zh-CN" b="0" i="1">
                        <a:latin typeface="Cambria Math" charset="0"/>
                      </a:rPr>
                      <m:t> </m:t>
                    </m:r>
                    <m:r>
                      <a:rPr lang="en-US" altLang="zh-CN" b="0" i="1">
                        <a:latin typeface="Cambria Math" charset="0"/>
                      </a:rPr>
                      <m:t>𝑚</m:t>
                    </m:r>
                    <m:r>
                      <a:rPr lang="en-US" altLang="zh-CN" b="0" i="1">
                        <a:latin typeface="Cambria Math" charset="0"/>
                      </a:rPr>
                      <m:t> </m:t>
                    </m:r>
                  </m:oMath>
                </a14:m>
                <a:r>
                  <a:rPr lang="en-US" b="0" dirty="0">
                    <a:latin typeface="Arial" panose="020B0604020202020204" pitchFamily="34" charset="0"/>
                    <a:cs typeface="Arial" panose="020B0604020202020204" pitchFamily="34" charset="0"/>
                  </a:rPr>
                  <a:t> samples.</a:t>
                </a:r>
              </a:p>
              <a:p>
                <a:pPr>
                  <a:lnSpc>
                    <a:spcPct val="100000"/>
                  </a:lnSpc>
                  <a:buFont typeface="Arial" panose="020B0604020202020204" pitchFamily="34" charset="0"/>
                  <a:buChar char="•"/>
                </a:pP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charset="0"/>
                          </a:rPr>
                          <m:t>𝐽</m:t>
                        </m:r>
                      </m:e>
                      <m:sub>
                        <m:r>
                          <a:rPr lang="en-US" altLang="zh-CN" b="0" i="1">
                            <a:latin typeface="Cambria Math" charset="0"/>
                          </a:rPr>
                          <m:t>𝑖</m:t>
                        </m:r>
                      </m:sub>
                    </m:sSub>
                    <m:r>
                      <a:rPr lang="en-US" altLang="zh-CN" b="0" i="1">
                        <a:latin typeface="Cambria Math" charset="0"/>
                      </a:rPr>
                      <m:t>(</m:t>
                    </m:r>
                    <m:r>
                      <a:rPr lang="en-US" altLang="zh-CN" b="0" i="1">
                        <a:latin typeface="Cambria Math" charset="0"/>
                      </a:rPr>
                      <m:t>𝑤</m:t>
                    </m:r>
                    <m:r>
                      <a:rPr lang="en-US" altLang="zh-CN" b="0" i="1">
                        <a:latin typeface="Cambria Math" charset="0"/>
                      </a:rPr>
                      <m:t>)</m:t>
                    </m:r>
                  </m:oMath>
                </a14:m>
                <a:r>
                  <a:rPr lang="en-US" b="0" dirty="0">
                    <a:latin typeface="Arial" panose="020B0604020202020204" pitchFamily="34" charset="0"/>
                    <a:cs typeface="Arial" panose="020B0604020202020204" pitchFamily="34" charset="0"/>
                  </a:rPr>
                  <a:t> represents a loss function on the </a:t>
                </a:r>
                <a14:m>
                  <m:oMath xmlns:m="http://schemas.openxmlformats.org/officeDocument/2006/math">
                    <m:r>
                      <a:rPr lang="zh-CN" altLang="zh-CN" b="0">
                        <a:latin typeface="Cambria Math" charset="0"/>
                      </a:rPr>
                      <m:t> </m:t>
                    </m:r>
                    <m:r>
                      <a:rPr lang="en-US" altLang="zh-CN" b="0" i="1">
                        <a:latin typeface="Cambria Math" charset="0"/>
                      </a:rPr>
                      <m:t>𝑖</m:t>
                    </m:r>
                    <m:r>
                      <a:rPr lang="en-US" altLang="zh-CN" b="0">
                        <a:latin typeface="Cambria Math" charset="0"/>
                      </a:rPr>
                      <m:t> </m:t>
                    </m:r>
                  </m:oMath>
                </a14:m>
                <a:r>
                  <a:rPr lang="en-US" b="0" baseline="30000" dirty="0">
                    <a:latin typeface="Arial" panose="020B0604020202020204" pitchFamily="34" charset="0"/>
                    <a:cs typeface="Arial" panose="020B0604020202020204" pitchFamily="34" charset="0"/>
                  </a:rPr>
                  <a:t>th</a:t>
                </a:r>
                <a:r>
                  <a:rPr lang="en-US" b="0" dirty="0">
                    <a:latin typeface="Arial" panose="020B0604020202020204" pitchFamily="34" charset="0"/>
                    <a:cs typeface="Arial" panose="020B0604020202020204" pitchFamily="34" charset="0"/>
                  </a:rPr>
                  <a:t> sample.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31838" y="4375118"/>
                <a:ext cx="10472928" cy="1658038"/>
              </a:xfrm>
              <a:blipFill rotWithShape="0">
                <a:blip r:embed="rId2"/>
                <a:stretch>
                  <a:fillRect l="-524" t="-1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731838" y="999726"/>
              <a:ext cx="10472928" cy="3267412"/>
            </p:xfrm>
            <a:graphic>
              <a:graphicData uri="http://schemas.openxmlformats.org/drawingml/2006/table">
                <a:tbl>
                  <a:tblPr firstRow="1" firstCol="1" bandRow="1">
                    <a:tableStyleId>{5940675A-B579-460E-94D1-54222C63F5DA}</a:tableStyleId>
                  </a:tblPr>
                  <a:tblGrid>
                    <a:gridCol w="10472928">
                      <a:extLst>
                        <a:ext uri="{9D8B030D-6E8A-4147-A177-3AD203B41FA5}">
                          <a16:colId xmlns="" xmlns:a16="http://schemas.microsoft.com/office/drawing/2014/main" val="20000"/>
                        </a:ext>
                      </a:extLst>
                    </a:gridCol>
                  </a:tblGrid>
                  <a:tr h="325444">
                    <a:tc>
                      <a:txBody>
                        <a:bodyPr/>
                        <a:lstStyle/>
                        <a:p>
                          <a:pPr>
                            <a:lnSpc>
                              <a:spcPct val="115000"/>
                            </a:lnSpc>
                            <a:spcAft>
                              <a:spcPts val="0"/>
                            </a:spcAft>
                          </a:pPr>
                          <a:r>
                            <a:rPr lang="en-US" sz="2000" dirty="0">
                              <a:latin typeface="Arial" panose="020B0604020202020204" pitchFamily="34" charset="0"/>
                              <a:ea typeface="+mn-ea"/>
                              <a:cs typeface="Arial" panose="020B0604020202020204" pitchFamily="34" charset="0"/>
                            </a:rPr>
                            <a:t>Algorithm 1: Mini-batch </a:t>
                          </a:r>
                          <a:r>
                            <a:rPr lang="en-US" sz="2000" dirty="0" smtClean="0">
                              <a:latin typeface="Arial" panose="020B0604020202020204" pitchFamily="34" charset="0"/>
                              <a:ea typeface="+mn-ea"/>
                              <a:cs typeface="Arial" panose="020B0604020202020204" pitchFamily="34" charset="0"/>
                            </a:rPr>
                            <a:t>gradient descent</a:t>
                          </a:r>
                          <a:endParaRPr lang="en-US" sz="2000" dirty="0">
                            <a:latin typeface="Arial" panose="020B0604020202020204" pitchFamily="34" charset="0"/>
                            <a:ea typeface="+mn-ea"/>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916892">
                    <a:tc>
                      <a:txBody>
                        <a:bodyPr/>
                        <a:lstStyle/>
                        <a:p>
                          <a:pPr>
                            <a:lnSpc>
                              <a:spcPct val="115000"/>
                            </a:lnSpc>
                            <a:spcAft>
                              <a:spcPts val="0"/>
                            </a:spcAft>
                          </a:pPr>
                          <a:r>
                            <a:rPr lang="en-US" b="1" dirty="0" smtClean="0">
                              <a:latin typeface="Arial" panose="020B0604020202020204" pitchFamily="34" charset="0"/>
                              <a:cs typeface="Arial" panose="020B0604020202020204" pitchFamily="34" charset="0"/>
                            </a:rPr>
                            <a:t>Input: </a:t>
                          </a:r>
                          <a:r>
                            <a:rPr lang="en-US" dirty="0" smtClean="0">
                              <a:latin typeface="Arial" panose="020B0604020202020204" pitchFamily="34" charset="0"/>
                              <a:cs typeface="Arial" panose="020B0604020202020204" pitchFamily="34" charset="0"/>
                            </a:rPr>
                            <a:t>dataset</a:t>
                          </a:r>
                          <a14:m>
                            <m:oMath xmlns:m="http://schemas.openxmlformats.org/officeDocument/2006/math">
                              <m:sSubSup>
                                <m:sSubSupPr>
                                  <m:ctrlPr>
                                    <a:rPr lang="zh-CN" sz="2000" i="1" kern="100">
                                      <a:effectLst/>
                                      <a:latin typeface="Cambria Math" panose="02040503050406030204" pitchFamily="18" charset="0"/>
                                      <a:ea typeface="+mn-ea"/>
                                    </a:rPr>
                                  </m:ctrlPr>
                                </m:sSubSupPr>
                                <m:e>
                                  <m:d>
                                    <m:dPr>
                                      <m:begChr m:val="{"/>
                                      <m:endChr m:val="}"/>
                                      <m:ctrlPr>
                                        <a:rPr lang="zh-CN" sz="2000" i="1" kern="100">
                                          <a:effectLst/>
                                          <a:latin typeface="Cambria Math" panose="02040503050406030204" pitchFamily="18" charset="0"/>
                                          <a:ea typeface="+mn-ea"/>
                                        </a:rPr>
                                      </m:ctrlPr>
                                    </m:dPr>
                                    <m:e>
                                      <m:d>
                                        <m:dPr>
                                          <m:ctrlPr>
                                            <a:rPr lang="zh-CN" sz="2000" i="1" kern="100">
                                              <a:effectLst/>
                                              <a:latin typeface="Cambria Math" panose="02040503050406030204" pitchFamily="18" charset="0"/>
                                              <a:ea typeface="+mn-ea"/>
                                            </a:rPr>
                                          </m:ctrlPr>
                                        </m:dPr>
                                        <m:e>
                                          <m:sSup>
                                            <m:sSupPr>
                                              <m:ctrlPr>
                                                <a:rPr lang="zh-CN" sz="2000" i="1" kern="100">
                                                  <a:effectLst/>
                                                  <a:latin typeface="Cambria Math" panose="02040503050406030204" pitchFamily="18" charset="0"/>
                                                  <a:ea typeface="+mn-ea"/>
                                                </a:rPr>
                                              </m:ctrlPr>
                                            </m:sSupPr>
                                            <m:e>
                                              <m:r>
                                                <a:rPr lang="en-US" sz="2000" kern="100">
                                                  <a:effectLst/>
                                                  <a:latin typeface="Cambria Math" charset="0"/>
                                                  <a:ea typeface="+mn-ea"/>
                                                </a:rPr>
                                                <m:t>𝐱</m:t>
                                              </m:r>
                                            </m:e>
                                            <m:sup>
                                              <m:r>
                                                <a:rPr lang="en-US" sz="2000" kern="100">
                                                  <a:effectLst/>
                                                  <a:latin typeface="Cambria Math" charset="0"/>
                                                  <a:ea typeface="+mn-ea"/>
                                                </a:rPr>
                                                <m:t>(</m:t>
                                              </m:r>
                                              <m:r>
                                                <a:rPr lang="en-US" sz="2000" kern="100">
                                                  <a:effectLst/>
                                                  <a:latin typeface="Cambria Math" charset="0"/>
                                                  <a:ea typeface="+mn-ea"/>
                                                </a:rPr>
                                                <m:t>𝑖</m:t>
                                              </m:r>
                                              <m:r>
                                                <a:rPr lang="en-US" sz="2000" kern="100">
                                                  <a:effectLst/>
                                                  <a:latin typeface="Cambria Math" charset="0"/>
                                                  <a:ea typeface="+mn-ea"/>
                                                </a:rPr>
                                                <m:t>)</m:t>
                                              </m:r>
                                            </m:sup>
                                          </m:sSup>
                                          <m:r>
                                            <a:rPr lang="en-US" sz="2000" kern="100">
                                              <a:effectLst/>
                                              <a:latin typeface="Cambria Math" charset="0"/>
                                              <a:ea typeface="+mn-ea"/>
                                            </a:rPr>
                                            <m:t>, </m:t>
                                          </m:r>
                                          <m:sSup>
                                            <m:sSupPr>
                                              <m:ctrlPr>
                                                <a:rPr lang="zh-CN" sz="2000" i="1" kern="100">
                                                  <a:effectLst/>
                                                  <a:latin typeface="Cambria Math" panose="02040503050406030204" pitchFamily="18" charset="0"/>
                                                  <a:ea typeface="+mn-ea"/>
                                                </a:rPr>
                                              </m:ctrlPr>
                                            </m:sSupPr>
                                            <m:e>
                                              <m:r>
                                                <a:rPr lang="en-US" sz="2000" kern="100">
                                                  <a:effectLst/>
                                                  <a:latin typeface="Cambria Math" charset="0"/>
                                                  <a:ea typeface="+mn-ea"/>
                                                </a:rPr>
                                                <m:t>𝑦</m:t>
                                              </m:r>
                                            </m:e>
                                            <m:sup>
                                              <m:r>
                                                <a:rPr lang="en-US" sz="2000" kern="100">
                                                  <a:effectLst/>
                                                  <a:latin typeface="Cambria Math" charset="0"/>
                                                  <a:ea typeface="+mn-ea"/>
                                                </a:rPr>
                                                <m:t>(</m:t>
                                              </m:r>
                                              <m:r>
                                                <a:rPr lang="en-US" sz="2000" kern="100">
                                                  <a:effectLst/>
                                                  <a:latin typeface="Cambria Math" charset="0"/>
                                                  <a:ea typeface="+mn-ea"/>
                                                </a:rPr>
                                                <m:t>𝑖</m:t>
                                              </m:r>
                                              <m:r>
                                                <a:rPr lang="en-US" sz="2000" kern="100">
                                                  <a:effectLst/>
                                                  <a:latin typeface="Cambria Math" charset="0"/>
                                                  <a:ea typeface="+mn-ea"/>
                                                </a:rPr>
                                                <m:t>)</m:t>
                                              </m:r>
                                            </m:sup>
                                          </m:sSup>
                                        </m:e>
                                      </m:d>
                                    </m:e>
                                  </m:d>
                                </m:e>
                                <m:sub>
                                  <m:r>
                                    <a:rPr lang="en-US" sz="2000" kern="100">
                                      <a:effectLst/>
                                      <a:latin typeface="Cambria Math" charset="0"/>
                                      <a:ea typeface="+mn-ea"/>
                                    </a:rPr>
                                    <m:t>𝑖</m:t>
                                  </m:r>
                                  <m:r>
                                    <a:rPr lang="en-US" sz="2000" kern="100">
                                      <a:effectLst/>
                                      <a:latin typeface="Cambria Math" charset="0"/>
                                      <a:ea typeface="+mn-ea"/>
                                    </a:rPr>
                                    <m:t>=1</m:t>
                                  </m:r>
                                </m:sub>
                                <m:sup>
                                  <m:r>
                                    <a:rPr lang="en-US" sz="2000" kern="100">
                                      <a:effectLst/>
                                      <a:latin typeface="Cambria Math" charset="0"/>
                                      <a:ea typeface="+mn-ea"/>
                                    </a:rPr>
                                    <m:t>𝑚</m:t>
                                  </m:r>
                                </m:sup>
                              </m:sSubSup>
                            </m:oMath>
                          </a14:m>
                          <a:r>
                            <a:rPr lang="en-US" dirty="0">
                              <a:latin typeface="Arial" panose="020B0604020202020204" pitchFamily="34" charset="0"/>
                              <a:cs typeface="Arial" panose="020B0604020202020204" pitchFamily="34" charset="0"/>
                            </a:rPr>
                            <a:t>, step size</a:t>
                          </a:r>
                          <a14:m>
                            <m:oMath xmlns:m="http://schemas.openxmlformats.org/officeDocument/2006/math">
                              <m:r>
                                <a:rPr lang="en-US" sz="2000" kern="100">
                                  <a:effectLst/>
                                  <a:latin typeface="Cambria Math" charset="0"/>
                                  <a:ea typeface="+mn-ea"/>
                                </a:rPr>
                                <m:t> </m:t>
                              </m:r>
                              <m:r>
                                <m:rPr>
                                  <m:sty m:val="p"/>
                                </m:rPr>
                                <a:rPr lang="en-US" sz="2000" kern="100">
                                  <a:effectLst/>
                                  <a:latin typeface="Cambria Math" charset="0"/>
                                  <a:ea typeface="+mn-ea"/>
                                </a:rPr>
                                <m:t>α</m:t>
                              </m:r>
                            </m:oMath>
                          </a14:m>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mini-batch </a:t>
                          </a:r>
                          <a:r>
                            <a:rPr lang="en-US" dirty="0">
                              <a:latin typeface="Arial" panose="020B0604020202020204" pitchFamily="34" charset="0"/>
                              <a:cs typeface="Arial" panose="020B0604020202020204" pitchFamily="34" charset="0"/>
                            </a:rPr>
                            <a:t>size</a:t>
                          </a:r>
                          <a14:m>
                            <m:oMath xmlns:m="http://schemas.openxmlformats.org/officeDocument/2006/math">
                              <m:r>
                                <a:rPr lang="zh-CN" sz="2000" kern="100">
                                  <a:effectLst/>
                                  <a:latin typeface="Cambria Math" charset="0"/>
                                  <a:ea typeface="+mn-ea"/>
                                </a:rPr>
                                <m:t> </m:t>
                              </m:r>
                              <m:r>
                                <a:rPr lang="en-US" sz="2000" kern="100">
                                  <a:effectLst/>
                                  <a:latin typeface="Cambria Math" charset="0"/>
                                  <a:ea typeface="+mn-ea"/>
                                </a:rPr>
                                <m:t>𝑏</m:t>
                              </m:r>
                            </m:oMath>
                          </a14:m>
                          <a:r>
                            <a:rPr lang="en-US" dirty="0">
                              <a:latin typeface="Arial" panose="020B0604020202020204" pitchFamily="34" charset="0"/>
                              <a:cs typeface="Arial" panose="020B0604020202020204" pitchFamily="34" charset="0"/>
                            </a:rPr>
                            <a:t>, and iteration quantity</a:t>
                          </a:r>
                          <a14:m>
                            <m:oMath xmlns:m="http://schemas.openxmlformats.org/officeDocument/2006/math">
                              <m:r>
                                <a:rPr lang="zh-CN" sz="2000" kern="100">
                                  <a:effectLst/>
                                  <a:latin typeface="Cambria Math" charset="0"/>
                                  <a:ea typeface="+mn-ea"/>
                                </a:rPr>
                                <m:t> </m:t>
                              </m:r>
                              <m:r>
                                <a:rPr lang="en-US" sz="2000" kern="100">
                                  <a:effectLst/>
                                  <a:latin typeface="Cambria Math" charset="0"/>
                                  <a:ea typeface="+mn-ea"/>
                                </a:rPr>
                                <m:t>𝑇</m:t>
                              </m:r>
                            </m:oMath>
                          </a14:m>
                          <a:endParaRPr lang="en-US" dirty="0">
                            <a:latin typeface="Arial" panose="020B0604020202020204" pitchFamily="34" charset="0"/>
                            <a:cs typeface="Arial" panose="020B0604020202020204" pitchFamily="34" charset="0"/>
                          </a:endParaRPr>
                        </a:p>
                        <a:p>
                          <a:pPr marL="342900" lvl="0" indent="-342900" algn="just">
                            <a:lnSpc>
                              <a:spcPct val="115000"/>
                            </a:lnSpc>
                            <a:spcAft>
                              <a:spcPts val="0"/>
                            </a:spcAft>
                            <a:buFont typeface="+mj-lt"/>
                            <a:buAutoNum type="arabicPeriod"/>
                          </a:pPr>
                          <a:r>
                            <a:rPr lang="en-US" sz="2000" dirty="0">
                              <a:latin typeface="Arial" panose="020B0604020202020204" pitchFamily="34" charset="0"/>
                              <a:ea typeface="+mn-ea"/>
                              <a:cs typeface="Arial" panose="020B0604020202020204" pitchFamily="34" charset="0"/>
                            </a:rPr>
                            <a:t>Initialize the parameter </a:t>
                          </a:r>
                          <a14:m>
                            <m:oMath xmlns:m="http://schemas.openxmlformats.org/officeDocument/2006/math">
                              <m:sSub>
                                <m:sSubPr>
                                  <m:ctrlPr>
                                    <a:rPr lang="zh-CN" sz="2000" i="1" kern="100">
                                      <a:effectLst/>
                                      <a:latin typeface="Cambria Math" panose="02040503050406030204" pitchFamily="18" charset="0"/>
                                      <a:ea typeface="+mn-ea"/>
                                    </a:rPr>
                                  </m:ctrlPr>
                                </m:sSubPr>
                                <m:e>
                                  <m:r>
                                    <a:rPr lang="en-US" sz="2000" kern="100">
                                      <a:effectLst/>
                                      <a:latin typeface="Cambria Math" charset="0"/>
                                      <a:ea typeface="+mn-ea"/>
                                    </a:rPr>
                                    <m:t>𝑤</m:t>
                                  </m:r>
                                </m:e>
                                <m:sub>
                                  <m:r>
                                    <a:rPr lang="en-US" sz="2000" kern="100">
                                      <a:effectLst/>
                                      <a:latin typeface="Cambria Math" charset="0"/>
                                      <a:ea typeface="+mn-ea"/>
                                    </a:rPr>
                                    <m:t>0</m:t>
                                  </m:r>
                                </m:sub>
                              </m:sSub>
                            </m:oMath>
                          </a14:m>
                          <a:r>
                            <a:rPr lang="en-US" sz="2000" dirty="0">
                              <a:latin typeface="Arial" panose="020B0604020202020204" pitchFamily="34" charset="0"/>
                              <a:ea typeface="+mn-ea"/>
                              <a:cs typeface="Arial" panose="020B0604020202020204" pitchFamily="34" charset="0"/>
                            </a:rPr>
                            <a:t>.</a:t>
                          </a:r>
                        </a:p>
                        <a:p>
                          <a:pPr marL="342900" lvl="0" indent="-342900" algn="just">
                            <a:lnSpc>
                              <a:spcPct val="115000"/>
                            </a:lnSpc>
                            <a:spcAft>
                              <a:spcPts val="0"/>
                            </a:spcAft>
                            <a:buFont typeface="+mj-lt"/>
                            <a:buAutoNum type="arabicPeriod"/>
                          </a:pPr>
                          <a:r>
                            <a:rPr lang="en-US" sz="2000" dirty="0" smtClean="0">
                              <a:latin typeface="Arial" panose="020B0604020202020204" pitchFamily="34" charset="0"/>
                              <a:ea typeface="+mn-ea"/>
                              <a:cs typeface="Arial" panose="020B0604020202020204" pitchFamily="34" charset="0"/>
                            </a:rPr>
                            <a:t>For </a:t>
                          </a:r>
                          <a14:m>
                            <m:oMath xmlns:m="http://schemas.openxmlformats.org/officeDocument/2006/math">
                              <m:r>
                                <a:rPr lang="en-US" sz="2000" kern="100">
                                  <a:effectLst/>
                                  <a:latin typeface="Cambria Math" charset="0"/>
                                  <a:ea typeface="+mn-ea"/>
                                </a:rPr>
                                <m:t>𝑡</m:t>
                              </m:r>
                              <m:r>
                                <a:rPr lang="en-US" sz="2000" kern="100">
                                  <a:effectLst/>
                                  <a:latin typeface="Cambria Math" charset="0"/>
                                  <a:ea typeface="+mn-ea"/>
                                </a:rPr>
                                <m:t>∈</m:t>
                              </m:r>
                              <m:d>
                                <m:dPr>
                                  <m:begChr m:val="{"/>
                                  <m:endChr m:val="}"/>
                                  <m:ctrlPr>
                                    <a:rPr lang="zh-CN" sz="2000" i="1" kern="100">
                                      <a:effectLst/>
                                      <a:latin typeface="Cambria Math" panose="02040503050406030204" pitchFamily="18" charset="0"/>
                                      <a:ea typeface="+mn-ea"/>
                                    </a:rPr>
                                  </m:ctrlPr>
                                </m:dPr>
                                <m:e>
                                  <m:r>
                                    <a:rPr lang="en-US" sz="2000" kern="100">
                                      <a:effectLst/>
                                      <a:latin typeface="Cambria Math" charset="0"/>
                                      <a:ea typeface="+mn-ea"/>
                                    </a:rPr>
                                    <m:t>1, 2,  ⋯,  </m:t>
                                  </m:r>
                                  <m:r>
                                    <a:rPr lang="en-US" sz="2000" kern="100">
                                      <a:effectLst/>
                                      <a:latin typeface="Cambria Math" charset="0"/>
                                      <a:ea typeface="+mn-ea"/>
                                    </a:rPr>
                                    <m:t>𝑇</m:t>
                                  </m:r>
                                </m:e>
                              </m:d>
                            </m:oMath>
                          </a14:m>
                          <a:endParaRPr lang="en-US" sz="2000" dirty="0">
                            <a:latin typeface="Arial" panose="020B0604020202020204" pitchFamily="34" charset="0"/>
                            <a:ea typeface="+mn-ea"/>
                            <a:cs typeface="Arial" panose="020B0604020202020204" pitchFamily="34" charset="0"/>
                          </a:endParaRPr>
                        </a:p>
                        <a:p>
                          <a:pPr marL="342900" lvl="0" indent="-342900" algn="just">
                            <a:lnSpc>
                              <a:spcPct val="115000"/>
                            </a:lnSpc>
                            <a:spcAft>
                              <a:spcPts val="0"/>
                            </a:spcAft>
                            <a:buFont typeface="+mj-lt"/>
                            <a:buAutoNum type="arabicPeriod"/>
                          </a:pPr>
                          <a:r>
                            <a:rPr lang="en-US" sz="2000" dirty="0">
                              <a:latin typeface="Arial" panose="020B0604020202020204" pitchFamily="34" charset="0"/>
                              <a:ea typeface="+mn-ea"/>
                              <a:cs typeface="Arial" panose="020B0604020202020204" pitchFamily="34" charset="0"/>
                            </a:rPr>
                            <a:t>    </a:t>
                          </a:r>
                          <a:r>
                            <a:rPr lang="en-US" sz="2000" dirty="0" smtClean="0">
                              <a:latin typeface="Arial" panose="020B0604020202020204" pitchFamily="34" charset="0"/>
                              <a:ea typeface="+mn-ea"/>
                              <a:cs typeface="Arial" panose="020B0604020202020204" pitchFamily="34" charset="0"/>
                            </a:rPr>
                            <a:t>Select </a:t>
                          </a:r>
                          <a14:m>
                            <m:oMath xmlns:m="http://schemas.openxmlformats.org/officeDocument/2006/math">
                              <m:r>
                                <a:rPr lang="zh-CN" sz="2000" kern="100">
                                  <a:effectLst/>
                                  <a:latin typeface="Cambria Math" charset="0"/>
                                  <a:ea typeface="+mn-ea"/>
                                </a:rPr>
                                <m:t> </m:t>
                              </m:r>
                              <m:r>
                                <a:rPr lang="en-US" sz="2000" kern="100">
                                  <a:effectLst/>
                                  <a:latin typeface="Cambria Math" charset="0"/>
                                  <a:ea typeface="+mn-ea"/>
                                </a:rPr>
                                <m:t>𝑏</m:t>
                              </m:r>
                            </m:oMath>
                          </a14:m>
                          <a:r>
                            <a:rPr lang="en-US" sz="2000" dirty="0">
                              <a:latin typeface="Arial" panose="020B0604020202020204" pitchFamily="34" charset="0"/>
                              <a:cs typeface="Arial" panose="020B0604020202020204" pitchFamily="34" charset="0"/>
                            </a:rPr>
                            <a:t> samples </a:t>
                          </a:r>
                          <a:r>
                            <a:rPr lang="en-US" sz="2000" dirty="0" smtClean="0">
                              <a:latin typeface="Arial" panose="020B0604020202020204" pitchFamily="34" charset="0"/>
                              <a:cs typeface="Arial" panose="020B0604020202020204" pitchFamily="34" charset="0"/>
                            </a:rPr>
                            <a:t>uniformly at random </a:t>
                          </a:r>
                          <a:r>
                            <a:rPr lang="en-US" sz="2000" dirty="0">
                              <a:latin typeface="Arial" panose="020B0604020202020204" pitchFamily="34" charset="0"/>
                              <a:cs typeface="Arial" panose="020B0604020202020204" pitchFamily="34" charset="0"/>
                            </a:rPr>
                            <a:t>from </a:t>
                          </a:r>
                          <a14:m>
                            <m:oMath xmlns:m="http://schemas.openxmlformats.org/officeDocument/2006/math">
                              <m:r>
                                <a:rPr lang="zh-CN" sz="2000" kern="100">
                                  <a:effectLst/>
                                  <a:latin typeface="Cambria Math" charset="0"/>
                                  <a:ea typeface="+mn-ea"/>
                                </a:rPr>
                                <m:t> </m:t>
                              </m:r>
                              <m:r>
                                <a:rPr lang="en-US" sz="2000" kern="100">
                                  <a:effectLst/>
                                  <a:latin typeface="Cambria Math" charset="0"/>
                                  <a:ea typeface="+mn-ea"/>
                                </a:rPr>
                                <m:t>𝑚</m:t>
                              </m:r>
                            </m:oMath>
                          </a14:m>
                          <a:r>
                            <a:rPr lang="en-US" sz="2000" dirty="0">
                              <a:latin typeface="Arial" panose="020B0604020202020204" pitchFamily="34" charset="0"/>
                              <a:cs typeface="Arial" panose="020B0604020202020204" pitchFamily="34" charset="0"/>
                            </a:rPr>
                            <a:t> samples.</a:t>
                          </a:r>
                        </a:p>
                        <a:p>
                          <a:pPr marL="342900" lvl="0" indent="-342900" algn="just">
                            <a:lnSpc>
                              <a:spcPct val="115000"/>
                            </a:lnSpc>
                            <a:spcAft>
                              <a:spcPts val="0"/>
                            </a:spcAft>
                            <a:buFont typeface="+mj-lt"/>
                            <a:buAutoNum type="arabicPeriod"/>
                          </a:pPr>
                          <a:r>
                            <a:rPr lang="en-US" sz="2000" dirty="0">
                              <a:latin typeface="Arial" panose="020B0604020202020204" pitchFamily="34" charset="0"/>
                              <a:ea typeface="+mn-ea"/>
                              <a:cs typeface="Arial" panose="020B0604020202020204" pitchFamily="34" charset="0"/>
                            </a:rPr>
                            <a:t>    Calculate the gradient and update the </a:t>
                          </a:r>
                          <a:r>
                            <a:rPr lang="en-US" sz="2000" dirty="0" smtClean="0">
                              <a:latin typeface="Arial" panose="020B0604020202020204" pitchFamily="34" charset="0"/>
                              <a:ea typeface="+mn-ea"/>
                              <a:cs typeface="Arial" panose="020B0604020202020204" pitchFamily="34" charset="0"/>
                            </a:rPr>
                            <a:t>parameter:</a:t>
                          </a:r>
                          <a:endParaRPr lang="en-US" sz="2000" dirty="0">
                            <a:latin typeface="Arial" panose="020B0604020202020204" pitchFamily="34" charset="0"/>
                            <a:ea typeface="+mn-ea"/>
                            <a:cs typeface="Arial" panose="020B0604020202020204" pitchFamily="34" charset="0"/>
                          </a:endParaRPr>
                        </a:p>
                        <a:p>
                          <a:pPr algn="ctr">
                            <a:lnSpc>
                              <a:spcPct val="115000"/>
                            </a:lnSpc>
                            <a:spcAft>
                              <a:spcPts val="0"/>
                            </a:spcAft>
                          </a:pPr>
                          <a14:m>
                            <m:oMath xmlns:m="http://schemas.openxmlformats.org/officeDocument/2006/math">
                              <m:sSub>
                                <m:sSubPr>
                                  <m:ctrlPr>
                                    <a:rPr lang="zh-CN" sz="2000" i="1" kern="100">
                                      <a:effectLst/>
                                      <a:latin typeface="Cambria Math" panose="02040503050406030204" pitchFamily="18" charset="0"/>
                                      <a:ea typeface="+mn-ea"/>
                                    </a:rPr>
                                  </m:ctrlPr>
                                </m:sSubPr>
                                <m:e>
                                  <m:r>
                                    <a:rPr lang="en-US" sz="2000" kern="100">
                                      <a:effectLst/>
                                      <a:latin typeface="Cambria Math" charset="0"/>
                                      <a:ea typeface="+mn-ea"/>
                                    </a:rPr>
                                    <m:t>𝒘</m:t>
                                  </m:r>
                                </m:e>
                                <m:sub>
                                  <m:r>
                                    <a:rPr lang="en-US" sz="2000" kern="100">
                                      <a:effectLst/>
                                      <a:latin typeface="Cambria Math" charset="0"/>
                                      <a:ea typeface="+mn-ea"/>
                                    </a:rPr>
                                    <m:t>𝑡</m:t>
                                  </m:r>
                                </m:sub>
                              </m:sSub>
                              <m:r>
                                <a:rPr lang="en-US" sz="2000" kern="100">
                                  <a:effectLst/>
                                  <a:latin typeface="Cambria Math" charset="0"/>
                                  <a:ea typeface="+mn-ea"/>
                                </a:rPr>
                                <m:t>←</m:t>
                              </m:r>
                              <m:sSub>
                                <m:sSubPr>
                                  <m:ctrlPr>
                                    <a:rPr lang="zh-CN" sz="2000" i="1" kern="100">
                                      <a:effectLst/>
                                      <a:latin typeface="Cambria Math" panose="02040503050406030204" pitchFamily="18" charset="0"/>
                                      <a:ea typeface="+mn-ea"/>
                                    </a:rPr>
                                  </m:ctrlPr>
                                </m:sSubPr>
                                <m:e>
                                  <m:r>
                                    <a:rPr lang="en-US" sz="2000" kern="100">
                                      <a:effectLst/>
                                      <a:latin typeface="Cambria Math" charset="0"/>
                                      <a:ea typeface="+mn-ea"/>
                                    </a:rPr>
                                    <m:t>𝒘</m:t>
                                  </m:r>
                                </m:e>
                                <m:sub>
                                  <m:r>
                                    <a:rPr lang="en-US" sz="2000" kern="100">
                                      <a:effectLst/>
                                      <a:latin typeface="Cambria Math" charset="0"/>
                                      <a:ea typeface="+mn-ea"/>
                                    </a:rPr>
                                    <m:t>𝑡</m:t>
                                  </m:r>
                                  <m:r>
                                    <a:rPr lang="en-US" sz="2000" kern="100">
                                      <a:effectLst/>
                                      <a:latin typeface="Cambria Math" charset="0"/>
                                      <a:ea typeface="+mn-ea"/>
                                    </a:rPr>
                                    <m:t>−1</m:t>
                                  </m:r>
                                </m:sub>
                              </m:sSub>
                              <m:r>
                                <a:rPr lang="en-US" sz="2000" kern="100">
                                  <a:effectLst/>
                                  <a:latin typeface="Cambria Math" charset="0"/>
                                  <a:ea typeface="+mn-ea"/>
                                </a:rPr>
                                <m:t>−</m:t>
                              </m:r>
                              <m:f>
                                <m:fPr>
                                  <m:ctrlPr>
                                    <a:rPr lang="zh-CN" sz="2000" i="1" kern="100">
                                      <a:effectLst/>
                                      <a:latin typeface="Cambria Math" panose="02040503050406030204" pitchFamily="18" charset="0"/>
                                      <a:ea typeface="+mn-ea"/>
                                    </a:rPr>
                                  </m:ctrlPr>
                                </m:fPr>
                                <m:num>
                                  <m:r>
                                    <a:rPr lang="en-US" sz="2000" kern="100">
                                      <a:effectLst/>
                                      <a:latin typeface="Cambria Math" charset="0"/>
                                      <a:ea typeface="+mn-ea"/>
                                    </a:rPr>
                                    <m:t>𝛼</m:t>
                                  </m:r>
                                </m:num>
                                <m:den>
                                  <m:r>
                                    <a:rPr lang="en-US" sz="2000" kern="100">
                                      <a:effectLst/>
                                      <a:latin typeface="Cambria Math" charset="0"/>
                                      <a:ea typeface="+mn-ea"/>
                                    </a:rPr>
                                    <m:t>𝑏</m:t>
                                  </m:r>
                                </m:den>
                              </m:f>
                              <m:nary>
                                <m:naryPr>
                                  <m:chr m:val="∑"/>
                                  <m:limLoc m:val="undOvr"/>
                                  <m:supHide m:val="on"/>
                                  <m:ctrlPr>
                                    <a:rPr lang="zh-CN" sz="2000" i="1" kern="100">
                                      <a:effectLst/>
                                      <a:latin typeface="Cambria Math" panose="02040503050406030204" pitchFamily="18" charset="0"/>
                                      <a:ea typeface="+mn-ea"/>
                                    </a:rPr>
                                  </m:ctrlPr>
                                </m:naryPr>
                                <m:sub>
                                  <m:r>
                                    <a:rPr lang="en-US" sz="2000" kern="100">
                                      <a:effectLst/>
                                      <a:latin typeface="Cambria Math" charset="0"/>
                                      <a:ea typeface="+mn-ea"/>
                                    </a:rPr>
                                    <m:t>𝑖</m:t>
                                  </m:r>
                                  <m:r>
                                    <a:rPr lang="en-US" sz="2000" kern="100">
                                      <a:effectLst/>
                                      <a:latin typeface="Cambria Math" charset="0"/>
                                      <a:ea typeface="+mn-ea"/>
                                    </a:rPr>
                                    <m:t>∈</m:t>
                                  </m:r>
                                  <m:sSub>
                                    <m:sSubPr>
                                      <m:ctrlPr>
                                        <a:rPr lang="zh-CN" sz="2000" i="1" kern="100">
                                          <a:effectLst/>
                                          <a:latin typeface="Cambria Math" panose="02040503050406030204" pitchFamily="18" charset="0"/>
                                          <a:ea typeface="+mn-ea"/>
                                        </a:rPr>
                                      </m:ctrlPr>
                                    </m:sSubPr>
                                    <m:e>
                                      <m:r>
                                        <a:rPr lang="en-US" sz="2000" kern="100">
                                          <a:effectLst/>
                                          <a:latin typeface="Cambria Math" charset="0"/>
                                          <a:ea typeface="+mn-ea"/>
                                        </a:rPr>
                                        <m:t>𝑚</m:t>
                                      </m:r>
                                    </m:e>
                                    <m:sub>
                                      <m:r>
                                        <a:rPr lang="en-US" sz="2000" kern="100">
                                          <a:effectLst/>
                                          <a:latin typeface="Cambria Math" charset="0"/>
                                          <a:ea typeface="+mn-ea"/>
                                        </a:rPr>
                                        <m:t>𝑏</m:t>
                                      </m:r>
                                    </m:sub>
                                  </m:sSub>
                                </m:sub>
                                <m:sup/>
                                <m:e>
                                  <m:sSub>
                                    <m:sSubPr>
                                      <m:ctrlPr>
                                        <a:rPr lang="zh-CN" sz="2000" i="1" kern="100">
                                          <a:effectLst/>
                                          <a:latin typeface="Cambria Math" panose="02040503050406030204" pitchFamily="18" charset="0"/>
                                          <a:ea typeface="+mn-ea"/>
                                        </a:rPr>
                                      </m:ctrlPr>
                                    </m:sSubPr>
                                    <m:e>
                                      <m:sSub>
                                        <m:sSubPr>
                                          <m:ctrlPr>
                                            <a:rPr lang="zh-CN" sz="2000" i="1" kern="100">
                                              <a:effectLst/>
                                              <a:latin typeface="Cambria Math" panose="02040503050406030204" pitchFamily="18" charset="0"/>
                                              <a:ea typeface="+mn-ea"/>
                                            </a:rPr>
                                          </m:ctrlPr>
                                        </m:sSubPr>
                                        <m:e>
                                          <m:r>
                                            <a:rPr lang="en-US" sz="2000" kern="100">
                                              <a:effectLst/>
                                              <a:latin typeface="Cambria Math" charset="0"/>
                                              <a:ea typeface="+mn-ea"/>
                                            </a:rPr>
                                            <m:t>𝜕</m:t>
                                          </m:r>
                                        </m:e>
                                        <m:sub>
                                          <m:r>
                                            <a:rPr lang="en-US" sz="2000" kern="100">
                                              <a:effectLst/>
                                              <a:latin typeface="Cambria Math" charset="0"/>
                                              <a:ea typeface="+mn-ea"/>
                                            </a:rPr>
                                            <m:t>𝒘</m:t>
                                          </m:r>
                                        </m:sub>
                                      </m:sSub>
                                      <m:r>
                                        <a:rPr lang="en-US" sz="2000" kern="100">
                                          <a:effectLst/>
                                          <a:latin typeface="Cambria Math" charset="0"/>
                                          <a:ea typeface="+mn-ea"/>
                                        </a:rPr>
                                        <m:t>𝐽</m:t>
                                      </m:r>
                                    </m:e>
                                    <m:sub>
                                      <m:r>
                                        <a:rPr lang="en-US" sz="2000" kern="100">
                                          <a:effectLst/>
                                          <a:latin typeface="Cambria Math" charset="0"/>
                                          <a:ea typeface="+mn-ea"/>
                                        </a:rPr>
                                        <m:t>𝑖</m:t>
                                      </m:r>
                                    </m:sub>
                                  </m:sSub>
                                  <m:r>
                                    <a:rPr lang="en-US" sz="2000" kern="100">
                                      <a:effectLst/>
                                      <a:latin typeface="Cambria Math" charset="0"/>
                                      <a:ea typeface="+mn-ea"/>
                                    </a:rPr>
                                    <m:t>(</m:t>
                                  </m:r>
                                  <m:r>
                                    <a:rPr lang="en-US" sz="2000" kern="100">
                                      <a:effectLst/>
                                      <a:latin typeface="Cambria Math" charset="0"/>
                                      <a:ea typeface="+mn-ea"/>
                                    </a:rPr>
                                    <m:t>𝒘</m:t>
                                  </m:r>
                                  <m:r>
                                    <a:rPr lang="en-US" sz="2000" kern="100">
                                      <a:effectLst/>
                                      <a:latin typeface="Cambria Math" charset="0"/>
                                      <a:ea typeface="+mn-ea"/>
                                    </a:rPr>
                                    <m:t>)</m:t>
                                  </m:r>
                                </m:e>
                              </m:nary>
                            </m:oMath>
                          </a14:m>
                          <a:r>
                            <a:rPr lang="en-US" dirty="0">
                              <a:latin typeface="Arial" panose="020B0604020202020204" pitchFamily="34" charset="0"/>
                              <a:cs typeface="Arial" panose="020B0604020202020204" pitchFamily="34" charset="0"/>
                            </a:rPr>
                            <a:t>.</a:t>
                          </a:r>
                        </a:p>
                        <a:p>
                          <a:pPr>
                            <a:lnSpc>
                              <a:spcPct val="115000"/>
                            </a:lnSpc>
                            <a:spcAft>
                              <a:spcPts val="0"/>
                            </a:spcAft>
                          </a:pPr>
                          <a:r>
                            <a:rPr lang="en-US" b="1" dirty="0">
                              <a:latin typeface="Arial" panose="020B0604020202020204" pitchFamily="34" charset="0"/>
                              <a:cs typeface="Arial" panose="020B0604020202020204" pitchFamily="34" charset="0"/>
                            </a:rPr>
                            <a:t>Output: </a:t>
                          </a:r>
                          <a:r>
                            <a:rPr lang="en-US" dirty="0" smtClean="0">
                              <a:latin typeface="Arial" panose="020B0604020202020204" pitchFamily="34" charset="0"/>
                              <a:cs typeface="Arial" panose="020B0604020202020204" pitchFamily="34" charset="0"/>
                            </a:rPr>
                            <a:t>converge</a:t>
                          </a:r>
                          <a:r>
                            <a:rPr lang="en-US" altLang="zh-CN" dirty="0" smtClean="0">
                              <a:latin typeface="Arial" panose="020B0604020202020204" pitchFamily="34" charset="0"/>
                              <a:cs typeface="Arial" panose="020B0604020202020204" pitchFamily="34" charset="0"/>
                            </a:rPr>
                            <a:t>d</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parameter </a:t>
                          </a:r>
                          <a14:m>
                            <m:oMath xmlns:m="http://schemas.openxmlformats.org/officeDocument/2006/math">
                              <m:sSub>
                                <m:sSubPr>
                                  <m:ctrlPr>
                                    <a:rPr lang="zh-CN" sz="2000" i="1" kern="100">
                                      <a:effectLst/>
                                      <a:latin typeface="Cambria Math" panose="02040503050406030204" pitchFamily="18" charset="0"/>
                                      <a:ea typeface="+mn-ea"/>
                                    </a:rPr>
                                  </m:ctrlPr>
                                </m:sSubPr>
                                <m:e>
                                  <m:r>
                                    <a:rPr lang="en-US" sz="2000" kern="100">
                                      <a:effectLst/>
                                      <a:latin typeface="Cambria Math" charset="0"/>
                                      <a:ea typeface="+mn-ea"/>
                                    </a:rPr>
                                    <m:t>𝑤</m:t>
                                  </m:r>
                                </m:e>
                                <m:sub>
                                  <m:r>
                                    <a:rPr lang="en-US" sz="2000" kern="100">
                                      <a:effectLst/>
                                      <a:latin typeface="Cambria Math" charset="0"/>
                                      <a:ea typeface="+mn-ea"/>
                                    </a:rPr>
                                    <m:t>𝑇</m:t>
                                  </m:r>
                                </m:sub>
                              </m:sSub>
                            </m:oMath>
                          </a14:m>
                          <a:endParaRPr lang="en-US" dirty="0">
                            <a:latin typeface="Arial" panose="020B0604020202020204" pitchFamily="34" charset="0"/>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518697872"/>
                  </p:ext>
                </p:extLst>
              </p:nvPr>
            </p:nvGraphicFramePr>
            <p:xfrm>
              <a:off x="731838" y="999726"/>
              <a:ext cx="10472928" cy="3242336"/>
            </p:xfrm>
            <a:graphic>
              <a:graphicData uri="http://schemas.openxmlformats.org/drawingml/2006/table">
                <a:tbl>
                  <a:tblPr firstRow="1" firstCol="1" bandRow="1">
                    <a:tableStyleId>{5940675A-B579-460E-94D1-54222C63F5DA}</a:tableStyleId>
                  </a:tblPr>
                  <a:tblGrid>
                    <a:gridCol w="10472928">
                      <a:extLst>
                        <a:ext uri="{9D8B030D-6E8A-4147-A177-3AD203B41FA5}">
                          <a16:colId xmlns="" xmlns:a16="http://schemas.microsoft.com/office/drawing/2014/main" xmlns:a14="http://schemas.microsoft.com/office/drawing/2010/main" val="20000"/>
                        </a:ext>
                      </a:extLst>
                    </a:gridCol>
                  </a:tblGrid>
                  <a:tr h="325444">
                    <a:tc>
                      <a:txBody>
                        <a:bodyPr/>
                        <a:lstStyle/>
                        <a:p>
                          <a:pPr>
                            <a:lnSpc>
                              <a:spcPct val="115000"/>
                            </a:lnSpc>
                            <a:spcAft>
                              <a:spcPts val="0"/>
                            </a:spcAft>
                          </a:pPr>
                          <a:r>
                            <a:rPr lang="en-US" sz="2000" dirty="0">
                              <a:latin typeface="Arial" panose="020B0604020202020204" pitchFamily="34" charset="0"/>
                              <a:ea typeface="+mn-ea"/>
                              <a:cs typeface="Arial" panose="020B0604020202020204" pitchFamily="34" charset="0"/>
                            </a:rPr>
                            <a:t>Algorithm 1: Mini-batch </a:t>
                          </a:r>
                          <a:r>
                            <a:rPr lang="en-US" sz="2000" dirty="0" smtClean="0">
                              <a:latin typeface="Arial" panose="020B0604020202020204" pitchFamily="34" charset="0"/>
                              <a:ea typeface="+mn-ea"/>
                              <a:cs typeface="Arial" panose="020B0604020202020204" pitchFamily="34" charset="0"/>
                            </a:rPr>
                            <a:t>gradient descent</a:t>
                          </a:r>
                          <a:endParaRPr lang="en-US" sz="2000" dirty="0">
                            <a:latin typeface="Arial" panose="020B0604020202020204" pitchFamily="34" charset="0"/>
                            <a:ea typeface="+mn-ea"/>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xmlns:a14="http://schemas.microsoft.com/office/drawing/2010/main" val="10000"/>
                      </a:ext>
                    </a:extLst>
                  </a:tr>
                  <a:tr h="2916892">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t="-12917" r="-58" b="-5417"/>
                          </a:stretch>
                        </a:blipFill>
                      </a:tcPr>
                    </a:tc>
                    <a:extLst>
                      <a:ext uri="{0D108BD9-81ED-4DB2-BD59-A6C34878D82A}">
                        <a16:rowId xmlns="" xmlns:a16="http://schemas.microsoft.com/office/drawing/2014/main"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1595206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Regression</a:t>
            </a:r>
          </a:p>
          <a:p>
            <a:r>
              <a:rPr kumimoji="1" lang="en-US" b="0" dirty="0" smtClean="0">
                <a:latin typeface="Arial" panose="020B0604020202020204" pitchFamily="34" charset="0"/>
                <a:cs typeface="Arial" panose="020B0604020202020204" pitchFamily="34" charset="0"/>
              </a:rPr>
              <a:t>Gradient </a:t>
            </a:r>
            <a:r>
              <a:rPr kumimoji="1" lang="en-US" b="0" dirty="0">
                <a:latin typeface="Arial" panose="020B0604020202020204" pitchFamily="34" charset="0"/>
                <a:cs typeface="Arial" panose="020B0604020202020204" pitchFamily="34" charset="0"/>
              </a:rPr>
              <a:t>Descent</a:t>
            </a:r>
          </a:p>
          <a:p>
            <a:r>
              <a:rPr kumimoji="1" lang="en-US" dirty="0" smtClean="0">
                <a:latin typeface="Arial" panose="020B0604020202020204" pitchFamily="34" charset="0"/>
                <a:cs typeface="Arial" panose="020B0604020202020204" pitchFamily="34" charset="0"/>
              </a:rPr>
              <a:t>Classification</a:t>
            </a:r>
            <a:endParaRPr kumimoji="1" lang="en-US" dirty="0">
              <a:latin typeface="Arial" panose="020B0604020202020204" pitchFamily="34" charset="0"/>
              <a:cs typeface="Arial" panose="020B0604020202020204" pitchFamily="34" charset="0"/>
            </a:endParaRPr>
          </a:p>
          <a:p>
            <a:r>
              <a:rPr kumimoji="1" lang="en-US" b="0" dirty="0" smtClean="0">
                <a:latin typeface="Arial" panose="020B0604020202020204" pitchFamily="34" charset="0"/>
                <a:cs typeface="Arial" panose="020B0604020202020204" pitchFamily="34" charset="0"/>
              </a:rPr>
              <a:t>Overfitting </a:t>
            </a:r>
            <a:r>
              <a:rPr kumimoji="1" lang="en-US" b="0" dirty="0">
                <a:latin typeface="Arial" panose="020B0604020202020204" pitchFamily="34" charset="0"/>
                <a:cs typeface="Arial" panose="020B0604020202020204" pitchFamily="34" charset="0"/>
              </a:rPr>
              <a:t>and Underfitting</a:t>
            </a:r>
          </a:p>
          <a:p>
            <a:endParaRPr kumimoji="1" lang="zh-CN" alt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8475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Classification</a:t>
            </a:r>
          </a:p>
        </p:txBody>
      </p:sp>
      <p:sp>
        <p:nvSpPr>
          <p:cNvPr id="3" name="内容占位符 2"/>
          <p:cNvSpPr>
            <a:spLocks noGrp="1"/>
          </p:cNvSpPr>
          <p:nvPr>
            <p:ph idx="1"/>
          </p:nvPr>
        </p:nvSpPr>
        <p:spPr/>
        <p:txBody>
          <a:bodyPr>
            <a:normAutofit/>
          </a:bodyPr>
          <a:lstStyle/>
          <a:p>
            <a:pPr>
              <a:lnSpc>
                <a:spcPct val="12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Unlike regression problems, the output of classification is a discrete value rather than a continuous value, that is, the category of the sample. </a:t>
            </a:r>
          </a:p>
          <a:p>
            <a:pPr>
              <a:lnSpc>
                <a:spcPct val="120000"/>
              </a:lnSpc>
              <a:buFont typeface="Arial" panose="020B0604020202020204" pitchFamily="34" charset="0"/>
              <a:buChar char="•"/>
            </a:pPr>
            <a:r>
              <a:rPr kumimoji="1" lang="en-US" sz="1800" b="0" dirty="0" smtClean="0">
                <a:latin typeface="Arial" panose="020B0604020202020204" pitchFamily="34" charset="0"/>
                <a:cs typeface="Arial" panose="020B0604020202020204" pitchFamily="34" charset="0"/>
              </a:rPr>
              <a:t>Usage scenarios</a:t>
            </a:r>
            <a:r>
              <a:rPr kumimoji="1" lang="en-US" sz="1800" b="0" dirty="0">
                <a:latin typeface="Arial" panose="020B0604020202020204" pitchFamily="34" charset="0"/>
                <a:cs typeface="Arial" panose="020B0604020202020204" pitchFamily="34" charset="0"/>
              </a:rPr>
              <a:t>:</a:t>
            </a:r>
          </a:p>
          <a:p>
            <a:pPr marL="612775" lvl="1" indent="-244475">
              <a:lnSpc>
                <a:spcPct val="120000"/>
              </a:lnSpc>
            </a:pPr>
            <a:r>
              <a:rPr kumimoji="1" lang="en-US" dirty="0">
                <a:latin typeface="Arial" panose="020B0604020202020204" pitchFamily="34" charset="0"/>
                <a:cs typeface="Arial" panose="020B0604020202020204" pitchFamily="34" charset="0"/>
              </a:rPr>
              <a:t>Image classification</a:t>
            </a:r>
          </a:p>
          <a:p>
            <a:pPr marL="612775" lvl="1" indent="-244475">
              <a:lnSpc>
                <a:spcPct val="120000"/>
              </a:lnSpc>
            </a:pPr>
            <a:r>
              <a:rPr kumimoji="1" lang="en-US" dirty="0">
                <a:latin typeface="Arial" panose="020B0604020202020204" pitchFamily="34" charset="0"/>
                <a:cs typeface="Arial" panose="020B0604020202020204" pitchFamily="34" charset="0"/>
              </a:rPr>
              <a:t>Handwritten digit recognition</a:t>
            </a:r>
          </a:p>
          <a:p>
            <a:pPr marL="612775" lvl="1" indent="-244475">
              <a:lnSpc>
                <a:spcPct val="120000"/>
              </a:lnSpc>
            </a:pPr>
            <a:r>
              <a:rPr kumimoji="1" lang="en-US" dirty="0">
                <a:latin typeface="Arial" panose="020B0604020202020204" pitchFamily="34" charset="0"/>
                <a:cs typeface="Arial" panose="020B0604020202020204" pitchFamily="34" charset="0"/>
              </a:rPr>
              <a:t>Email spam classification</a:t>
            </a:r>
          </a:p>
          <a:p>
            <a:pPr marL="612775" lvl="1" indent="-244475">
              <a:lnSpc>
                <a:spcPct val="120000"/>
              </a:lnSpc>
            </a:pPr>
            <a:r>
              <a:rPr kumimoji="1" lang="en-US" dirty="0">
                <a:latin typeface="Arial" panose="020B0604020202020204" pitchFamily="34" charset="0"/>
                <a:cs typeface="Arial" panose="020B0604020202020204" pitchFamily="34" charset="0"/>
              </a:rPr>
              <a:t>Facial Recognition</a:t>
            </a:r>
          </a:p>
          <a:p>
            <a:pPr marL="612775" lvl="1" indent="-244475">
              <a:lnSpc>
                <a:spcPct val="120000"/>
              </a:lnSpc>
            </a:pPr>
            <a:r>
              <a:rPr kumimoji="1" lang="en-US" dirty="0">
                <a:latin typeface="Arial" panose="020B0604020202020204" pitchFamily="34" charset="0"/>
                <a:cs typeface="Arial" panose="020B0604020202020204" pitchFamily="34" charset="0"/>
              </a:rPr>
              <a:t>…</a:t>
            </a:r>
          </a:p>
          <a:p>
            <a:pPr>
              <a:lnSpc>
                <a:spcPct val="12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Classification problems include binary classification ("yes" or "no") and multi-class classification (one of multiple categories is to be determined). All multi-class classification problems can be converted into multiple binary classification problems.</a:t>
            </a:r>
          </a:p>
        </p:txBody>
      </p:sp>
    </p:spTree>
    <p:extLst>
      <p:ext uri="{BB962C8B-B14F-4D97-AF65-F5344CB8AC3E}">
        <p14:creationId xmlns:p14="http://schemas.microsoft.com/office/powerpoint/2010/main" val="11475915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Converted to Regression</a:t>
            </a:r>
          </a:p>
        </p:txBody>
      </p:sp>
      <p:sp>
        <p:nvSpPr>
          <p:cNvPr id="3" name="内容占位符 2"/>
          <p:cNvSpPr>
            <a:spLocks noGrp="1"/>
          </p:cNvSpPr>
          <p:nvPr>
            <p:ph idx="1"/>
          </p:nvPr>
        </p:nvSpPr>
        <p:spPr/>
        <p:txBody>
          <a:bodyPr/>
          <a:lstStyle/>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The main difference is that a series of discrete values rather than a straight line or a curve are to be fit. </a:t>
            </a:r>
          </a:p>
          <a:p>
            <a:pPr>
              <a:lnSpc>
                <a:spcPct val="12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Linear regression is used for linear regression problems.</a:t>
            </a:r>
          </a:p>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Logistic regression can well fit binary classification problems.</a:t>
            </a:r>
          </a:p>
        </p:txBody>
      </p:sp>
    </p:spTree>
    <p:extLst>
      <p:ext uri="{BB962C8B-B14F-4D97-AF65-F5344CB8AC3E}">
        <p14:creationId xmlns:p14="http://schemas.microsoft.com/office/powerpoint/2010/main" val="339551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Logistic Regression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lnSpc>
                    <a:spcPct val="100000"/>
                  </a:lnSpc>
                  <a:buNone/>
                </a:pPr>
                <a:endParaRPr lang="en-US" b="0" dirty="0" smtClean="0">
                  <a:latin typeface="Arial" panose="020B0604020202020204" pitchFamily="34" charset="0"/>
                  <a:cs typeface="Arial" panose="020B0604020202020204" pitchFamily="34" charset="0"/>
                </a:endParaRPr>
              </a:p>
              <a:p>
                <a:pPr marL="0" indent="0">
                  <a:lnSpc>
                    <a:spcPct val="100000"/>
                  </a:lnSpc>
                  <a:buNone/>
                </a:pPr>
                <a:endParaRPr lang="en-US" b="0" dirty="0">
                  <a:latin typeface="Arial" panose="020B0604020202020204" pitchFamily="34" charset="0"/>
                  <a:cs typeface="Arial" panose="020B0604020202020204" pitchFamily="34" charset="0"/>
                </a:endParaRPr>
              </a:p>
              <a:p>
                <a:pPr marL="0" indent="0">
                  <a:lnSpc>
                    <a:spcPct val="100000"/>
                  </a:lnSpc>
                  <a:buNone/>
                </a:pPr>
                <a:endParaRPr lang="en-US" b="0" dirty="0" smtClean="0">
                  <a:latin typeface="Arial" panose="020B0604020202020204" pitchFamily="34" charset="0"/>
                  <a:cs typeface="Arial" panose="020B0604020202020204" pitchFamily="34" charset="0"/>
                </a:endParaRPr>
              </a:p>
              <a:p>
                <a:pPr marL="0" indent="0">
                  <a:lnSpc>
                    <a:spcPct val="100000"/>
                  </a:lnSpc>
                  <a:buNone/>
                </a:pPr>
                <a:endParaRPr lang="en-US" b="0" dirty="0" smtClean="0">
                  <a:latin typeface="Arial" panose="020B0604020202020204" pitchFamily="34" charset="0"/>
                  <a:cs typeface="Arial" panose="020B0604020202020204" pitchFamily="34" charset="0"/>
                </a:endParaRPr>
              </a:p>
              <a:p>
                <a:pPr marL="0" indent="0">
                  <a:lnSpc>
                    <a:spcPct val="100000"/>
                  </a:lnSpc>
                  <a:buNone/>
                </a:pPr>
                <a:endParaRPr lang="en-US" b="0" dirty="0">
                  <a:latin typeface="Arial" panose="020B0604020202020204" pitchFamily="34" charset="0"/>
                  <a:cs typeface="Arial" panose="020B0604020202020204" pitchFamily="34" charset="0"/>
                </a:endParaRPr>
              </a:p>
              <a:p>
                <a:pPr marL="0" indent="0">
                  <a:lnSpc>
                    <a:spcPct val="100000"/>
                  </a:lnSpc>
                  <a:buNone/>
                </a:pPr>
                <a:endParaRPr lang="en-US" b="0" dirty="0" smtClean="0">
                  <a:latin typeface="Arial" panose="020B0604020202020204" pitchFamily="34" charset="0"/>
                  <a:cs typeface="Arial" panose="020B0604020202020204" pitchFamily="34" charset="0"/>
                </a:endParaRPr>
              </a:p>
              <a:p>
                <a:pPr marL="0" indent="0">
                  <a:lnSpc>
                    <a:spcPct val="100000"/>
                  </a:lnSpc>
                  <a:buNone/>
                </a:pPr>
                <a:r>
                  <a:rPr lang="en-US" b="0" dirty="0" smtClean="0">
                    <a:latin typeface="Arial" panose="020B0604020202020204" pitchFamily="34" charset="0"/>
                    <a:cs typeface="Arial" panose="020B0604020202020204" pitchFamily="34" charset="0"/>
                  </a:rPr>
                  <a:t>Logistic regression is based on the logistic function (also known as a log probabilistic function), shown in the </a:t>
                </a:r>
                <a:r>
                  <a:rPr lang="en-US" b="0" dirty="0">
                    <a:latin typeface="Arial" panose="020B0604020202020204" pitchFamily="34" charset="0"/>
                    <a:cs typeface="Arial" panose="020B0604020202020204" pitchFamily="34" charset="0"/>
                  </a:rPr>
                  <a:t>figure </a:t>
                </a:r>
                <a:r>
                  <a:rPr lang="en-US" b="0" dirty="0" smtClean="0">
                    <a:latin typeface="Arial" panose="020B0604020202020204" pitchFamily="34" charset="0"/>
                    <a:cs typeface="Arial" panose="020B0604020202020204" pitchFamily="34" charset="0"/>
                  </a:rPr>
                  <a:t>above.</a:t>
                </a:r>
                <a:endParaRPr lang="en-US" b="0" dirty="0">
                  <a:latin typeface="Arial" panose="020B0604020202020204" pitchFamily="34" charset="0"/>
                  <a:cs typeface="Arial" panose="020B0604020202020204" pitchFamily="34" charset="0"/>
                </a:endParaRPr>
              </a:p>
              <a:p>
                <a:pPr marL="0" indent="0" algn="ctr">
                  <a:lnSpc>
                    <a:spcPct val="100000"/>
                  </a:lnSpc>
                  <a:buNone/>
                </a:pPr>
                <a14:m>
                  <m:oMath xmlns:m="http://schemas.openxmlformats.org/officeDocument/2006/math">
                    <m:r>
                      <m:rPr>
                        <m:sty m:val="p"/>
                      </m:rPr>
                      <a:rPr lang="en-US" altLang="zh-CN" b="0">
                        <a:latin typeface="Cambria Math" charset="0"/>
                      </a:rPr>
                      <m:t>sig</m:t>
                    </m:r>
                    <m:d>
                      <m:dPr>
                        <m:ctrlPr>
                          <a:rPr lang="zh-CN" altLang="zh-CN" b="0" i="1">
                            <a:latin typeface="Cambria Math" panose="02040503050406030204" pitchFamily="18" charset="0"/>
                          </a:rPr>
                        </m:ctrlPr>
                      </m:dPr>
                      <m:e>
                        <m:r>
                          <a:rPr lang="en-US" altLang="zh-CN" b="0" i="1">
                            <a:latin typeface="Cambria Math" charset="0"/>
                          </a:rPr>
                          <m:t>𝑧</m:t>
                        </m:r>
                      </m:e>
                    </m:d>
                    <m:r>
                      <a:rPr lang="en-US" altLang="zh-CN" b="0">
                        <a:latin typeface="Cambria Math" charset="0"/>
                      </a:rPr>
                      <m:t>=</m:t>
                    </m:r>
                    <m:f>
                      <m:fPr>
                        <m:ctrlPr>
                          <a:rPr lang="zh-CN" altLang="zh-CN" b="0" i="1">
                            <a:latin typeface="Cambria Math" panose="02040503050406030204" pitchFamily="18" charset="0"/>
                          </a:rPr>
                        </m:ctrlPr>
                      </m:fPr>
                      <m:num>
                        <m:r>
                          <a:rPr lang="en-US" altLang="zh-CN" b="0" i="1">
                            <a:latin typeface="Cambria Math" charset="0"/>
                          </a:rPr>
                          <m:t>1</m:t>
                        </m:r>
                      </m:num>
                      <m:den>
                        <m:r>
                          <a:rPr lang="en-US" altLang="zh-CN" b="0" i="1">
                            <a:latin typeface="Cambria Math" charset="0"/>
                          </a:rPr>
                          <m:t>1+</m:t>
                        </m:r>
                        <m:r>
                          <m:rPr>
                            <m:sty m:val="p"/>
                          </m:rPr>
                          <a:rPr lang="en-US" altLang="zh-CN" b="0">
                            <a:latin typeface="Cambria Math" charset="0"/>
                          </a:rPr>
                          <m:t>exp</m:t>
                        </m:r>
                        <m:d>
                          <m:dPr>
                            <m:ctrlPr>
                              <a:rPr lang="zh-CN" altLang="zh-CN" b="0" i="1">
                                <a:latin typeface="Cambria Math" panose="02040503050406030204" pitchFamily="18" charset="0"/>
                              </a:rPr>
                            </m:ctrlPr>
                          </m:dPr>
                          <m:e>
                            <m:r>
                              <a:rPr lang="en-US" altLang="zh-CN" b="0" i="1">
                                <a:latin typeface="Cambria Math" charset="0"/>
                              </a:rPr>
                              <m:t>−</m:t>
                            </m:r>
                            <m:r>
                              <a:rPr lang="en-US" altLang="zh-CN" b="0" i="1">
                                <a:latin typeface="Cambria Math" charset="0"/>
                              </a:rPr>
                              <m:t>𝑧</m:t>
                            </m:r>
                          </m:e>
                        </m:d>
                      </m:den>
                    </m:f>
                  </m:oMath>
                </a14:m>
                <a:r>
                  <a:rPr lang="en-US" b="0" dirty="0">
                    <a:latin typeface="Arial" panose="020B0604020202020204" pitchFamily="34" charset="0"/>
                    <a:cs typeface="Arial" panose="020B0604020202020204" pitchFamily="34" charset="0"/>
                  </a:rPr>
                  <a:t>  </a:t>
                </a:r>
              </a:p>
              <a:p>
                <a:pPr marL="0" indent="0">
                  <a:lnSpc>
                    <a:spcPct val="100000"/>
                  </a:lnSpc>
                  <a:buNone/>
                </a:pPr>
                <a:r>
                  <a:rPr lang="en-US" sz="1800" b="0" dirty="0" smtClean="0">
                    <a:latin typeface="Arial" panose="020B0604020202020204" pitchFamily="34" charset="0"/>
                    <a:cs typeface="Arial" panose="020B0604020202020204" pitchFamily="34" charset="0"/>
                  </a:rPr>
                  <a:t>where </a:t>
                </a:r>
                <a14:m>
                  <m:oMath xmlns:m="http://schemas.openxmlformats.org/officeDocument/2006/math">
                    <m:r>
                      <m:rPr>
                        <m:sty m:val="p"/>
                      </m:rPr>
                      <a:rPr lang="en-US" altLang="zh-CN" b="0">
                        <a:latin typeface="Cambria Math" charset="0"/>
                      </a:rPr>
                      <m:t>exp</m:t>
                    </m:r>
                    <m:d>
                      <m:dPr>
                        <m:ctrlPr>
                          <a:rPr lang="zh-CN" altLang="zh-CN" b="0" i="1">
                            <a:latin typeface="Cambria Math" panose="02040503050406030204" pitchFamily="18" charset="0"/>
                          </a:rPr>
                        </m:ctrlPr>
                      </m:dPr>
                      <m:e>
                        <m:r>
                          <a:rPr lang="en-US" altLang="zh-CN" b="0" i="1">
                            <a:latin typeface="Cambria Math" charset="0"/>
                          </a:rPr>
                          <m:t>∙</m:t>
                        </m:r>
                      </m:e>
                    </m:d>
                  </m:oMath>
                </a14:m>
                <a:r>
                  <a:rPr lang="en-US" sz="1800" b="0" dirty="0">
                    <a:latin typeface="Arial" panose="020B0604020202020204" pitchFamily="34" charset="0"/>
                    <a:cs typeface="Arial" panose="020B0604020202020204" pitchFamily="34" charset="0"/>
                  </a:rPr>
                  <a:t> represents an exponential function. Any given input value </a:t>
                </a:r>
                <a14:m>
                  <m:oMath xmlns:m="http://schemas.openxmlformats.org/officeDocument/2006/math">
                    <m:r>
                      <a:rPr lang="zh-CN" altLang="zh-CN" b="0" i="1">
                        <a:latin typeface="Cambria Math" charset="0"/>
                      </a:rPr>
                      <m:t> </m:t>
                    </m:r>
                    <m:r>
                      <a:rPr lang="en-US" altLang="zh-CN" b="0" i="1">
                        <a:latin typeface="Cambria Math" charset="0"/>
                      </a:rPr>
                      <m:t>𝑧</m:t>
                    </m:r>
                    <m:r>
                      <a:rPr lang="en-US" altLang="zh-CN" b="0">
                        <a:latin typeface="Cambria Math" charset="0"/>
                      </a:rPr>
                      <m:t> </m:t>
                    </m:r>
                  </m:oMath>
                </a14:m>
                <a:r>
                  <a:rPr lang="en-US" sz="1800" b="0" dirty="0">
                    <a:latin typeface="Arial" panose="020B0604020202020204" pitchFamily="34" charset="0"/>
                    <a:cs typeface="Arial" panose="020B0604020202020204" pitchFamily="34" charset="0"/>
                  </a:rPr>
                  <a:t> is mapped by the logistic function to a value in the range </a:t>
                </a:r>
                <a14:m>
                  <m:oMath xmlns:m="http://schemas.openxmlformats.org/officeDocument/2006/math">
                    <m:r>
                      <a:rPr lang="en-US" altLang="zh-CN" b="0">
                        <a:latin typeface="Cambria Math" charset="0"/>
                      </a:rPr>
                      <m:t>0</m:t>
                    </m:r>
                    <m:r>
                      <a:rPr lang="en-US" altLang="zh-CN" b="0" i="0" smtClean="0">
                        <a:latin typeface="Cambria Math" panose="02040503050406030204" pitchFamily="18" charset="0"/>
                      </a:rPr>
                      <m:t>−</m:t>
                    </m:r>
                    <m:r>
                      <a:rPr lang="en-US" altLang="zh-CN" b="0">
                        <a:latin typeface="Cambria Math" charset="0"/>
                      </a:rPr>
                      <m:t>1</m:t>
                    </m:r>
                  </m:oMath>
                </a14:m>
                <a:r>
                  <a:rPr lang="en-US" sz="1800" b="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82"/>
                </a:stretch>
              </a:blipFill>
            </p:spPr>
            <p:txBody>
              <a:bodyPr/>
              <a:lstStyle/>
              <a:p>
                <a:r>
                  <a:rPr lang="en-US">
                    <a:noFill/>
                  </a:rPr>
                  <a:t> </a:t>
                </a:r>
              </a:p>
            </p:txBody>
          </p:sp>
        </mc:Fallback>
      </mc:AlternateContent>
      <p:pic>
        <p:nvPicPr>
          <p:cNvPr id="4" name="图片 3" descr="sigmoid.png"/>
          <p:cNvPicPr/>
          <p:nvPr/>
        </p:nvPicPr>
        <p:blipFill rotWithShape="1">
          <a:blip r:embed="rId3" cstate="print">
            <a:extLst>
              <a:ext uri="{28A0092B-C50C-407E-A947-70E740481C1C}">
                <a14:useLocalDpi xmlns:a14="http://schemas.microsoft.com/office/drawing/2010/main" val="0"/>
              </a:ext>
            </a:extLst>
          </a:blip>
          <a:srcRect l="9965" t="3931" r="6530"/>
          <a:stretch/>
        </p:blipFill>
        <p:spPr bwMode="auto">
          <a:xfrm>
            <a:off x="3024341" y="871196"/>
            <a:ext cx="6313000" cy="27930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6183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Logistic Regression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lnSpc>
                    <a:spcPct val="100000"/>
                  </a:lnSpc>
                  <a:buFont typeface="Arial" panose="020B0604020202020204" pitchFamily="34" charset="0"/>
                  <a:buChar char="•"/>
                </a:pPr>
                <a:endParaRPr lang="en-US" sz="1800" b="0" dirty="0" smtClean="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endParaRPr lang="en-US" sz="1800"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endParaRPr lang="en-US" sz="1800" b="0" dirty="0" smtClean="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endParaRPr lang="en-US" sz="1800"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endParaRPr lang="en-US" sz="1800" b="0" dirty="0" smtClean="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endParaRPr lang="en-US" sz="1800"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lang="en-US" sz="1800" b="0" dirty="0" smtClean="0">
                    <a:latin typeface="Arial" panose="020B0604020202020204" pitchFamily="34" charset="0"/>
                    <a:cs typeface="Arial" panose="020B0604020202020204" pitchFamily="34" charset="0"/>
                  </a:rPr>
                  <a:t>When </a:t>
                </a:r>
                <a14:m>
                  <m:oMath xmlns:m="http://schemas.openxmlformats.org/officeDocument/2006/math">
                    <m:r>
                      <a:rPr lang="en-US" altLang="zh-CN" sz="1800" b="0" i="1">
                        <a:latin typeface="Cambria Math" charset="0"/>
                      </a:rPr>
                      <m:t>𝑧</m:t>
                    </m:r>
                    <m:r>
                      <a:rPr lang="en-US" altLang="zh-CN" sz="1800" b="0">
                        <a:latin typeface="Cambria Math" charset="0"/>
                      </a:rPr>
                      <m:t>&gt;0</m:t>
                    </m:r>
                  </m:oMath>
                </a14:m>
                <a:r>
                  <a:rPr lang="en-US" sz="1800" b="0" dirty="0">
                    <a:latin typeface="Arial" panose="020B0604020202020204" pitchFamily="34" charset="0"/>
                    <a:cs typeface="Arial" panose="020B0604020202020204" pitchFamily="34" charset="0"/>
                  </a:rPr>
                  <a:t>, the output value is closer to 1. </a:t>
                </a:r>
              </a:p>
              <a:p>
                <a:pPr>
                  <a:lnSpc>
                    <a:spcPct val="10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When </a:t>
                </a:r>
                <a14:m>
                  <m:oMath xmlns:m="http://schemas.openxmlformats.org/officeDocument/2006/math">
                    <m:r>
                      <a:rPr lang="en-US" altLang="zh-CN" sz="1800" b="0" i="1">
                        <a:latin typeface="Cambria Math" charset="0"/>
                      </a:rPr>
                      <m:t>𝑧</m:t>
                    </m:r>
                    <m:r>
                      <a:rPr lang="en-US" altLang="zh-CN" sz="1800" b="0" i="0" smtClean="0">
                        <a:latin typeface="Cambria Math" panose="02040503050406030204" pitchFamily="18" charset="0"/>
                      </a:rPr>
                      <m:t>&lt;</m:t>
                    </m:r>
                    <m:r>
                      <a:rPr lang="en-US" altLang="zh-CN" sz="1800" b="0">
                        <a:latin typeface="Cambria Math" charset="0"/>
                      </a:rPr>
                      <m:t>0</m:t>
                    </m:r>
                  </m:oMath>
                </a14:m>
                <a:r>
                  <a:rPr lang="en-US" sz="1800" b="0" dirty="0">
                    <a:latin typeface="Arial" panose="020B0604020202020204" pitchFamily="34" charset="0"/>
                    <a:cs typeface="Arial" panose="020B0604020202020204" pitchFamily="34" charset="0"/>
                  </a:rPr>
                  <a:t>, the output value is closer to 0. </a:t>
                </a:r>
              </a:p>
              <a:p>
                <a:pPr>
                  <a:lnSpc>
                    <a:spcPct val="10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When </a:t>
                </a:r>
                <a14:m>
                  <m:oMath xmlns:m="http://schemas.openxmlformats.org/officeDocument/2006/math">
                    <m:r>
                      <a:rPr lang="en-US" altLang="zh-CN" sz="1800" b="0" i="1">
                        <a:latin typeface="Cambria Math" charset="0"/>
                      </a:rPr>
                      <m:t>𝑧</m:t>
                    </m:r>
                    <m:r>
                      <a:rPr lang="en-US" altLang="zh-CN" sz="1800" b="0" i="1">
                        <a:latin typeface="Cambria Math" charset="0"/>
                      </a:rPr>
                      <m:t>=0</m:t>
                    </m:r>
                  </m:oMath>
                </a14:m>
                <a:r>
                  <a:rPr lang="en-US" sz="1800" b="0" dirty="0">
                    <a:latin typeface="Arial" panose="020B0604020202020204" pitchFamily="34" charset="0"/>
                    <a:cs typeface="Arial" panose="020B0604020202020204" pitchFamily="34" charset="0"/>
                  </a:rPr>
                  <a:t>, it indicates an inflection point with the maximum slope value. </a:t>
                </a:r>
              </a:p>
              <a:p>
                <a:pPr>
                  <a:lnSpc>
                    <a:spcPct val="10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The output value of the logistic function is usually regarded as the probability that the output is 1. </a:t>
                </a:r>
              </a:p>
              <a:p>
                <a:pPr>
                  <a:lnSpc>
                    <a:spcPct val="10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Because it is a monotonically differentiable function, gradient descent can be used to train the model.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49"/>
                </a:stretch>
              </a:blipFill>
            </p:spPr>
            <p:txBody>
              <a:bodyPr/>
              <a:lstStyle/>
              <a:p>
                <a:r>
                  <a:rPr lang="en-US">
                    <a:noFill/>
                  </a:rPr>
                  <a:t> </a:t>
                </a:r>
              </a:p>
            </p:txBody>
          </p:sp>
        </mc:Fallback>
      </mc:AlternateContent>
      <p:pic>
        <p:nvPicPr>
          <p:cNvPr id="4" name="图片 3" descr="sigmoid.png"/>
          <p:cNvPicPr/>
          <p:nvPr/>
        </p:nvPicPr>
        <p:blipFill rotWithShape="1">
          <a:blip r:embed="rId4" cstate="print">
            <a:extLst>
              <a:ext uri="{28A0092B-C50C-407E-A947-70E740481C1C}">
                <a14:useLocalDpi xmlns:a14="http://schemas.microsoft.com/office/drawing/2010/main" val="0"/>
              </a:ext>
            </a:extLst>
          </a:blip>
          <a:srcRect l="9965" t="3931" r="6530"/>
          <a:stretch/>
        </p:blipFill>
        <p:spPr bwMode="auto">
          <a:xfrm>
            <a:off x="2994212" y="911599"/>
            <a:ext cx="5888888" cy="2514607"/>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矩形 4"/>
              <p:cNvSpPr/>
              <p:nvPr/>
            </p:nvSpPr>
            <p:spPr>
              <a:xfrm>
                <a:off x="6425998" y="2346769"/>
                <a:ext cx="2062744" cy="518668"/>
              </a:xfrm>
              <a:prstGeom prst="rect">
                <a:avLst/>
              </a:prstGeom>
            </p:spPr>
            <p:txBody>
              <a:bodyPr wrap="none">
                <a:spAutoFit/>
              </a:bodyPr>
              <a:lstStyle/>
              <a:p>
                <a:pPr algn="ctr"/>
                <a14:m>
                  <m:oMath xmlns:m="http://schemas.openxmlformats.org/officeDocument/2006/math">
                    <m:r>
                      <m:rPr>
                        <m:sty m:val="p"/>
                      </m:rPr>
                      <a:rPr lang="en-US" altLang="zh-CN" smtClean="0">
                        <a:solidFill>
                          <a:prstClr val="black"/>
                        </a:solidFill>
                        <a:latin typeface="Cambria Math" charset="0"/>
                      </a:rPr>
                      <m:t>sig</m:t>
                    </m:r>
                    <m:d>
                      <m:dPr>
                        <m:ctrlPr>
                          <a:rPr lang="zh-CN" altLang="zh-CN" i="1">
                            <a:solidFill>
                              <a:prstClr val="black"/>
                            </a:solidFill>
                            <a:latin typeface="Cambria Math" panose="02040503050406030204" pitchFamily="18" charset="0"/>
                          </a:rPr>
                        </m:ctrlPr>
                      </m:dPr>
                      <m:e>
                        <m:r>
                          <a:rPr lang="en-US" altLang="zh-CN" i="1">
                            <a:solidFill>
                              <a:prstClr val="black"/>
                            </a:solidFill>
                            <a:latin typeface="Cambria Math" charset="0"/>
                          </a:rPr>
                          <m:t>𝑧</m:t>
                        </m:r>
                      </m:e>
                    </m:d>
                    <m:r>
                      <a:rPr lang="en-US" altLang="zh-CN">
                        <a:solidFill>
                          <a:prstClr val="black"/>
                        </a:solidFill>
                        <a:latin typeface="Cambria Math" charset="0"/>
                      </a:rPr>
                      <m:t>=</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charset="0"/>
                          </a:rPr>
                          <m:t>1</m:t>
                        </m:r>
                      </m:num>
                      <m:den>
                        <m:r>
                          <a:rPr lang="en-US" altLang="zh-CN" i="1">
                            <a:solidFill>
                              <a:prstClr val="black"/>
                            </a:solidFill>
                            <a:latin typeface="Cambria Math" charset="0"/>
                          </a:rPr>
                          <m:t>1+</m:t>
                        </m:r>
                        <m:r>
                          <m:rPr>
                            <m:sty m:val="p"/>
                          </m:rPr>
                          <a:rPr lang="en-US" altLang="zh-CN">
                            <a:solidFill>
                              <a:prstClr val="black"/>
                            </a:solidFill>
                            <a:latin typeface="Cambria Math" charset="0"/>
                          </a:rPr>
                          <m:t>exp</m:t>
                        </m:r>
                        <m:d>
                          <m:dPr>
                            <m:ctrlPr>
                              <a:rPr lang="zh-CN" altLang="zh-CN" i="1">
                                <a:solidFill>
                                  <a:prstClr val="black"/>
                                </a:solidFill>
                                <a:latin typeface="Cambria Math" panose="02040503050406030204" pitchFamily="18" charset="0"/>
                              </a:rPr>
                            </m:ctrlPr>
                          </m:dPr>
                          <m:e>
                            <m:r>
                              <a:rPr lang="en-US" altLang="zh-CN" i="1">
                                <a:solidFill>
                                  <a:prstClr val="black"/>
                                </a:solidFill>
                                <a:latin typeface="Cambria Math" charset="0"/>
                              </a:rPr>
                              <m:t>−</m:t>
                            </m:r>
                            <m:r>
                              <a:rPr lang="en-US" altLang="zh-CN" i="1">
                                <a:solidFill>
                                  <a:prstClr val="black"/>
                                </a:solidFill>
                                <a:latin typeface="Cambria Math" charset="0"/>
                              </a:rPr>
                              <m:t>𝑧</m:t>
                            </m:r>
                          </m:e>
                        </m:d>
                      </m:den>
                    </m:f>
                  </m:oMath>
                </a14:m>
                <a:r>
                  <a:rPr lang="en-US" dirty="0">
                    <a:solidFill>
                      <a:prstClr val="black"/>
                    </a:solidFill>
                    <a:latin typeface="Arial" panose="020B0604020202020204" pitchFamily="34" charset="0"/>
                  </a:rPr>
                  <a:t>  </a:t>
                </a:r>
              </a:p>
            </p:txBody>
          </p:sp>
        </mc:Choice>
        <mc:Fallback xmlns="">
          <p:sp>
            <p:nvSpPr>
              <p:cNvPr id="5" name="矩形 4"/>
              <p:cNvSpPr>
                <a:spLocks noRot="1" noChangeAspect="1" noMove="1" noResize="1" noEditPoints="1" noAdjustHandles="1" noChangeArrowheads="1" noChangeShapeType="1" noTextEdit="1"/>
              </p:cNvSpPr>
              <p:nvPr/>
            </p:nvSpPr>
            <p:spPr>
              <a:xfrm>
                <a:off x="6425998" y="2346769"/>
                <a:ext cx="2062744" cy="518668"/>
              </a:xfrm>
              <a:prstGeom prst="rect">
                <a:avLst/>
              </a:prstGeom>
              <a:blipFill rotWithShape="0">
                <a:blip r:embed="rId5"/>
                <a:stretch>
                  <a:fillRect l="-295" b="-3529"/>
                </a:stretch>
              </a:blipFill>
            </p:spPr>
            <p:txBody>
              <a:bodyPr/>
              <a:lstStyle/>
              <a:p>
                <a:r>
                  <a:rPr lang="en-US">
                    <a:noFill/>
                  </a:rPr>
                  <a:t> </a:t>
                </a:r>
              </a:p>
            </p:txBody>
          </p:sp>
        </mc:Fallback>
      </mc:AlternateContent>
    </p:spTree>
    <p:extLst>
      <p:ext uri="{BB962C8B-B14F-4D97-AF65-F5344CB8AC3E}">
        <p14:creationId xmlns:p14="http://schemas.microsoft.com/office/powerpoint/2010/main" val="1254519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Probability Expression</a:t>
            </a: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643037" y="1134965"/>
                <a:ext cx="10515600" cy="4920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00" indent="-368300">
                  <a:lnSpc>
                    <a:spcPct val="110000"/>
                  </a:lnSpc>
                </a:pPr>
                <a:r>
                  <a:rPr lang="en-US" sz="2000" dirty="0" smtClean="0">
                    <a:latin typeface="Arial" panose="020B0604020202020204" pitchFamily="34" charset="0"/>
                    <a:cs typeface="Arial" panose="020B0604020202020204" pitchFamily="34" charset="0"/>
                  </a:rPr>
                  <a:t>For a given sample property </a:t>
                </a:r>
                <a14:m>
                  <m:oMath xmlns:m="http://schemas.openxmlformats.org/officeDocument/2006/math">
                    <m:r>
                      <a:rPr lang="zh-CN" altLang="zh-CN" sz="2000">
                        <a:latin typeface="Cambria Math" charset="0"/>
                      </a:rPr>
                      <m:t> </m:t>
                    </m:r>
                    <m:r>
                      <a:rPr lang="en-US" altLang="zh-CN" sz="2000" b="1" i="1">
                        <a:latin typeface="Cambria Math" charset="0"/>
                      </a:rPr>
                      <m:t>𝐱</m:t>
                    </m:r>
                    <m:r>
                      <a:rPr lang="en-US" altLang="zh-CN" sz="2000" b="1">
                        <a:latin typeface="Cambria Math" charset="0"/>
                      </a:rPr>
                      <m:t> </m:t>
                    </m:r>
                  </m:oMath>
                </a14:m>
                <a:r>
                  <a:rPr lang="en-US" sz="2000" dirty="0">
                    <a:latin typeface="Arial" panose="020B0604020202020204" pitchFamily="34" charset="0"/>
                    <a:cs typeface="Arial" panose="020B0604020202020204" pitchFamily="34" charset="0"/>
                  </a:rPr>
                  <a:t>, assuming that the label </a:t>
                </a:r>
                <a14:m>
                  <m:oMath xmlns:m="http://schemas.openxmlformats.org/officeDocument/2006/math">
                    <m:r>
                      <a:rPr lang="en-US" altLang="zh-CN" sz="2000">
                        <a:latin typeface="Cambria Math" charset="0"/>
                      </a:rPr>
                      <m:t> </m:t>
                    </m:r>
                    <m:r>
                      <m:rPr>
                        <m:sty m:val="p"/>
                      </m:rPr>
                      <a:rPr lang="en-US" altLang="zh-CN" sz="2000">
                        <a:latin typeface="Cambria Math" charset="0"/>
                      </a:rPr>
                      <m:t>y</m:t>
                    </m:r>
                    <m:r>
                      <a:rPr lang="en-US" altLang="zh-CN" sz="2000">
                        <a:latin typeface="Cambria Math" charset="0"/>
                      </a:rPr>
                      <m:t>∈</m:t>
                    </m:r>
                    <m:d>
                      <m:dPr>
                        <m:begChr m:val="{"/>
                        <m:endChr m:val="}"/>
                        <m:ctrlPr>
                          <a:rPr lang="zh-CN" altLang="zh-CN" sz="2000" i="1">
                            <a:latin typeface="Cambria Math" panose="02040503050406030204" pitchFamily="18" charset="0"/>
                          </a:rPr>
                        </m:ctrlPr>
                      </m:dPr>
                      <m:e>
                        <m:r>
                          <a:rPr lang="en-US" altLang="zh-CN" sz="2000" i="1">
                            <a:latin typeface="Cambria Math" charset="0"/>
                          </a:rPr>
                          <m:t>0,1</m:t>
                        </m:r>
                      </m:e>
                    </m:d>
                  </m:oMath>
                </a14:m>
                <a:r>
                  <a:rPr lang="en-US" sz="2000" dirty="0">
                    <a:latin typeface="Arial" panose="020B0604020202020204" pitchFamily="34" charset="0"/>
                    <a:cs typeface="Arial" panose="020B0604020202020204" pitchFamily="34" charset="0"/>
                  </a:rPr>
                  <a:t>, and the predicted value </a:t>
                </a:r>
                <a14:m>
                  <m:oMath xmlns:m="http://schemas.openxmlformats.org/officeDocument/2006/math">
                    <m:r>
                      <a:rPr lang="en-US" altLang="zh-CN" sz="2000" i="1">
                        <a:latin typeface="Cambria Math" charset="0"/>
                      </a:rPr>
                      <m:t>𝑧</m:t>
                    </m:r>
                    <m:d>
                      <m:dPr>
                        <m:ctrlPr>
                          <a:rPr lang="zh-CN" altLang="zh-CN" sz="2000" i="1">
                            <a:latin typeface="Cambria Math" panose="02040503050406030204" pitchFamily="18" charset="0"/>
                          </a:rPr>
                        </m:ctrlPr>
                      </m:dPr>
                      <m:e>
                        <m:r>
                          <a:rPr lang="en-US" altLang="zh-CN" sz="2000" b="1" i="1">
                            <a:latin typeface="Cambria Math" charset="0"/>
                          </a:rPr>
                          <m:t>𝐱</m:t>
                        </m:r>
                      </m:e>
                    </m:d>
                    <m:r>
                      <a:rPr lang="en-US" altLang="zh-CN" sz="2000" i="1">
                        <a:latin typeface="Cambria Math" charset="0"/>
                      </a:rPr>
                      <m:t>=</m:t>
                    </m:r>
                    <m:sSup>
                      <m:sSupPr>
                        <m:ctrlPr>
                          <a:rPr lang="zh-CN" altLang="zh-CN" sz="2000" b="1" i="1">
                            <a:latin typeface="Cambria Math" panose="02040503050406030204" pitchFamily="18" charset="0"/>
                          </a:rPr>
                        </m:ctrlPr>
                      </m:sSupPr>
                      <m:e>
                        <m:r>
                          <a:rPr lang="en-US" altLang="zh-CN" sz="2000" b="1" i="1">
                            <a:latin typeface="Cambria Math" charset="0"/>
                          </a:rPr>
                          <m:t>𝒘</m:t>
                        </m:r>
                      </m:e>
                      <m:sup>
                        <m:r>
                          <m:rPr>
                            <m:sty m:val="p"/>
                          </m:rPr>
                          <a:rPr lang="en-US" altLang="zh-CN" sz="2000">
                            <a:latin typeface="Cambria Math" charset="0"/>
                          </a:rPr>
                          <m:t>T</m:t>
                        </m:r>
                      </m:sup>
                    </m:sSup>
                    <m:acc>
                      <m:accPr>
                        <m:chr m:val="̂"/>
                        <m:ctrlPr>
                          <a:rPr lang="zh-CN" altLang="zh-CN" sz="2000" b="1" i="1">
                            <a:latin typeface="Cambria Math" panose="02040503050406030204" pitchFamily="18" charset="0"/>
                          </a:rPr>
                        </m:ctrlPr>
                      </m:accPr>
                      <m:e>
                        <m:r>
                          <a:rPr lang="en-US" altLang="zh-CN" sz="2000" b="1" i="1">
                            <a:latin typeface="Cambria Math" charset="0"/>
                          </a:rPr>
                          <m:t>𝐱</m:t>
                        </m:r>
                      </m:e>
                    </m:acc>
                  </m:oMath>
                </a14:m>
                <a:r>
                  <a:rPr lang="en-US" sz="2000" dirty="0">
                    <a:latin typeface="Arial" panose="020B0604020202020204" pitchFamily="34" charset="0"/>
                    <a:cs typeface="Arial" panose="020B0604020202020204" pitchFamily="34" charset="0"/>
                  </a:rPr>
                  <a:t>, where </a:t>
                </a:r>
                <a14:m>
                  <m:oMath xmlns:m="http://schemas.openxmlformats.org/officeDocument/2006/math">
                    <m:r>
                      <a:rPr lang="en-US" altLang="zh-CN" sz="2000" i="1">
                        <a:latin typeface="Cambria Math" charset="0"/>
                      </a:rPr>
                      <m:t>𝑧</m:t>
                    </m:r>
                    <m:d>
                      <m:dPr>
                        <m:ctrlPr>
                          <a:rPr lang="zh-CN" altLang="zh-CN" sz="2000" i="1">
                            <a:latin typeface="Cambria Math" panose="02040503050406030204" pitchFamily="18" charset="0"/>
                          </a:rPr>
                        </m:ctrlPr>
                      </m:dPr>
                      <m:e>
                        <m:r>
                          <a:rPr lang="en-US" altLang="zh-CN" sz="2000" b="1" i="1">
                            <a:latin typeface="Cambria Math" charset="0"/>
                          </a:rPr>
                          <m:t>𝐱</m:t>
                        </m:r>
                      </m:e>
                    </m:d>
                    <m:r>
                      <a:rPr lang="en-US" altLang="zh-CN" sz="2000" i="1">
                        <a:latin typeface="Cambria Math" charset="0"/>
                      </a:rPr>
                      <m:t>=</m:t>
                    </m:r>
                    <m:sSup>
                      <m:sSupPr>
                        <m:ctrlPr>
                          <a:rPr lang="zh-CN" altLang="zh-CN" sz="2000" b="1" i="1">
                            <a:latin typeface="Cambria Math" panose="02040503050406030204" pitchFamily="18" charset="0"/>
                          </a:rPr>
                        </m:ctrlPr>
                      </m:sSupPr>
                      <m:e>
                        <m:r>
                          <a:rPr lang="en-US" altLang="zh-CN" sz="2000" b="1" i="1">
                            <a:latin typeface="Cambria Math" charset="0"/>
                          </a:rPr>
                          <m:t>𝒘</m:t>
                        </m:r>
                      </m:e>
                      <m:sup>
                        <m:r>
                          <m:rPr>
                            <m:sty m:val="p"/>
                          </m:rPr>
                          <a:rPr lang="en-US" altLang="zh-CN" sz="2000">
                            <a:latin typeface="Cambria Math" charset="0"/>
                          </a:rPr>
                          <m:t>T</m:t>
                        </m:r>
                      </m:sup>
                    </m:sSup>
                    <m:acc>
                      <m:accPr>
                        <m:chr m:val="̂"/>
                        <m:ctrlPr>
                          <a:rPr lang="zh-CN" altLang="zh-CN" sz="2000" b="1" i="1">
                            <a:latin typeface="Cambria Math" panose="02040503050406030204" pitchFamily="18" charset="0"/>
                          </a:rPr>
                        </m:ctrlPr>
                      </m:accPr>
                      <m:e>
                        <m:r>
                          <a:rPr lang="en-US" altLang="zh-CN" sz="2000" b="1" i="1">
                            <a:latin typeface="Cambria Math" charset="0"/>
                          </a:rPr>
                          <m:t>𝐱</m:t>
                        </m:r>
                      </m:e>
                    </m:acc>
                  </m:oMath>
                </a14:m>
                <a:r>
                  <a:rPr lang="en-US" sz="2000" dirty="0">
                    <a:latin typeface="Arial" panose="020B0604020202020204" pitchFamily="34" charset="0"/>
                    <a:cs typeface="Arial" panose="020B0604020202020204" pitchFamily="34" charset="0"/>
                  </a:rPr>
                  <a:t> </a:t>
                </a:r>
              </a:p>
              <a:p>
                <a:pPr marL="368300" indent="-368300">
                  <a:lnSpc>
                    <a:spcPct val="110000"/>
                  </a:lnSpc>
                </a:pPr>
                <a:r>
                  <a:rPr lang="en-US" sz="2000" dirty="0">
                    <a:latin typeface="Arial" panose="020B0604020202020204" pitchFamily="34" charset="0"/>
                    <a:cs typeface="Arial" panose="020B0604020202020204" pitchFamily="34" charset="0"/>
                  </a:rPr>
                  <a:t>For classification problems, if </a:t>
                </a:r>
                <a14:m>
                  <m:oMath xmlns:m="http://schemas.openxmlformats.org/officeDocument/2006/math">
                    <m:r>
                      <a:rPr lang="en-US" altLang="zh-CN" sz="2000" i="1">
                        <a:latin typeface="Cambria Math" charset="0"/>
                      </a:rPr>
                      <m:t>𝑧</m:t>
                    </m:r>
                    <m:d>
                      <m:dPr>
                        <m:ctrlPr>
                          <a:rPr lang="zh-CN" altLang="zh-CN" sz="2000" i="1">
                            <a:latin typeface="Cambria Math" panose="02040503050406030204" pitchFamily="18" charset="0"/>
                          </a:rPr>
                        </m:ctrlPr>
                      </m:dPr>
                      <m:e>
                        <m:r>
                          <a:rPr lang="en-US" altLang="zh-CN" sz="2000" b="1" i="1">
                            <a:latin typeface="Cambria Math" charset="0"/>
                          </a:rPr>
                          <m:t>𝐱</m:t>
                        </m:r>
                      </m:e>
                    </m:d>
                    <m:r>
                      <a:rPr lang="en-US" altLang="zh-CN" sz="2000" i="1">
                        <a:latin typeface="Cambria Math" charset="0"/>
                      </a:rPr>
                      <m:t>&gt;0</m:t>
                    </m:r>
                  </m:oMath>
                </a14:m>
                <a:r>
                  <a:rPr lang="en-US" sz="2000" dirty="0">
                    <a:latin typeface="Arial" panose="020B0604020202020204" pitchFamily="34" charset="0"/>
                    <a:cs typeface="Arial" panose="020B0604020202020204" pitchFamily="34" charset="0"/>
                  </a:rPr>
                  <a:t>, the predicted value is 1; if </a:t>
                </a:r>
                <a14:m>
                  <m:oMath xmlns:m="http://schemas.openxmlformats.org/officeDocument/2006/math">
                    <m:r>
                      <a:rPr lang="en-US" altLang="zh-CN" sz="2000" i="1">
                        <a:latin typeface="Cambria Math" charset="0"/>
                      </a:rPr>
                      <m:t>𝑧</m:t>
                    </m:r>
                    <m:d>
                      <m:dPr>
                        <m:ctrlPr>
                          <a:rPr lang="zh-CN" altLang="zh-CN" sz="2000" i="1">
                            <a:latin typeface="Cambria Math" panose="02040503050406030204" pitchFamily="18" charset="0"/>
                          </a:rPr>
                        </m:ctrlPr>
                      </m:dPr>
                      <m:e>
                        <m:r>
                          <a:rPr lang="en-US" altLang="zh-CN" sz="2000" b="1" i="1">
                            <a:latin typeface="Cambria Math" charset="0"/>
                          </a:rPr>
                          <m:t>𝐱</m:t>
                        </m:r>
                      </m:e>
                    </m:d>
                    <m:r>
                      <a:rPr lang="en-US" altLang="zh-CN" sz="2000" i="1">
                        <a:latin typeface="Cambria Math" charset="0"/>
                      </a:rPr>
                      <m:t>&lt;0</m:t>
                    </m:r>
                  </m:oMath>
                </a14:m>
                <a:r>
                  <a:rPr lang="en-US" sz="2000" dirty="0">
                    <a:latin typeface="Arial" panose="020B0604020202020204" pitchFamily="34" charset="0"/>
                    <a:cs typeface="Arial" panose="020B0604020202020204" pitchFamily="34" charset="0"/>
                  </a:rPr>
                  <a:t>, the predicted value is 0.</a:t>
                </a:r>
              </a:p>
              <a:p>
                <a:pPr marL="368300" indent="-368300">
                  <a:lnSpc>
                    <a:spcPct val="110000"/>
                  </a:lnSpc>
                </a:pPr>
                <a:r>
                  <a:rPr lang="en-US" sz="2000" dirty="0">
                    <a:latin typeface="Arial" panose="020B0604020202020204" pitchFamily="34" charset="0"/>
                    <a:cs typeface="Arial" panose="020B0604020202020204" pitchFamily="34" charset="0"/>
                  </a:rPr>
                  <a:t>The predicted value </a:t>
                </a:r>
                <a14:m>
                  <m:oMath xmlns:m="http://schemas.openxmlformats.org/officeDocument/2006/math">
                    <m:r>
                      <a:rPr lang="en-US" altLang="zh-CN" sz="2000" i="1">
                        <a:latin typeface="Cambria Math" charset="0"/>
                      </a:rPr>
                      <m:t>𝑧</m:t>
                    </m:r>
                    <m:d>
                      <m:dPr>
                        <m:ctrlPr>
                          <a:rPr lang="zh-CN" altLang="zh-CN" sz="2000" i="1">
                            <a:latin typeface="Cambria Math" panose="02040503050406030204" pitchFamily="18" charset="0"/>
                          </a:rPr>
                        </m:ctrlPr>
                      </m:dPr>
                      <m:e>
                        <m:r>
                          <a:rPr lang="en-US" altLang="zh-CN" sz="2000" b="1" i="1">
                            <a:latin typeface="Cambria Math" charset="0"/>
                          </a:rPr>
                          <m:t>𝐱</m:t>
                        </m:r>
                      </m:e>
                    </m:d>
                  </m:oMath>
                </a14:m>
                <a:r>
                  <a:rPr lang="en-US" sz="2000" dirty="0">
                    <a:latin typeface="Arial" panose="020B0604020202020204" pitchFamily="34" charset="0"/>
                    <a:cs typeface="Arial" panose="020B0604020202020204" pitchFamily="34" charset="0"/>
                  </a:rPr>
                  <a:t> can be substituted into the logistic function to get:</a:t>
                </a:r>
              </a:p>
              <a:p>
                <a:pPr marL="0" indent="0" algn="ctr">
                  <a:lnSpc>
                    <a:spcPct val="110000"/>
                  </a:lnSpc>
                  <a:buFont typeface="Arial" panose="020B0604020202020204" pitchFamily="34" charset="0"/>
                  <a:buNone/>
                </a:pPr>
                <a14:m>
                  <m:oMath xmlns:m="http://schemas.openxmlformats.org/officeDocument/2006/math">
                    <m:r>
                      <a:rPr lang="en-US" altLang="zh-CN" sz="2000" i="1">
                        <a:latin typeface="Cambria Math" charset="0"/>
                      </a:rPr>
                      <m:t>h</m:t>
                    </m:r>
                    <m:d>
                      <m:dPr>
                        <m:ctrlPr>
                          <a:rPr lang="zh-CN" altLang="zh-CN" sz="2000" i="1">
                            <a:latin typeface="Cambria Math" panose="02040503050406030204" pitchFamily="18" charset="0"/>
                          </a:rPr>
                        </m:ctrlPr>
                      </m:dPr>
                      <m:e>
                        <m:r>
                          <a:rPr lang="en-US" altLang="zh-CN" sz="2000" b="1" i="1">
                            <a:latin typeface="Cambria Math" charset="0"/>
                          </a:rPr>
                          <m:t>𝐱</m:t>
                        </m:r>
                      </m:e>
                    </m:d>
                    <m:r>
                      <a:rPr lang="en-US" altLang="zh-CN" sz="2000" i="1">
                        <a:latin typeface="Cambria Math" charset="0"/>
                      </a:rPr>
                      <m:t>=</m:t>
                    </m:r>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1+</m:t>
                        </m:r>
                        <m:sSup>
                          <m:sSupPr>
                            <m:ctrlPr>
                              <a:rPr lang="zh-CN" altLang="zh-CN" sz="2000" i="1">
                                <a:latin typeface="Cambria Math" panose="02040503050406030204" pitchFamily="18" charset="0"/>
                              </a:rPr>
                            </m:ctrlPr>
                          </m:sSupPr>
                          <m:e>
                            <m:r>
                              <a:rPr lang="en-US" altLang="zh-CN" sz="2000" i="1">
                                <a:latin typeface="Cambria Math" charset="0"/>
                              </a:rPr>
                              <m:t>𝑒</m:t>
                            </m:r>
                          </m:e>
                          <m:sup>
                            <m:r>
                              <a:rPr lang="en-US" altLang="zh-CN" sz="2000" i="1">
                                <a:latin typeface="Cambria Math" charset="0"/>
                              </a:rPr>
                              <m:t>−</m:t>
                            </m:r>
                            <m:sSup>
                              <m:sSupPr>
                                <m:ctrlPr>
                                  <a:rPr lang="zh-CN" altLang="zh-CN" sz="2000" b="1" i="1">
                                    <a:latin typeface="Cambria Math" panose="02040503050406030204" pitchFamily="18" charset="0"/>
                                  </a:rPr>
                                </m:ctrlPr>
                              </m:sSupPr>
                              <m:e>
                                <m:r>
                                  <a:rPr lang="en-US" altLang="zh-CN" sz="2000" b="1" i="1">
                                    <a:latin typeface="Cambria Math" charset="0"/>
                                  </a:rPr>
                                  <m:t>𝒘</m:t>
                                </m:r>
                              </m:e>
                              <m:sup>
                                <m:r>
                                  <m:rPr>
                                    <m:sty m:val="p"/>
                                  </m:rPr>
                                  <a:rPr lang="en-US" altLang="zh-CN" sz="2000">
                                    <a:latin typeface="Cambria Math" charset="0"/>
                                  </a:rPr>
                                  <m:t>T</m:t>
                                </m:r>
                              </m:sup>
                            </m:sSup>
                            <m:acc>
                              <m:accPr>
                                <m:chr m:val="̂"/>
                                <m:ctrlPr>
                                  <a:rPr lang="zh-CN" altLang="zh-CN" sz="2000" b="1" i="1">
                                    <a:latin typeface="Cambria Math" panose="02040503050406030204" pitchFamily="18" charset="0"/>
                                  </a:rPr>
                                </m:ctrlPr>
                              </m:accPr>
                              <m:e>
                                <m:r>
                                  <a:rPr lang="en-US" altLang="zh-CN" sz="2000" b="1" i="1">
                                    <a:latin typeface="Cambria Math" charset="0"/>
                                  </a:rPr>
                                  <m:t>𝐱</m:t>
                                </m:r>
                              </m:e>
                            </m:acc>
                          </m:sup>
                        </m:sSup>
                      </m:den>
                    </m:f>
                  </m:oMath>
                </a14:m>
                <a:r>
                  <a:rPr lang="en-US" sz="2000" dirty="0">
                    <a:latin typeface="Arial" panose="020B0604020202020204" pitchFamily="34" charset="0"/>
                    <a:cs typeface="Arial" panose="020B0604020202020204" pitchFamily="34" charset="0"/>
                  </a:rPr>
                  <a:t> </a:t>
                </a:r>
              </a:p>
              <a:p>
                <a:pPr marL="368300" indent="-368300">
                  <a:lnSpc>
                    <a:spcPct val="110000"/>
                  </a:lnSpc>
                </a:pPr>
                <a:r>
                  <a:rPr kumimoji="1" lang="en-US" sz="2000" dirty="0">
                    <a:latin typeface="Arial" panose="020B0604020202020204" pitchFamily="34" charset="0"/>
                    <a:cs typeface="Arial" panose="020B0604020202020204" pitchFamily="34" charset="0"/>
                  </a:rPr>
                  <a:t>From the perspective of </a:t>
                </a:r>
                <a:r>
                  <a:rPr kumimoji="1" lang="en-US" sz="2000" dirty="0" smtClean="0">
                    <a:latin typeface="Arial" panose="020B0604020202020204" pitchFamily="34" charset="0"/>
                    <a:cs typeface="Arial" panose="020B0604020202020204" pitchFamily="34" charset="0"/>
                  </a:rPr>
                  <a:t>probability:</a:t>
                </a:r>
                <a:endParaRPr kumimoji="1" lang="en-US" sz="2000" dirty="0">
                  <a:latin typeface="Arial" panose="020B0604020202020204" pitchFamily="34" charset="0"/>
                  <a:cs typeface="Arial" panose="020B0604020202020204" pitchFamily="34" charset="0"/>
                </a:endParaRPr>
              </a:p>
              <a:p>
                <a:pPr lvl="1" indent="-300038">
                  <a:lnSpc>
                    <a:spcPct val="110000"/>
                  </a:lnSpc>
                </a:pPr>
                <a14:m>
                  <m:oMath xmlns:m="http://schemas.openxmlformats.org/officeDocument/2006/math">
                    <m:r>
                      <m:rPr>
                        <m:sty m:val="p"/>
                      </m:rPr>
                      <a:rPr lang="en-US" altLang="zh-CN" sz="2000">
                        <a:latin typeface="Cambria Math" charset="0"/>
                      </a:rPr>
                      <m:t>P</m:t>
                    </m:r>
                    <m:d>
                      <m:dPr>
                        <m:ctrlPr>
                          <a:rPr lang="zh-CN" altLang="zh-CN" sz="2000" i="1">
                            <a:latin typeface="Cambria Math" panose="02040503050406030204" pitchFamily="18" charset="0"/>
                          </a:rPr>
                        </m:ctrlPr>
                      </m:dPr>
                      <m:e>
                        <m:r>
                          <a:rPr lang="en-US" altLang="zh-CN" sz="2000" i="1">
                            <a:latin typeface="Cambria Math" charset="0"/>
                          </a:rPr>
                          <m:t>𝑦</m:t>
                        </m:r>
                        <m:r>
                          <a:rPr lang="en-US" altLang="zh-CN" sz="2000" i="1">
                            <a:latin typeface="Cambria Math" charset="0"/>
                          </a:rPr>
                          <m:t>=1|</m:t>
                        </m:r>
                        <m:r>
                          <a:rPr lang="en-US" altLang="zh-CN" sz="2000" b="1" i="1">
                            <a:latin typeface="Cambria Math" charset="0"/>
                          </a:rPr>
                          <m:t>𝐱</m:t>
                        </m:r>
                        <m:r>
                          <a:rPr lang="en-US" altLang="zh-CN" sz="2000" i="1">
                            <a:latin typeface="Cambria Math" charset="0"/>
                          </a:rPr>
                          <m:t>,</m:t>
                        </m:r>
                        <m:r>
                          <a:rPr lang="en-US" altLang="zh-CN" sz="2000" b="1" i="1">
                            <a:latin typeface="Cambria Math" charset="0"/>
                          </a:rPr>
                          <m:t>𝐰</m:t>
                        </m:r>
                      </m:e>
                    </m:d>
                    <m:r>
                      <a:rPr lang="en-US" altLang="zh-CN" sz="2000" i="1">
                        <a:latin typeface="Cambria Math" charset="0"/>
                      </a:rPr>
                      <m:t>=</m:t>
                    </m:r>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1+</m:t>
                        </m:r>
                        <m:sSup>
                          <m:sSupPr>
                            <m:ctrlPr>
                              <a:rPr lang="zh-CN" altLang="zh-CN" sz="2000" i="1">
                                <a:latin typeface="Cambria Math" panose="02040503050406030204" pitchFamily="18" charset="0"/>
                              </a:rPr>
                            </m:ctrlPr>
                          </m:sSupPr>
                          <m:e>
                            <m:r>
                              <a:rPr lang="en-US" altLang="zh-CN" sz="2000" i="1">
                                <a:latin typeface="Cambria Math" charset="0"/>
                              </a:rPr>
                              <m:t>𝑒</m:t>
                            </m:r>
                          </m:e>
                          <m:sup>
                            <m:r>
                              <a:rPr lang="en-US" altLang="zh-CN" sz="2000" i="1">
                                <a:latin typeface="Cambria Math" charset="0"/>
                              </a:rPr>
                              <m:t>−</m:t>
                            </m:r>
                            <m:sSup>
                              <m:sSupPr>
                                <m:ctrlPr>
                                  <a:rPr lang="zh-CN" altLang="zh-CN" sz="2000" b="1" i="1">
                                    <a:latin typeface="Cambria Math" panose="02040503050406030204" pitchFamily="18" charset="0"/>
                                  </a:rPr>
                                </m:ctrlPr>
                              </m:sSupPr>
                              <m:e>
                                <m:r>
                                  <a:rPr lang="en-US" altLang="zh-CN" sz="2000" b="1" i="1">
                                    <a:latin typeface="Cambria Math" charset="0"/>
                                  </a:rPr>
                                  <m:t>𝒘</m:t>
                                </m:r>
                              </m:e>
                              <m:sup>
                                <m:r>
                                  <m:rPr>
                                    <m:sty m:val="p"/>
                                  </m:rPr>
                                  <a:rPr lang="en-US" altLang="zh-CN" sz="2000">
                                    <a:latin typeface="Cambria Math" charset="0"/>
                                  </a:rPr>
                                  <m:t>T</m:t>
                                </m:r>
                              </m:sup>
                            </m:sSup>
                            <m:acc>
                              <m:accPr>
                                <m:chr m:val="̂"/>
                                <m:ctrlPr>
                                  <a:rPr lang="zh-CN" altLang="zh-CN" sz="2000" b="1" i="1">
                                    <a:latin typeface="Cambria Math" panose="02040503050406030204" pitchFamily="18" charset="0"/>
                                  </a:rPr>
                                </m:ctrlPr>
                              </m:accPr>
                              <m:e>
                                <m:r>
                                  <a:rPr lang="en-US" altLang="zh-CN" sz="2000" b="1" i="1">
                                    <a:latin typeface="Cambria Math" charset="0"/>
                                  </a:rPr>
                                  <m:t>𝐱</m:t>
                                </m:r>
                              </m:e>
                            </m:acc>
                          </m:sup>
                        </m:sSup>
                      </m:den>
                    </m:f>
                  </m:oMath>
                </a14:m>
                <a:r>
                  <a:rPr lang="en-US" sz="2000" dirty="0">
                    <a:latin typeface="Arial" panose="020B0604020202020204" pitchFamily="34" charset="0"/>
                    <a:cs typeface="Arial" panose="020B0604020202020204" pitchFamily="34" charset="0"/>
                  </a:rPr>
                  <a:t> </a:t>
                </a:r>
              </a:p>
              <a:p>
                <a:pPr lvl="1" indent="-300038">
                  <a:lnSpc>
                    <a:spcPct val="110000"/>
                  </a:lnSpc>
                </a:pPr>
                <a14:m>
                  <m:oMath xmlns:m="http://schemas.openxmlformats.org/officeDocument/2006/math">
                    <m:r>
                      <m:rPr>
                        <m:sty m:val="p"/>
                      </m:rPr>
                      <a:rPr lang="en-US" altLang="zh-CN" sz="2000">
                        <a:latin typeface="Cambria Math" charset="0"/>
                      </a:rPr>
                      <m:t>P</m:t>
                    </m:r>
                    <m:d>
                      <m:dPr>
                        <m:ctrlPr>
                          <a:rPr lang="zh-CN" altLang="zh-CN" sz="2000" i="1">
                            <a:latin typeface="Cambria Math" panose="02040503050406030204" pitchFamily="18" charset="0"/>
                          </a:rPr>
                        </m:ctrlPr>
                      </m:dPr>
                      <m:e>
                        <m:r>
                          <a:rPr lang="en-US" altLang="zh-CN" sz="2000" i="1">
                            <a:latin typeface="Cambria Math" charset="0"/>
                          </a:rPr>
                          <m:t>𝑦</m:t>
                        </m:r>
                        <m:r>
                          <a:rPr lang="en-US" altLang="zh-CN" sz="2000" i="1">
                            <a:latin typeface="Cambria Math" charset="0"/>
                          </a:rPr>
                          <m:t>=0|</m:t>
                        </m:r>
                        <m:r>
                          <a:rPr lang="en-US" altLang="zh-CN" sz="2000" b="1" i="1">
                            <a:latin typeface="Cambria Math" charset="0"/>
                          </a:rPr>
                          <m:t>𝐱</m:t>
                        </m:r>
                        <m:r>
                          <a:rPr lang="en-US" altLang="zh-CN" sz="2000" i="1">
                            <a:latin typeface="Cambria Math" charset="0"/>
                          </a:rPr>
                          <m:t>,</m:t>
                        </m:r>
                        <m:r>
                          <a:rPr lang="en-US" altLang="zh-CN" sz="2000" b="1" i="1">
                            <a:latin typeface="Cambria Math" charset="0"/>
                          </a:rPr>
                          <m:t>𝐰</m:t>
                        </m:r>
                      </m:e>
                    </m:d>
                    <m:r>
                      <a:rPr lang="en-US" altLang="zh-CN" sz="2000" i="1">
                        <a:latin typeface="Cambria Math" charset="0"/>
                      </a:rPr>
                      <m:t>=</m:t>
                    </m:r>
                    <m:f>
                      <m:fPr>
                        <m:ctrlPr>
                          <a:rPr lang="zh-CN" altLang="zh-CN" sz="2000" i="1">
                            <a:latin typeface="Cambria Math" panose="02040503050406030204" pitchFamily="18" charset="0"/>
                          </a:rPr>
                        </m:ctrlPr>
                      </m:fPr>
                      <m:num>
                        <m:r>
                          <a:rPr lang="en-US" altLang="zh-CN" sz="2000" i="1">
                            <a:latin typeface="Cambria Math" charset="0"/>
                          </a:rPr>
                          <m:t>1</m:t>
                        </m:r>
                      </m:num>
                      <m:den>
                        <m:r>
                          <a:rPr lang="en-US" altLang="zh-CN" sz="2000" i="1">
                            <a:latin typeface="Cambria Math" charset="0"/>
                          </a:rPr>
                          <m:t>1+</m:t>
                        </m:r>
                        <m:sSup>
                          <m:sSupPr>
                            <m:ctrlPr>
                              <a:rPr lang="zh-CN" altLang="zh-CN" sz="2000" i="1">
                                <a:latin typeface="Cambria Math" panose="02040503050406030204" pitchFamily="18" charset="0"/>
                              </a:rPr>
                            </m:ctrlPr>
                          </m:sSupPr>
                          <m:e>
                            <m:r>
                              <a:rPr lang="en-US" altLang="zh-CN" sz="2000" i="1">
                                <a:latin typeface="Cambria Math" charset="0"/>
                              </a:rPr>
                              <m:t>𝑒</m:t>
                            </m:r>
                          </m:e>
                          <m:sup>
                            <m:sSup>
                              <m:sSupPr>
                                <m:ctrlPr>
                                  <a:rPr lang="zh-CN" altLang="zh-CN" sz="2000" b="1" i="1">
                                    <a:latin typeface="Cambria Math" panose="02040503050406030204" pitchFamily="18" charset="0"/>
                                  </a:rPr>
                                </m:ctrlPr>
                              </m:sSupPr>
                              <m:e>
                                <m:r>
                                  <a:rPr lang="en-US" altLang="zh-CN" sz="2000" b="1" i="1">
                                    <a:latin typeface="Cambria Math" charset="0"/>
                                  </a:rPr>
                                  <m:t>𝒘</m:t>
                                </m:r>
                              </m:e>
                              <m:sup>
                                <m:r>
                                  <m:rPr>
                                    <m:sty m:val="p"/>
                                  </m:rPr>
                                  <a:rPr lang="en-US" altLang="zh-CN" sz="2000">
                                    <a:latin typeface="Cambria Math" charset="0"/>
                                  </a:rPr>
                                  <m:t>T</m:t>
                                </m:r>
                              </m:sup>
                            </m:sSup>
                            <m:acc>
                              <m:accPr>
                                <m:chr m:val="̂"/>
                                <m:ctrlPr>
                                  <a:rPr lang="zh-CN" altLang="zh-CN" sz="2000" b="1" i="1">
                                    <a:latin typeface="Cambria Math" panose="02040503050406030204" pitchFamily="18" charset="0"/>
                                  </a:rPr>
                                </m:ctrlPr>
                              </m:accPr>
                              <m:e>
                                <m:r>
                                  <a:rPr lang="en-US" altLang="zh-CN" sz="2000" b="1" i="1">
                                    <a:latin typeface="Cambria Math" charset="0"/>
                                  </a:rPr>
                                  <m:t>𝐱</m:t>
                                </m:r>
                              </m:e>
                            </m:acc>
                          </m:sup>
                        </m:sSup>
                      </m:den>
                    </m:f>
                  </m:oMath>
                </a14:m>
                <a:r>
                  <a:rPr lang="en-US" sz="2000" dirty="0">
                    <a:latin typeface="Arial" panose="020B0604020202020204" pitchFamily="34" charset="0"/>
                    <a:cs typeface="Arial" panose="020B0604020202020204" pitchFamily="34" charset="0"/>
                  </a:rPr>
                  <a:t> </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643037" y="1134965"/>
                <a:ext cx="10515600" cy="4920863"/>
              </a:xfrm>
              <a:prstGeom prst="rect">
                <a:avLst/>
              </a:prstGeom>
              <a:blipFill rotWithShape="0">
                <a:blip r:embed="rId2"/>
                <a:stretch>
                  <a:fillRect l="-522" t="-496" r="-928"/>
                </a:stretch>
              </a:blipFill>
            </p:spPr>
            <p:txBody>
              <a:bodyPr/>
              <a:lstStyle/>
              <a:p>
                <a:r>
                  <a:rPr lang="en-US">
                    <a:noFill/>
                  </a:rPr>
                  <a:t> </a:t>
                </a:r>
              </a:p>
            </p:txBody>
          </p:sp>
        </mc:Fallback>
      </mc:AlternateContent>
    </p:spTree>
    <p:extLst>
      <p:ext uri="{BB962C8B-B14F-4D97-AF65-F5344CB8AC3E}">
        <p14:creationId xmlns:p14="http://schemas.microsoft.com/office/powerpoint/2010/main" val="864276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80" y="408312"/>
            <a:ext cx="9710549" cy="332399"/>
          </a:xfrm>
        </p:spPr>
        <p:txBody>
          <a:bodyPr/>
          <a:lstStyle/>
          <a:p>
            <a:r>
              <a:rPr lang="en-US" b="1" cap="none" spc="0" dirty="0" smtClean="0">
                <a:latin typeface="Arial" panose="020B0604020202020204" pitchFamily="34" charset="0"/>
                <a:cs typeface="Arial" panose="020B0604020202020204" pitchFamily="34" charset="0"/>
              </a:rPr>
              <a:t>About </a:t>
            </a:r>
            <a:r>
              <a:rPr lang="en-US" b="1" cap="none" spc="0" dirty="0" err="1" smtClean="0">
                <a:latin typeface="Arial" panose="020B0604020202020204" pitchFamily="34" charset="0"/>
                <a:cs typeface="Arial" panose="020B0604020202020204" pitchFamily="34" charset="0"/>
              </a:rPr>
              <a:t>Mindspore</a:t>
            </a:r>
            <a:endParaRPr lang="en-US" b="1" cap="none" spc="0" dirty="0">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 xmlns:a16="http://schemas.microsoft.com/office/drawing/2014/main" id="{8A952BB2-20F7-4435-A743-33D90BEAE5CC}"/>
              </a:ext>
            </a:extLst>
          </p:cNvPr>
          <p:cNvCxnSpPr/>
          <p:nvPr/>
        </p:nvCxnSpPr>
        <p:spPr>
          <a:xfrm rot="16200000">
            <a:off x="884719" y="4962736"/>
            <a:ext cx="0" cy="396934"/>
          </a:xfrm>
          <a:prstGeom prst="line">
            <a:avLst/>
          </a:prstGeom>
          <a:noFill/>
          <a:ln w="12700" cap="flat" cmpd="sng" algn="ctr">
            <a:solidFill>
              <a:srgbClr val="0070C0"/>
            </a:solidFill>
            <a:prstDash val="solid"/>
          </a:ln>
          <a:effectLst/>
        </p:spPr>
      </p:cxnSp>
      <p:cxnSp>
        <p:nvCxnSpPr>
          <p:cNvPr id="6" name="直接连接符 5">
            <a:extLst>
              <a:ext uri="{FF2B5EF4-FFF2-40B4-BE49-F238E27FC236}">
                <a16:creationId xmlns="" xmlns:a16="http://schemas.microsoft.com/office/drawing/2014/main" id="{FD2E53ED-1041-40A2-A097-A7015F76DB7C}"/>
              </a:ext>
            </a:extLst>
          </p:cNvPr>
          <p:cNvCxnSpPr/>
          <p:nvPr/>
        </p:nvCxnSpPr>
        <p:spPr>
          <a:xfrm rot="16200000">
            <a:off x="884701" y="2377559"/>
            <a:ext cx="0" cy="396934"/>
          </a:xfrm>
          <a:prstGeom prst="line">
            <a:avLst/>
          </a:prstGeom>
          <a:noFill/>
          <a:ln w="12700" cap="flat" cmpd="sng" algn="ctr">
            <a:solidFill>
              <a:srgbClr val="0070C0"/>
            </a:solidFill>
            <a:prstDash val="solid"/>
          </a:ln>
          <a:effectLst/>
        </p:spPr>
      </p:cxnSp>
      <p:cxnSp>
        <p:nvCxnSpPr>
          <p:cNvPr id="7" name="直接连接符 6">
            <a:extLst>
              <a:ext uri="{FF2B5EF4-FFF2-40B4-BE49-F238E27FC236}">
                <a16:creationId xmlns="" xmlns:a16="http://schemas.microsoft.com/office/drawing/2014/main" id="{3C489F92-0306-4BF3-B8FB-BD09CA7B1983}"/>
              </a:ext>
            </a:extLst>
          </p:cNvPr>
          <p:cNvCxnSpPr>
            <a:cxnSpLocks/>
          </p:cNvCxnSpPr>
          <p:nvPr/>
        </p:nvCxnSpPr>
        <p:spPr>
          <a:xfrm flipV="1">
            <a:off x="849065" y="2576028"/>
            <a:ext cx="0" cy="946234"/>
          </a:xfrm>
          <a:prstGeom prst="line">
            <a:avLst/>
          </a:prstGeom>
          <a:noFill/>
          <a:ln w="12700" cap="flat" cmpd="sng" algn="ctr">
            <a:solidFill>
              <a:srgbClr val="0070C0"/>
            </a:solidFill>
            <a:prstDash val="solid"/>
            <a:headEnd type="none" w="med" len="med"/>
            <a:tailEnd type="triangle" w="med" len="med"/>
          </a:ln>
          <a:effectLst/>
        </p:spPr>
      </p:cxnSp>
      <p:cxnSp>
        <p:nvCxnSpPr>
          <p:cNvPr id="8" name="直接连接符 7">
            <a:extLst>
              <a:ext uri="{FF2B5EF4-FFF2-40B4-BE49-F238E27FC236}">
                <a16:creationId xmlns="" xmlns:a16="http://schemas.microsoft.com/office/drawing/2014/main" id="{FE524345-AAD1-4011-8F8E-AC8AAE3204EE}"/>
              </a:ext>
            </a:extLst>
          </p:cNvPr>
          <p:cNvCxnSpPr>
            <a:cxnSpLocks/>
          </p:cNvCxnSpPr>
          <p:nvPr/>
        </p:nvCxnSpPr>
        <p:spPr>
          <a:xfrm>
            <a:off x="849065" y="4103435"/>
            <a:ext cx="0" cy="1057768"/>
          </a:xfrm>
          <a:prstGeom prst="line">
            <a:avLst/>
          </a:prstGeom>
          <a:noFill/>
          <a:ln w="12700" cap="flat" cmpd="sng" algn="ctr">
            <a:solidFill>
              <a:srgbClr val="0070C0"/>
            </a:solidFill>
            <a:prstDash val="solid"/>
            <a:headEnd type="none" w="med" len="med"/>
            <a:tailEnd type="triangle" w="med" len="med"/>
          </a:ln>
          <a:effectLst/>
        </p:spPr>
      </p:cxnSp>
      <p:grpSp>
        <p:nvGrpSpPr>
          <p:cNvPr id="9" name="组合 8">
            <a:extLst>
              <a:ext uri="{FF2B5EF4-FFF2-40B4-BE49-F238E27FC236}">
                <a16:creationId xmlns="" xmlns:a16="http://schemas.microsoft.com/office/drawing/2014/main" id="{BC605CA6-B347-4009-96EB-D2A863EBF554}"/>
              </a:ext>
            </a:extLst>
          </p:cNvPr>
          <p:cNvGrpSpPr/>
          <p:nvPr/>
        </p:nvGrpSpPr>
        <p:grpSpPr>
          <a:xfrm>
            <a:off x="1296422" y="5946441"/>
            <a:ext cx="5597466" cy="397888"/>
            <a:chOff x="1211662" y="5592935"/>
            <a:chExt cx="5597466" cy="397888"/>
          </a:xfrm>
        </p:grpSpPr>
        <p:sp>
          <p:nvSpPr>
            <p:cNvPr id="10" name="文本框 165">
              <a:extLst>
                <a:ext uri="{FF2B5EF4-FFF2-40B4-BE49-F238E27FC236}">
                  <a16:creationId xmlns="" xmlns:a16="http://schemas.microsoft.com/office/drawing/2014/main" id="{2B453DEB-A18C-4BA3-8C43-2F95DD036AF8}"/>
                </a:ext>
              </a:extLst>
            </p:cNvPr>
            <p:cNvSpPr txBox="1"/>
            <p:nvPr/>
          </p:nvSpPr>
          <p:spPr>
            <a:xfrm>
              <a:off x="3325084" y="5643090"/>
              <a:ext cx="1646050" cy="312985"/>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defRPr/>
              </a:pPr>
              <a:r>
                <a:rPr lang="en-US" sz="1400" b="1">
                  <a:solidFill>
                    <a:srgbClr val="0070C0"/>
                  </a:solidFill>
                  <a:latin typeface="Arial" panose="020B0604020202020204" pitchFamily="34" charset="0"/>
                  <a:ea typeface="微软雅黑"/>
                </a:rPr>
                <a:t>All scenarios</a:t>
              </a:r>
            </a:p>
          </p:txBody>
        </p:sp>
        <p:grpSp>
          <p:nvGrpSpPr>
            <p:cNvPr id="11" name="组合 10">
              <a:extLst>
                <a:ext uri="{FF2B5EF4-FFF2-40B4-BE49-F238E27FC236}">
                  <a16:creationId xmlns="" xmlns:a16="http://schemas.microsoft.com/office/drawing/2014/main" id="{DF16C0F0-5489-47CA-A575-6E1DDE3CF048}"/>
                </a:ext>
              </a:extLst>
            </p:cNvPr>
            <p:cNvGrpSpPr/>
            <p:nvPr/>
          </p:nvGrpSpPr>
          <p:grpSpPr>
            <a:xfrm>
              <a:off x="1211662" y="5592935"/>
              <a:ext cx="5597466" cy="397888"/>
              <a:chOff x="1211662" y="4949043"/>
              <a:chExt cx="5597466" cy="397888"/>
            </a:xfrm>
          </p:grpSpPr>
          <p:grpSp>
            <p:nvGrpSpPr>
              <p:cNvPr id="12" name="组合 11">
                <a:extLst>
                  <a:ext uri="{FF2B5EF4-FFF2-40B4-BE49-F238E27FC236}">
                    <a16:creationId xmlns="" xmlns:a16="http://schemas.microsoft.com/office/drawing/2014/main" id="{CF26EDCF-864A-475E-AAF9-EDB133651FA3}"/>
                  </a:ext>
                </a:extLst>
              </p:cNvPr>
              <p:cNvGrpSpPr/>
              <p:nvPr/>
            </p:nvGrpSpPr>
            <p:grpSpPr>
              <a:xfrm>
                <a:off x="1211662" y="4949043"/>
                <a:ext cx="5597466" cy="397888"/>
                <a:chOff x="3316889" y="5734050"/>
                <a:chExt cx="6092616" cy="432048"/>
              </a:xfrm>
            </p:grpSpPr>
            <p:cxnSp>
              <p:nvCxnSpPr>
                <p:cNvPr id="15" name="直接连接符 14">
                  <a:extLst>
                    <a:ext uri="{FF2B5EF4-FFF2-40B4-BE49-F238E27FC236}">
                      <a16:creationId xmlns="" xmlns:a16="http://schemas.microsoft.com/office/drawing/2014/main" id="{D78EF1A7-E787-49F7-8967-A05B062B3610}"/>
                    </a:ext>
                  </a:extLst>
                </p:cNvPr>
                <p:cNvCxnSpPr/>
                <p:nvPr/>
              </p:nvCxnSpPr>
              <p:spPr>
                <a:xfrm>
                  <a:off x="3316889" y="5734050"/>
                  <a:ext cx="0" cy="432048"/>
                </a:xfrm>
                <a:prstGeom prst="line">
                  <a:avLst/>
                </a:prstGeom>
                <a:noFill/>
                <a:ln w="12700" cap="flat" cmpd="sng" algn="ctr">
                  <a:solidFill>
                    <a:srgbClr val="0070C0"/>
                  </a:solidFill>
                  <a:prstDash val="solid"/>
                </a:ln>
                <a:effectLst/>
              </p:spPr>
            </p:cxnSp>
            <p:cxnSp>
              <p:nvCxnSpPr>
                <p:cNvPr id="16" name="直接连接符 15">
                  <a:extLst>
                    <a:ext uri="{FF2B5EF4-FFF2-40B4-BE49-F238E27FC236}">
                      <a16:creationId xmlns="" xmlns:a16="http://schemas.microsoft.com/office/drawing/2014/main" id="{65508DD2-2193-457C-8679-BCCF3EB18A45}"/>
                    </a:ext>
                  </a:extLst>
                </p:cNvPr>
                <p:cNvCxnSpPr/>
                <p:nvPr/>
              </p:nvCxnSpPr>
              <p:spPr>
                <a:xfrm>
                  <a:off x="9409505" y="5734050"/>
                  <a:ext cx="0" cy="432048"/>
                </a:xfrm>
                <a:prstGeom prst="line">
                  <a:avLst/>
                </a:prstGeom>
                <a:noFill/>
                <a:ln w="12700" cap="flat" cmpd="sng" algn="ctr">
                  <a:solidFill>
                    <a:srgbClr val="0070C0"/>
                  </a:solidFill>
                  <a:prstDash val="solid"/>
                </a:ln>
                <a:effectLst/>
              </p:spPr>
            </p:cxnSp>
          </p:grpSp>
          <p:cxnSp>
            <p:nvCxnSpPr>
              <p:cNvPr id="13" name="直接连接符 12">
                <a:extLst>
                  <a:ext uri="{FF2B5EF4-FFF2-40B4-BE49-F238E27FC236}">
                    <a16:creationId xmlns="" xmlns:a16="http://schemas.microsoft.com/office/drawing/2014/main" id="{432F1B4E-D393-4EFF-ABFB-6F897DA02ECE}"/>
                  </a:ext>
                </a:extLst>
              </p:cNvPr>
              <p:cNvCxnSpPr>
                <a:cxnSpLocks/>
              </p:cNvCxnSpPr>
              <p:nvPr/>
            </p:nvCxnSpPr>
            <p:spPr>
              <a:xfrm>
                <a:off x="4648529" y="5169265"/>
                <a:ext cx="2150992" cy="0"/>
              </a:xfrm>
              <a:prstGeom prst="line">
                <a:avLst/>
              </a:prstGeom>
              <a:noFill/>
              <a:ln w="12700" cap="flat" cmpd="sng" algn="ctr">
                <a:solidFill>
                  <a:srgbClr val="0070C0"/>
                </a:solidFill>
                <a:prstDash val="solid"/>
                <a:headEnd type="none" w="med" len="med"/>
                <a:tailEnd type="triangle" w="med" len="med"/>
              </a:ln>
              <a:effectLst/>
            </p:spPr>
          </p:cxnSp>
          <p:cxnSp>
            <p:nvCxnSpPr>
              <p:cNvPr id="14" name="直接连接符 13">
                <a:extLst>
                  <a:ext uri="{FF2B5EF4-FFF2-40B4-BE49-F238E27FC236}">
                    <a16:creationId xmlns="" xmlns:a16="http://schemas.microsoft.com/office/drawing/2014/main" id="{282A04A8-773D-4A2A-BA12-2211047501E3}"/>
                  </a:ext>
                </a:extLst>
              </p:cNvPr>
              <p:cNvCxnSpPr>
                <a:cxnSpLocks/>
              </p:cNvCxnSpPr>
              <p:nvPr/>
            </p:nvCxnSpPr>
            <p:spPr>
              <a:xfrm flipH="1">
                <a:off x="1221269" y="5167572"/>
                <a:ext cx="2380191" cy="1692"/>
              </a:xfrm>
              <a:prstGeom prst="line">
                <a:avLst/>
              </a:prstGeom>
              <a:noFill/>
              <a:ln w="12700" cap="flat" cmpd="sng" algn="ctr">
                <a:solidFill>
                  <a:srgbClr val="0070C0"/>
                </a:solidFill>
                <a:prstDash val="solid"/>
                <a:headEnd type="none" w="med" len="med"/>
                <a:tailEnd type="triangle" w="med" len="med"/>
              </a:ln>
              <a:effectLst/>
            </p:spPr>
          </p:cxnSp>
        </p:grpSp>
      </p:grpSp>
      <p:grpSp>
        <p:nvGrpSpPr>
          <p:cNvPr id="17" name="组合 16">
            <a:extLst>
              <a:ext uri="{FF2B5EF4-FFF2-40B4-BE49-F238E27FC236}">
                <a16:creationId xmlns="" xmlns:a16="http://schemas.microsoft.com/office/drawing/2014/main" id="{F400C74D-876D-4175-BB8D-61A78E3809E5}"/>
              </a:ext>
            </a:extLst>
          </p:cNvPr>
          <p:cNvGrpSpPr/>
          <p:nvPr/>
        </p:nvGrpSpPr>
        <p:grpSpPr>
          <a:xfrm>
            <a:off x="7118462" y="2777831"/>
            <a:ext cx="4710930" cy="2383372"/>
            <a:chOff x="7033702" y="2424325"/>
            <a:chExt cx="4710930" cy="2383372"/>
          </a:xfrm>
        </p:grpSpPr>
        <p:grpSp>
          <p:nvGrpSpPr>
            <p:cNvPr id="18" name="组合 17">
              <a:extLst>
                <a:ext uri="{FF2B5EF4-FFF2-40B4-BE49-F238E27FC236}">
                  <a16:creationId xmlns="" xmlns:a16="http://schemas.microsoft.com/office/drawing/2014/main" id="{D7E841AC-067B-4119-96B9-4155703AA8E0}"/>
                </a:ext>
              </a:extLst>
            </p:cNvPr>
            <p:cNvGrpSpPr/>
            <p:nvPr/>
          </p:nvGrpSpPr>
          <p:grpSpPr>
            <a:xfrm>
              <a:off x="7033702" y="2424325"/>
              <a:ext cx="4710923" cy="738664"/>
              <a:chOff x="7033702" y="2424325"/>
              <a:chExt cx="4710923" cy="738664"/>
            </a:xfrm>
          </p:grpSpPr>
          <p:sp>
            <p:nvSpPr>
              <p:cNvPr id="37" name="文本框 36">
                <a:extLst>
                  <a:ext uri="{FF2B5EF4-FFF2-40B4-BE49-F238E27FC236}">
                    <a16:creationId xmlns="" xmlns:a16="http://schemas.microsoft.com/office/drawing/2014/main" id="{EB757A60-80D0-404A-A6F2-00660A6959CC}"/>
                  </a:ext>
                </a:extLst>
              </p:cNvPr>
              <p:cNvSpPr txBox="1"/>
              <p:nvPr/>
            </p:nvSpPr>
            <p:spPr>
              <a:xfrm>
                <a:off x="7802253" y="2424325"/>
                <a:ext cx="3942372" cy="738664"/>
              </a:xfrm>
              <a:prstGeom prst="rect">
                <a:avLst/>
              </a:prstGeom>
              <a:noFill/>
            </p:spPr>
            <p:txBody>
              <a:bodyPr wrap="square" rtlCol="0">
                <a:spAutoFit/>
              </a:bodyPr>
              <a:lstStyle/>
              <a:p>
                <a:pPr defTabSz="1219272">
                  <a:defRPr/>
                </a:pPr>
                <a:r>
                  <a:rPr lang="en-US" sz="1400" b="1" dirty="0">
                    <a:solidFill>
                      <a:prstClr val="black"/>
                    </a:solidFill>
                    <a:latin typeface="Arial" panose="020B0604020202020204" pitchFamily="34" charset="0"/>
                    <a:ea typeface="微软雅黑"/>
                  </a:rPr>
                  <a:t>Application enablement</a:t>
                </a:r>
                <a:r>
                  <a:rPr lang="en-US" sz="1400" dirty="0">
                    <a:solidFill>
                      <a:prstClr val="black"/>
                    </a:solidFill>
                    <a:latin typeface="Arial" panose="020B0604020202020204" pitchFamily="34" charset="0"/>
                    <a:ea typeface="微软雅黑"/>
                  </a:rPr>
                  <a:t>: provides end-to-end services (</a:t>
                </a:r>
                <a:r>
                  <a:rPr lang="en-US" sz="1400" dirty="0" err="1">
                    <a:solidFill>
                      <a:prstClr val="black"/>
                    </a:solidFill>
                    <a:latin typeface="Arial" panose="020B0604020202020204" pitchFamily="34" charset="0"/>
                    <a:ea typeface="微软雅黑"/>
                  </a:rPr>
                  <a:t>ModelArts</a:t>
                </a:r>
                <a:r>
                  <a:rPr lang="en-US" sz="1400" dirty="0">
                    <a:solidFill>
                      <a:prstClr val="black"/>
                    </a:solidFill>
                    <a:latin typeface="Arial" panose="020B0604020202020204" pitchFamily="34" charset="0"/>
                    <a:ea typeface="微软雅黑"/>
                  </a:rPr>
                  <a:t>), layered APIs, and pre-integrated solutions.</a:t>
                </a:r>
              </a:p>
            </p:txBody>
          </p:sp>
          <p:grpSp>
            <p:nvGrpSpPr>
              <p:cNvPr id="38" name="组合 37">
                <a:extLst>
                  <a:ext uri="{FF2B5EF4-FFF2-40B4-BE49-F238E27FC236}">
                    <a16:creationId xmlns="" xmlns:a16="http://schemas.microsoft.com/office/drawing/2014/main" id="{566B3B25-F1C9-4D3D-81CB-A6D7205BA191}"/>
                  </a:ext>
                </a:extLst>
              </p:cNvPr>
              <p:cNvGrpSpPr/>
              <p:nvPr/>
            </p:nvGrpSpPr>
            <p:grpSpPr>
              <a:xfrm>
                <a:off x="7033702" y="2577324"/>
                <a:ext cx="589236" cy="217223"/>
                <a:chOff x="7009232" y="2366987"/>
                <a:chExt cx="502037" cy="185077"/>
              </a:xfrm>
            </p:grpSpPr>
            <p:sp>
              <p:nvSpPr>
                <p:cNvPr id="39" name="箭头: V 形 163">
                  <a:extLst>
                    <a:ext uri="{FF2B5EF4-FFF2-40B4-BE49-F238E27FC236}">
                      <a16:creationId xmlns="" xmlns:a16="http://schemas.microsoft.com/office/drawing/2014/main" id="{2B599250-05F9-484A-BE7A-51B46DB589D5}"/>
                    </a:ext>
                  </a:extLst>
                </p:cNvPr>
                <p:cNvSpPr/>
                <p:nvPr/>
              </p:nvSpPr>
              <p:spPr>
                <a:xfrm>
                  <a:off x="7009232" y="2366987"/>
                  <a:ext cx="202106" cy="185077"/>
                </a:xfrm>
                <a:prstGeom prst="chevron">
                  <a:avLst/>
                </a:prstGeom>
                <a:solidFill>
                  <a:srgbClr val="5B9BD5">
                    <a:lumMod val="75000"/>
                    <a:alpha val="74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40" name="箭头: V 形 164">
                  <a:extLst>
                    <a:ext uri="{FF2B5EF4-FFF2-40B4-BE49-F238E27FC236}">
                      <a16:creationId xmlns="" xmlns:a16="http://schemas.microsoft.com/office/drawing/2014/main" id="{F52D352A-37C6-4C48-B419-4C156AB13498}"/>
                    </a:ext>
                  </a:extLst>
                </p:cNvPr>
                <p:cNvSpPr/>
                <p:nvPr/>
              </p:nvSpPr>
              <p:spPr>
                <a:xfrm>
                  <a:off x="7159198" y="2366987"/>
                  <a:ext cx="202106" cy="185077"/>
                </a:xfrm>
                <a:prstGeom prst="chevron">
                  <a:avLst/>
                </a:prstGeom>
                <a:solidFill>
                  <a:srgbClr val="5B9BD5">
                    <a:lumMod val="60000"/>
                    <a:lumOff val="4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41" name="箭头: V 形 165">
                  <a:extLst>
                    <a:ext uri="{FF2B5EF4-FFF2-40B4-BE49-F238E27FC236}">
                      <a16:creationId xmlns="" xmlns:a16="http://schemas.microsoft.com/office/drawing/2014/main" id="{6D60C7CE-52D1-47D4-A129-A26803B49414}"/>
                    </a:ext>
                  </a:extLst>
                </p:cNvPr>
                <p:cNvSpPr/>
                <p:nvPr/>
              </p:nvSpPr>
              <p:spPr>
                <a:xfrm>
                  <a:off x="7309163" y="2366987"/>
                  <a:ext cx="202106" cy="185077"/>
                </a:xfrm>
                <a:prstGeom prst="chevron">
                  <a:avLst/>
                </a:prstGeom>
                <a:solidFill>
                  <a:srgbClr val="5B9BD5">
                    <a:lumMod val="40000"/>
                    <a:lumOff val="6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grpSp>
        </p:grpSp>
        <p:grpSp>
          <p:nvGrpSpPr>
            <p:cNvPr id="19" name="组合 18">
              <a:extLst>
                <a:ext uri="{FF2B5EF4-FFF2-40B4-BE49-F238E27FC236}">
                  <a16:creationId xmlns="" xmlns:a16="http://schemas.microsoft.com/office/drawing/2014/main" id="{34DF7E1B-F23E-48A0-998E-32CDDDAA7A2F}"/>
                </a:ext>
              </a:extLst>
            </p:cNvPr>
            <p:cNvGrpSpPr/>
            <p:nvPr/>
          </p:nvGrpSpPr>
          <p:grpSpPr>
            <a:xfrm>
              <a:off x="7033702" y="3138167"/>
              <a:ext cx="4710923" cy="738664"/>
              <a:chOff x="7033702" y="3138167"/>
              <a:chExt cx="4710923" cy="738664"/>
            </a:xfrm>
          </p:grpSpPr>
          <p:sp>
            <p:nvSpPr>
              <p:cNvPr id="32" name="文本框 31">
                <a:extLst>
                  <a:ext uri="{FF2B5EF4-FFF2-40B4-BE49-F238E27FC236}">
                    <a16:creationId xmlns="" xmlns:a16="http://schemas.microsoft.com/office/drawing/2014/main" id="{09E93321-0A1D-49F5-AD4D-292E95E41CE8}"/>
                  </a:ext>
                </a:extLst>
              </p:cNvPr>
              <p:cNvSpPr txBox="1"/>
              <p:nvPr/>
            </p:nvSpPr>
            <p:spPr>
              <a:xfrm>
                <a:off x="7802253" y="3138167"/>
                <a:ext cx="3942372" cy="738664"/>
              </a:xfrm>
              <a:prstGeom prst="rect">
                <a:avLst/>
              </a:prstGeom>
              <a:noFill/>
            </p:spPr>
            <p:txBody>
              <a:bodyPr wrap="square" rtlCol="0">
                <a:spAutoFit/>
              </a:bodyPr>
              <a:lstStyle/>
              <a:p>
                <a:pPr defTabSz="1219272">
                  <a:defRPr/>
                </a:pPr>
                <a:r>
                  <a:rPr lang="en-US" sz="1400" b="1" dirty="0" err="1">
                    <a:solidFill>
                      <a:schemeClr val="accent1"/>
                    </a:solidFill>
                    <a:latin typeface="Arial" panose="020B0604020202020204" pitchFamily="34" charset="0"/>
                    <a:ea typeface="微软雅黑"/>
                  </a:rPr>
                  <a:t>MindSpore</a:t>
                </a:r>
                <a:r>
                  <a:rPr lang="en-US" sz="1400" dirty="0">
                    <a:solidFill>
                      <a:schemeClr val="accent1"/>
                    </a:solidFill>
                    <a:latin typeface="Arial" panose="020B0604020202020204" pitchFamily="34" charset="0"/>
                    <a:ea typeface="微软雅黑"/>
                  </a:rPr>
                  <a:t>: supports independent and collaborative device-edge-cloud training and inference frameworks.</a:t>
                </a:r>
              </a:p>
            </p:txBody>
          </p:sp>
          <p:grpSp>
            <p:nvGrpSpPr>
              <p:cNvPr id="33" name="组合 32">
                <a:extLst>
                  <a:ext uri="{FF2B5EF4-FFF2-40B4-BE49-F238E27FC236}">
                    <a16:creationId xmlns="" xmlns:a16="http://schemas.microsoft.com/office/drawing/2014/main" id="{2E520EB5-A10A-4964-B350-745CA700DA49}"/>
                  </a:ext>
                </a:extLst>
              </p:cNvPr>
              <p:cNvGrpSpPr/>
              <p:nvPr/>
            </p:nvGrpSpPr>
            <p:grpSpPr>
              <a:xfrm>
                <a:off x="7033702" y="3291166"/>
                <a:ext cx="589236" cy="217223"/>
                <a:chOff x="7009232" y="2366987"/>
                <a:chExt cx="502037" cy="185077"/>
              </a:xfrm>
            </p:grpSpPr>
            <p:sp>
              <p:nvSpPr>
                <p:cNvPr id="34" name="箭头: V 形 181">
                  <a:extLst>
                    <a:ext uri="{FF2B5EF4-FFF2-40B4-BE49-F238E27FC236}">
                      <a16:creationId xmlns="" xmlns:a16="http://schemas.microsoft.com/office/drawing/2014/main" id="{FC8EFB23-6163-44DD-AEEF-4223C8F1A6B1}"/>
                    </a:ext>
                  </a:extLst>
                </p:cNvPr>
                <p:cNvSpPr/>
                <p:nvPr/>
              </p:nvSpPr>
              <p:spPr>
                <a:xfrm>
                  <a:off x="7009232" y="2366987"/>
                  <a:ext cx="202106" cy="185077"/>
                </a:xfrm>
                <a:prstGeom prst="chevron">
                  <a:avLst/>
                </a:prstGeom>
                <a:solidFill>
                  <a:srgbClr val="5B9BD5">
                    <a:lumMod val="75000"/>
                    <a:alpha val="74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35" name="箭头: V 形 182">
                  <a:extLst>
                    <a:ext uri="{FF2B5EF4-FFF2-40B4-BE49-F238E27FC236}">
                      <a16:creationId xmlns="" xmlns:a16="http://schemas.microsoft.com/office/drawing/2014/main" id="{E81F2E28-18BB-4545-87BB-D5CDADFB5C5D}"/>
                    </a:ext>
                  </a:extLst>
                </p:cNvPr>
                <p:cNvSpPr/>
                <p:nvPr/>
              </p:nvSpPr>
              <p:spPr>
                <a:xfrm>
                  <a:off x="7159198" y="2366987"/>
                  <a:ext cx="202106" cy="185077"/>
                </a:xfrm>
                <a:prstGeom prst="chevron">
                  <a:avLst/>
                </a:prstGeom>
                <a:solidFill>
                  <a:srgbClr val="5B9BD5">
                    <a:lumMod val="60000"/>
                    <a:lumOff val="4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36" name="箭头: V 形 183">
                  <a:extLst>
                    <a:ext uri="{FF2B5EF4-FFF2-40B4-BE49-F238E27FC236}">
                      <a16:creationId xmlns="" xmlns:a16="http://schemas.microsoft.com/office/drawing/2014/main" id="{3A8B52E2-7C0D-49C9-A718-6684AC3CAA73}"/>
                    </a:ext>
                  </a:extLst>
                </p:cNvPr>
                <p:cNvSpPr/>
                <p:nvPr/>
              </p:nvSpPr>
              <p:spPr>
                <a:xfrm>
                  <a:off x="7309163" y="2366987"/>
                  <a:ext cx="202106" cy="185077"/>
                </a:xfrm>
                <a:prstGeom prst="chevron">
                  <a:avLst/>
                </a:prstGeom>
                <a:solidFill>
                  <a:srgbClr val="5B9BD5">
                    <a:lumMod val="40000"/>
                    <a:lumOff val="6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grpSp>
        </p:grpSp>
        <p:grpSp>
          <p:nvGrpSpPr>
            <p:cNvPr id="20" name="组合 19">
              <a:extLst>
                <a:ext uri="{FF2B5EF4-FFF2-40B4-BE49-F238E27FC236}">
                  <a16:creationId xmlns="" xmlns:a16="http://schemas.microsoft.com/office/drawing/2014/main" id="{B807F7E9-4684-450E-B4B9-7F6C09D49523}"/>
                </a:ext>
              </a:extLst>
            </p:cNvPr>
            <p:cNvGrpSpPr/>
            <p:nvPr/>
          </p:nvGrpSpPr>
          <p:grpSpPr>
            <a:xfrm>
              <a:off x="7033702" y="3832583"/>
              <a:ext cx="4710930" cy="523220"/>
              <a:chOff x="7033702" y="3832583"/>
              <a:chExt cx="4710930" cy="523220"/>
            </a:xfrm>
          </p:grpSpPr>
          <p:sp>
            <p:nvSpPr>
              <p:cNvPr id="27" name="文本框 26">
                <a:extLst>
                  <a:ext uri="{FF2B5EF4-FFF2-40B4-BE49-F238E27FC236}">
                    <a16:creationId xmlns="" xmlns:a16="http://schemas.microsoft.com/office/drawing/2014/main" id="{ABD3E530-A854-435A-AB2C-BF8B71489895}"/>
                  </a:ext>
                </a:extLst>
              </p:cNvPr>
              <p:cNvSpPr txBox="1"/>
              <p:nvPr/>
            </p:nvSpPr>
            <p:spPr>
              <a:xfrm>
                <a:off x="7789896" y="3832583"/>
                <a:ext cx="3954736" cy="523220"/>
              </a:xfrm>
              <a:prstGeom prst="rect">
                <a:avLst/>
              </a:prstGeom>
              <a:noFill/>
            </p:spPr>
            <p:txBody>
              <a:bodyPr wrap="square" rtlCol="0">
                <a:spAutoFit/>
              </a:bodyPr>
              <a:lstStyle/>
              <a:p>
                <a:pPr defTabSz="1219272">
                  <a:defRPr/>
                </a:pPr>
                <a:r>
                  <a:rPr lang="en-US" sz="1400" b="1" dirty="0">
                    <a:solidFill>
                      <a:prstClr val="black"/>
                    </a:solidFill>
                    <a:latin typeface="Arial" panose="020B0604020202020204" pitchFamily="34" charset="0"/>
                    <a:ea typeface="微软雅黑"/>
                  </a:rPr>
                  <a:t>CANN</a:t>
                </a:r>
                <a:r>
                  <a:rPr lang="en-US" sz="1400" dirty="0">
                    <a:solidFill>
                      <a:prstClr val="black"/>
                    </a:solidFill>
                    <a:latin typeface="Arial" panose="020B0604020202020204" pitchFamily="34" charset="0"/>
                    <a:ea typeface="微软雅黑"/>
                  </a:rPr>
                  <a:t>: a chip operator library and highly automated operator development tool.</a:t>
                </a:r>
              </a:p>
            </p:txBody>
          </p:sp>
          <p:grpSp>
            <p:nvGrpSpPr>
              <p:cNvPr id="28" name="组合 27">
                <a:extLst>
                  <a:ext uri="{FF2B5EF4-FFF2-40B4-BE49-F238E27FC236}">
                    <a16:creationId xmlns="" xmlns:a16="http://schemas.microsoft.com/office/drawing/2014/main" id="{5EF715CC-C36A-47EF-9662-A88A19C8C4BC}"/>
                  </a:ext>
                </a:extLst>
              </p:cNvPr>
              <p:cNvGrpSpPr/>
              <p:nvPr/>
            </p:nvGrpSpPr>
            <p:grpSpPr>
              <a:xfrm>
                <a:off x="7033702" y="3877860"/>
                <a:ext cx="589236" cy="217223"/>
                <a:chOff x="7009232" y="2366987"/>
                <a:chExt cx="502037" cy="185077"/>
              </a:xfrm>
            </p:grpSpPr>
            <p:sp>
              <p:nvSpPr>
                <p:cNvPr id="29" name="箭头: V 形 185">
                  <a:extLst>
                    <a:ext uri="{FF2B5EF4-FFF2-40B4-BE49-F238E27FC236}">
                      <a16:creationId xmlns="" xmlns:a16="http://schemas.microsoft.com/office/drawing/2014/main" id="{6B60EC63-39E8-41A3-B694-DD9D170F6F58}"/>
                    </a:ext>
                  </a:extLst>
                </p:cNvPr>
                <p:cNvSpPr/>
                <p:nvPr/>
              </p:nvSpPr>
              <p:spPr>
                <a:xfrm>
                  <a:off x="7009232" y="2366987"/>
                  <a:ext cx="202106" cy="185077"/>
                </a:xfrm>
                <a:prstGeom prst="chevron">
                  <a:avLst/>
                </a:prstGeom>
                <a:solidFill>
                  <a:srgbClr val="5B9BD5">
                    <a:lumMod val="75000"/>
                    <a:alpha val="74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30" name="箭头: V 形 186">
                  <a:extLst>
                    <a:ext uri="{FF2B5EF4-FFF2-40B4-BE49-F238E27FC236}">
                      <a16:creationId xmlns="" xmlns:a16="http://schemas.microsoft.com/office/drawing/2014/main" id="{CE15186B-E757-42B1-BBEE-4639F2A3268A}"/>
                    </a:ext>
                  </a:extLst>
                </p:cNvPr>
                <p:cNvSpPr/>
                <p:nvPr/>
              </p:nvSpPr>
              <p:spPr>
                <a:xfrm>
                  <a:off x="7159198" y="2366987"/>
                  <a:ext cx="202106" cy="185077"/>
                </a:xfrm>
                <a:prstGeom prst="chevron">
                  <a:avLst/>
                </a:prstGeom>
                <a:solidFill>
                  <a:srgbClr val="5B9BD5">
                    <a:lumMod val="60000"/>
                    <a:lumOff val="4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31" name="箭头: V 形 187">
                  <a:extLst>
                    <a:ext uri="{FF2B5EF4-FFF2-40B4-BE49-F238E27FC236}">
                      <a16:creationId xmlns="" xmlns:a16="http://schemas.microsoft.com/office/drawing/2014/main" id="{AD956E46-C889-4B3A-A19F-9155363C6ADA}"/>
                    </a:ext>
                  </a:extLst>
                </p:cNvPr>
                <p:cNvSpPr/>
                <p:nvPr/>
              </p:nvSpPr>
              <p:spPr>
                <a:xfrm>
                  <a:off x="7309163" y="2366987"/>
                  <a:ext cx="202106" cy="185077"/>
                </a:xfrm>
                <a:prstGeom prst="chevron">
                  <a:avLst/>
                </a:prstGeom>
                <a:solidFill>
                  <a:srgbClr val="5B9BD5">
                    <a:lumMod val="40000"/>
                    <a:lumOff val="6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grpSp>
        </p:grpSp>
        <p:grpSp>
          <p:nvGrpSpPr>
            <p:cNvPr id="21" name="组合 20">
              <a:extLst>
                <a:ext uri="{FF2B5EF4-FFF2-40B4-BE49-F238E27FC236}">
                  <a16:creationId xmlns="" xmlns:a16="http://schemas.microsoft.com/office/drawing/2014/main" id="{B201F814-C46C-4616-9811-49169DC935CA}"/>
                </a:ext>
              </a:extLst>
            </p:cNvPr>
            <p:cNvGrpSpPr/>
            <p:nvPr/>
          </p:nvGrpSpPr>
          <p:grpSpPr>
            <a:xfrm>
              <a:off x="7033702" y="4284477"/>
              <a:ext cx="4700657" cy="523220"/>
              <a:chOff x="7033702" y="4284477"/>
              <a:chExt cx="4700657" cy="523220"/>
            </a:xfrm>
          </p:grpSpPr>
          <p:sp>
            <p:nvSpPr>
              <p:cNvPr id="22" name="文本框 21">
                <a:extLst>
                  <a:ext uri="{FF2B5EF4-FFF2-40B4-BE49-F238E27FC236}">
                    <a16:creationId xmlns="" xmlns:a16="http://schemas.microsoft.com/office/drawing/2014/main" id="{C0720A89-7603-4039-968E-539C16FFE0D2}"/>
                  </a:ext>
                </a:extLst>
              </p:cNvPr>
              <p:cNvSpPr txBox="1"/>
              <p:nvPr/>
            </p:nvSpPr>
            <p:spPr>
              <a:xfrm>
                <a:off x="7802253" y="4284477"/>
                <a:ext cx="3932106" cy="523220"/>
              </a:xfrm>
              <a:prstGeom prst="rect">
                <a:avLst/>
              </a:prstGeom>
              <a:noFill/>
            </p:spPr>
            <p:txBody>
              <a:bodyPr wrap="square" rtlCol="0">
                <a:spAutoFit/>
              </a:bodyPr>
              <a:lstStyle/>
              <a:p>
                <a:pPr defTabSz="1219272">
                  <a:defRPr/>
                </a:pPr>
                <a:r>
                  <a:rPr lang="en-US" sz="1400" b="1">
                    <a:solidFill>
                      <a:prstClr val="black"/>
                    </a:solidFill>
                    <a:latin typeface="Arial" panose="020B0604020202020204" pitchFamily="34" charset="0"/>
                  </a:rPr>
                  <a:t>Ascend</a:t>
                </a:r>
                <a:r>
                  <a:rPr lang="en-US" sz="1400">
                    <a:solidFill>
                      <a:prstClr val="black"/>
                    </a:solidFill>
                    <a:latin typeface="Arial" panose="020B0604020202020204" pitchFamily="34" charset="0"/>
                  </a:rPr>
                  <a:t>: a series of AI IPs and chips based on a unified, scalable architecture.</a:t>
                </a:r>
              </a:p>
            </p:txBody>
          </p:sp>
          <p:grpSp>
            <p:nvGrpSpPr>
              <p:cNvPr id="23" name="组合 22">
                <a:extLst>
                  <a:ext uri="{FF2B5EF4-FFF2-40B4-BE49-F238E27FC236}">
                    <a16:creationId xmlns="" xmlns:a16="http://schemas.microsoft.com/office/drawing/2014/main" id="{DBD94ABE-9821-4412-A01D-A3CF612BD099}"/>
                  </a:ext>
                </a:extLst>
              </p:cNvPr>
              <p:cNvGrpSpPr/>
              <p:nvPr/>
            </p:nvGrpSpPr>
            <p:grpSpPr>
              <a:xfrm>
                <a:off x="7033702" y="4437476"/>
                <a:ext cx="589236" cy="217223"/>
                <a:chOff x="7009232" y="2366987"/>
                <a:chExt cx="502037" cy="185077"/>
              </a:xfrm>
            </p:grpSpPr>
            <p:sp>
              <p:nvSpPr>
                <p:cNvPr id="24" name="箭头: V 形 189">
                  <a:extLst>
                    <a:ext uri="{FF2B5EF4-FFF2-40B4-BE49-F238E27FC236}">
                      <a16:creationId xmlns="" xmlns:a16="http://schemas.microsoft.com/office/drawing/2014/main" id="{8F8E130D-2B5A-467F-A00C-B7F0FDA1328B}"/>
                    </a:ext>
                  </a:extLst>
                </p:cNvPr>
                <p:cNvSpPr/>
                <p:nvPr/>
              </p:nvSpPr>
              <p:spPr>
                <a:xfrm>
                  <a:off x="7009232" y="2366987"/>
                  <a:ext cx="202106" cy="185077"/>
                </a:xfrm>
                <a:prstGeom prst="chevron">
                  <a:avLst/>
                </a:prstGeom>
                <a:solidFill>
                  <a:srgbClr val="5B9BD5">
                    <a:lumMod val="75000"/>
                    <a:alpha val="74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25" name="箭头: V 形 190">
                  <a:extLst>
                    <a:ext uri="{FF2B5EF4-FFF2-40B4-BE49-F238E27FC236}">
                      <a16:creationId xmlns="" xmlns:a16="http://schemas.microsoft.com/office/drawing/2014/main" id="{FE6C18FC-A427-46C2-80B8-F1C493C3FA41}"/>
                    </a:ext>
                  </a:extLst>
                </p:cNvPr>
                <p:cNvSpPr/>
                <p:nvPr/>
              </p:nvSpPr>
              <p:spPr>
                <a:xfrm>
                  <a:off x="7159198" y="2366987"/>
                  <a:ext cx="202106" cy="185077"/>
                </a:xfrm>
                <a:prstGeom prst="chevron">
                  <a:avLst/>
                </a:prstGeom>
                <a:solidFill>
                  <a:srgbClr val="5B9BD5">
                    <a:lumMod val="60000"/>
                    <a:lumOff val="4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26" name="箭头: V 形 191">
                  <a:extLst>
                    <a:ext uri="{FF2B5EF4-FFF2-40B4-BE49-F238E27FC236}">
                      <a16:creationId xmlns="" xmlns:a16="http://schemas.microsoft.com/office/drawing/2014/main" id="{E276B22B-AA5B-4C0E-A396-9E4203807AD6}"/>
                    </a:ext>
                  </a:extLst>
                </p:cNvPr>
                <p:cNvSpPr/>
                <p:nvPr/>
              </p:nvSpPr>
              <p:spPr>
                <a:xfrm>
                  <a:off x="7309163" y="2366987"/>
                  <a:ext cx="202106" cy="185077"/>
                </a:xfrm>
                <a:prstGeom prst="chevron">
                  <a:avLst/>
                </a:prstGeom>
                <a:solidFill>
                  <a:srgbClr val="5B9BD5">
                    <a:lumMod val="40000"/>
                    <a:lumOff val="60000"/>
                  </a:srgbClr>
                </a:solidFill>
                <a:ln w="12700" cap="flat" cmpd="sng" algn="ctr">
                  <a:noFill/>
                  <a:prstDash val="solid"/>
                  <a:miter lim="800000"/>
                </a:ln>
                <a:effectLst/>
              </p:spPr>
              <p:txBody>
                <a:bodyPr rtlCol="0" anchor="ctr"/>
                <a:lstStyle/>
                <a:p>
                  <a:pPr defTabSz="914400">
                    <a:defRPr/>
                  </a:pPr>
                  <a:endParaRPr lang="zh-CN" altLang="en-US" kern="0">
                    <a:solidFill>
                      <a:prstClr val="black"/>
                    </a:solidFill>
                    <a:latin typeface="Arial" panose="020B0604020202020204" pitchFamily="34" charset="0"/>
                    <a:ea typeface="宋体" panose="02010600030101010101" pitchFamily="2" charset="-122"/>
                  </a:endParaRPr>
                </a:p>
              </p:txBody>
            </p:sp>
          </p:grpSp>
        </p:grpSp>
      </p:grpSp>
      <p:grpSp>
        <p:nvGrpSpPr>
          <p:cNvPr id="42" name="组合 41">
            <a:extLst>
              <a:ext uri="{FF2B5EF4-FFF2-40B4-BE49-F238E27FC236}">
                <a16:creationId xmlns="" xmlns:a16="http://schemas.microsoft.com/office/drawing/2014/main" id="{DFD27E9E-719B-4BB3-9259-778820562860}"/>
              </a:ext>
            </a:extLst>
          </p:cNvPr>
          <p:cNvGrpSpPr/>
          <p:nvPr/>
        </p:nvGrpSpPr>
        <p:grpSpPr>
          <a:xfrm>
            <a:off x="1296156" y="2089190"/>
            <a:ext cx="5577814" cy="398406"/>
            <a:chOff x="1211396" y="1735684"/>
            <a:chExt cx="5577814" cy="398406"/>
          </a:xfrm>
          <a:solidFill>
            <a:srgbClr val="CEE1F2"/>
          </a:solidFill>
        </p:grpSpPr>
        <p:sp>
          <p:nvSpPr>
            <p:cNvPr id="43" name="圆角矩形 104">
              <a:extLst>
                <a:ext uri="{FF2B5EF4-FFF2-40B4-BE49-F238E27FC236}">
                  <a16:creationId xmlns="" xmlns:a16="http://schemas.microsoft.com/office/drawing/2014/main" id="{BAA7E99B-AEC0-4622-BC9C-D4615EFA220B}"/>
                </a:ext>
              </a:extLst>
            </p:cNvPr>
            <p:cNvSpPr/>
            <p:nvPr/>
          </p:nvSpPr>
          <p:spPr>
            <a:xfrm>
              <a:off x="1211396" y="1735684"/>
              <a:ext cx="5577814" cy="398406"/>
            </a:xfrm>
            <a:prstGeom prst="roundRect">
              <a:avLst/>
            </a:prstGeom>
            <a:grpFill/>
            <a:ln w="12700" cap="flat" cmpd="sng" algn="ctr">
              <a:noFill/>
              <a:prstDash val="solid"/>
              <a:miter lim="800000"/>
            </a:ln>
            <a:effectLst>
              <a:outerShdw blurRad="38100" dist="12700" dir="1800000" algn="tr" rotWithShape="0">
                <a:prstClr val="black">
                  <a:alpha val="40000"/>
                </a:prstClr>
              </a:outerShdw>
            </a:effectLst>
          </p:spPr>
          <p:txBody>
            <a:bodyPr rtlCol="0" anchor="ctr"/>
            <a:lstStyle/>
            <a:p>
              <a:pPr algn="ctr" defTabSz="914400">
                <a:defRPr/>
              </a:pPr>
              <a:endParaRPr lang="zh-CN" altLang="en-US" kern="0">
                <a:solidFill>
                  <a:prstClr val="white"/>
                </a:solidFill>
                <a:latin typeface="Arial" panose="020B0604020202020204" pitchFamily="34" charset="0"/>
                <a:ea typeface="宋体" panose="02010600030101010101" pitchFamily="2" charset="-122"/>
              </a:endParaRPr>
            </a:p>
          </p:txBody>
        </p:sp>
        <p:sp>
          <p:nvSpPr>
            <p:cNvPr id="44" name="文本框 43">
              <a:extLst>
                <a:ext uri="{FF2B5EF4-FFF2-40B4-BE49-F238E27FC236}">
                  <a16:creationId xmlns="" xmlns:a16="http://schemas.microsoft.com/office/drawing/2014/main" id="{9AE8B1E8-1C9F-41D9-AB69-DFE658F5426D}"/>
                </a:ext>
              </a:extLst>
            </p:cNvPr>
            <p:cNvSpPr txBox="1"/>
            <p:nvPr/>
          </p:nvSpPr>
          <p:spPr>
            <a:xfrm>
              <a:off x="3576528" y="1749276"/>
              <a:ext cx="1697965" cy="369332"/>
            </a:xfrm>
            <a:prstGeom prst="rect">
              <a:avLst/>
            </a:prstGeom>
            <a:grpFill/>
          </p:spPr>
          <p:txBody>
            <a:bodyPr wrap="none" rtlCol="0">
              <a:spAutoFit/>
            </a:bodyPr>
            <a:lstStyle/>
            <a:p>
              <a:pPr defTabSz="914400">
                <a:defRPr/>
              </a:pPr>
              <a:r>
                <a:rPr lang="en-US">
                  <a:solidFill>
                    <a:prstClr val="black">
                      <a:lumMod val="85000"/>
                      <a:lumOff val="15000"/>
                    </a:prstClr>
                  </a:solidFill>
                  <a:latin typeface="Arial" panose="020B0604020202020204" pitchFamily="34" charset="0"/>
                </a:rPr>
                <a:t>AI Applications</a:t>
              </a:r>
            </a:p>
          </p:txBody>
        </p:sp>
      </p:grpSp>
      <p:grpSp>
        <p:nvGrpSpPr>
          <p:cNvPr id="45" name="组合 44">
            <a:extLst>
              <a:ext uri="{FF2B5EF4-FFF2-40B4-BE49-F238E27FC236}">
                <a16:creationId xmlns="" xmlns:a16="http://schemas.microsoft.com/office/drawing/2014/main" id="{F5FE8D3F-711E-4BF0-BABD-94B042949944}"/>
              </a:ext>
            </a:extLst>
          </p:cNvPr>
          <p:cNvGrpSpPr/>
          <p:nvPr/>
        </p:nvGrpSpPr>
        <p:grpSpPr>
          <a:xfrm>
            <a:off x="1296156" y="5278145"/>
            <a:ext cx="5612802" cy="464201"/>
            <a:chOff x="1211396" y="4579766"/>
            <a:chExt cx="5612802" cy="464201"/>
          </a:xfrm>
          <a:solidFill>
            <a:srgbClr val="CEE1F2"/>
          </a:solidFill>
        </p:grpSpPr>
        <p:sp>
          <p:nvSpPr>
            <p:cNvPr id="46" name="圆角矩形 90">
              <a:extLst>
                <a:ext uri="{FF2B5EF4-FFF2-40B4-BE49-F238E27FC236}">
                  <a16:creationId xmlns="" xmlns:a16="http://schemas.microsoft.com/office/drawing/2014/main" id="{7FD4AE99-6F2E-4F29-A47D-A4EC570EDEE5}"/>
                </a:ext>
              </a:extLst>
            </p:cNvPr>
            <p:cNvSpPr/>
            <p:nvPr/>
          </p:nvSpPr>
          <p:spPr>
            <a:xfrm>
              <a:off x="1211396" y="4579766"/>
              <a:ext cx="2170278" cy="450939"/>
            </a:xfrm>
            <a:prstGeom prst="roundRect">
              <a:avLst/>
            </a:prstGeom>
            <a:grpFill/>
            <a:ln w="19050" cap="flat" cmpd="sng" algn="ctr">
              <a:noFill/>
              <a:prstDash val="solid"/>
            </a:ln>
            <a:effectLst>
              <a:outerShdw blurRad="50800" dist="25400" dir="5400000" algn="tr" rotWithShape="0">
                <a:prstClr val="black">
                  <a:alpha val="24000"/>
                </a:prstClr>
              </a:outerShdw>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100">
                  <a:solidFill>
                    <a:prstClr val="black"/>
                  </a:solidFill>
                  <a:latin typeface="Arial" panose="020B0604020202020204" pitchFamily="34" charset="0"/>
                  <a:ea typeface="微软雅黑" panose="020B0503020204020204" pitchFamily="34" charset="-122"/>
                </a:rPr>
                <a:t>Consumer devices</a:t>
              </a:r>
            </a:p>
          </p:txBody>
        </p:sp>
        <p:sp>
          <p:nvSpPr>
            <p:cNvPr id="47" name="圆角矩形 91">
              <a:extLst>
                <a:ext uri="{FF2B5EF4-FFF2-40B4-BE49-F238E27FC236}">
                  <a16:creationId xmlns="" xmlns:a16="http://schemas.microsoft.com/office/drawing/2014/main" id="{2E29B9E0-6823-4331-8087-A4C6BAEA6010}"/>
                </a:ext>
              </a:extLst>
            </p:cNvPr>
            <p:cNvSpPr/>
            <p:nvPr/>
          </p:nvSpPr>
          <p:spPr>
            <a:xfrm>
              <a:off x="6118165" y="4593028"/>
              <a:ext cx="706033" cy="450939"/>
            </a:xfrm>
            <a:prstGeom prst="roundRect">
              <a:avLst/>
            </a:prstGeom>
            <a:grpFill/>
            <a:ln w="19050" cap="flat" cmpd="sng" algn="ctr">
              <a:noFill/>
              <a:prstDash val="solid"/>
            </a:ln>
            <a:effectLst>
              <a:outerShdw blurRad="50800" dist="25400" dir="5400000" algn="tr" rotWithShape="0">
                <a:prstClr val="black">
                  <a:alpha val="24000"/>
                </a:prstClr>
              </a:outerShdw>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100">
                  <a:solidFill>
                    <a:prstClr val="black"/>
                  </a:solidFill>
                  <a:latin typeface="Arial" panose="020B0604020202020204" pitchFamily="34" charset="0"/>
                  <a:ea typeface="微软雅黑" panose="020B0503020204020204" pitchFamily="34" charset="-122"/>
                </a:rPr>
                <a:t>Industrial devices</a:t>
              </a:r>
            </a:p>
          </p:txBody>
        </p:sp>
        <p:sp>
          <p:nvSpPr>
            <p:cNvPr id="48" name="圆角矩形 92">
              <a:extLst>
                <a:ext uri="{FF2B5EF4-FFF2-40B4-BE49-F238E27FC236}">
                  <a16:creationId xmlns="" xmlns:a16="http://schemas.microsoft.com/office/drawing/2014/main" id="{0C6F6069-509A-4994-B3E9-054A9BFEFFAE}"/>
                </a:ext>
              </a:extLst>
            </p:cNvPr>
            <p:cNvSpPr/>
            <p:nvPr/>
          </p:nvSpPr>
          <p:spPr>
            <a:xfrm>
              <a:off x="5191983" y="4585431"/>
              <a:ext cx="793871" cy="450939"/>
            </a:xfrm>
            <a:prstGeom prst="roundRect">
              <a:avLst/>
            </a:prstGeom>
            <a:grpFill/>
            <a:ln w="19050" cap="flat" cmpd="sng" algn="ctr">
              <a:noFill/>
              <a:prstDash val="solid"/>
            </a:ln>
            <a:effectLst>
              <a:outerShdw blurRad="50800" dist="25400" dir="5400000" algn="tr" rotWithShape="0">
                <a:prstClr val="black">
                  <a:alpha val="24000"/>
                </a:prstClr>
              </a:outerShdw>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100">
                  <a:solidFill>
                    <a:prstClr val="black"/>
                  </a:solidFill>
                  <a:latin typeface="Arial" panose="020B0604020202020204" pitchFamily="34" charset="0"/>
                  <a:ea typeface="微软雅黑" panose="020B0503020204020204" pitchFamily="34" charset="-122"/>
                </a:rPr>
                <a:t>Edge computing</a:t>
              </a:r>
            </a:p>
          </p:txBody>
        </p:sp>
        <p:sp>
          <p:nvSpPr>
            <p:cNvPr id="49" name="圆角矩形 93">
              <a:extLst>
                <a:ext uri="{FF2B5EF4-FFF2-40B4-BE49-F238E27FC236}">
                  <a16:creationId xmlns="" xmlns:a16="http://schemas.microsoft.com/office/drawing/2014/main" id="{9984A1D5-9C28-439C-AF23-B7FC488ABC2E}"/>
                </a:ext>
              </a:extLst>
            </p:cNvPr>
            <p:cNvSpPr/>
            <p:nvPr/>
          </p:nvSpPr>
          <p:spPr>
            <a:xfrm>
              <a:off x="4331957" y="4585431"/>
              <a:ext cx="742197" cy="450939"/>
            </a:xfrm>
            <a:prstGeom prst="roundRect">
              <a:avLst/>
            </a:prstGeom>
            <a:grpFill/>
            <a:ln w="19050" cap="flat" cmpd="sng" algn="ctr">
              <a:noFill/>
              <a:prstDash val="solid"/>
            </a:ln>
            <a:effectLst>
              <a:outerShdw blurRad="50800" dist="25400" dir="5400000" algn="tr" rotWithShape="0">
                <a:prstClr val="black">
                  <a:alpha val="24000"/>
                </a:prstClr>
              </a:outerShdw>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100">
                  <a:solidFill>
                    <a:prstClr val="black"/>
                  </a:solidFill>
                  <a:latin typeface="Arial" panose="020B0604020202020204" pitchFamily="34" charset="0"/>
                  <a:ea typeface="微软雅黑" panose="020B0503020204020204" pitchFamily="34" charset="-122"/>
                </a:rPr>
                <a:t>Private cloud</a:t>
              </a:r>
            </a:p>
          </p:txBody>
        </p:sp>
        <p:sp>
          <p:nvSpPr>
            <p:cNvPr id="50" name="圆角矩形 94">
              <a:extLst>
                <a:ext uri="{FF2B5EF4-FFF2-40B4-BE49-F238E27FC236}">
                  <a16:creationId xmlns="" xmlns:a16="http://schemas.microsoft.com/office/drawing/2014/main" id="{CBD14768-6CFD-443D-A5A1-904C5DFFE1F8}"/>
                </a:ext>
              </a:extLst>
            </p:cNvPr>
            <p:cNvSpPr/>
            <p:nvPr/>
          </p:nvSpPr>
          <p:spPr>
            <a:xfrm>
              <a:off x="3506525" y="4585431"/>
              <a:ext cx="744795" cy="450939"/>
            </a:xfrm>
            <a:prstGeom prst="roundRect">
              <a:avLst/>
            </a:prstGeom>
            <a:grpFill/>
            <a:ln w="19050" cap="flat" cmpd="sng" algn="ctr">
              <a:noFill/>
              <a:prstDash val="solid"/>
            </a:ln>
            <a:effectLst>
              <a:outerShdw blurRad="50800" dist="25400" dir="5400000" algn="tr" rotWithShape="0">
                <a:prstClr val="black">
                  <a:alpha val="24000"/>
                </a:prstClr>
              </a:outerShdw>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100">
                  <a:solidFill>
                    <a:prstClr val="black"/>
                  </a:solidFill>
                  <a:latin typeface="Arial" panose="020B0604020202020204" pitchFamily="34" charset="0"/>
                  <a:ea typeface="微软雅黑"/>
                </a:rPr>
                <a:t>Public cloud</a:t>
              </a:r>
            </a:p>
          </p:txBody>
        </p:sp>
      </p:grpSp>
      <p:sp>
        <p:nvSpPr>
          <p:cNvPr id="51" name="矩形: 圆角 128">
            <a:extLst>
              <a:ext uri="{FF2B5EF4-FFF2-40B4-BE49-F238E27FC236}">
                <a16:creationId xmlns="" xmlns:a16="http://schemas.microsoft.com/office/drawing/2014/main" id="{0E03B34B-8038-460D-B615-FEEB6A4D16FB}"/>
              </a:ext>
            </a:extLst>
          </p:cNvPr>
          <p:cNvSpPr/>
          <p:nvPr/>
        </p:nvSpPr>
        <p:spPr>
          <a:xfrm>
            <a:off x="1296157" y="2645487"/>
            <a:ext cx="5594602" cy="734180"/>
          </a:xfrm>
          <a:prstGeom prst="roundRect">
            <a:avLst>
              <a:gd name="adj" fmla="val 9748"/>
            </a:avLst>
          </a:prstGeom>
          <a:gradFill flip="none" rotWithShape="1">
            <a:gsLst>
              <a:gs pos="0">
                <a:srgbClr val="5B9BD5"/>
              </a:gs>
              <a:gs pos="100000">
                <a:srgbClr val="0070C0"/>
              </a:gs>
            </a:gsLst>
            <a:lin ang="0" scaled="1"/>
            <a:tileRect/>
          </a:gradFill>
          <a:ln w="12700" cap="flat" cmpd="sng" algn="ctr">
            <a:noFill/>
            <a:prstDash val="solid"/>
            <a:miter lim="800000"/>
          </a:ln>
          <a:effectLst>
            <a:outerShdw blurRad="50800" dist="25400" dir="5400000" algn="tr" rotWithShape="0">
              <a:prstClr val="black">
                <a:alpha val="24000"/>
              </a:prstClr>
            </a:outerShdw>
          </a:effectLst>
        </p:spPr>
        <p:txBody>
          <a:bodyPr rtlCol="0" anchor="ctr"/>
          <a:lstStyle/>
          <a:p>
            <a:pPr algn="ctr" defTabSz="914400">
              <a:defRPr/>
            </a:pPr>
            <a:endParaRPr lang="zh-CN" altLang="en-US" kern="0">
              <a:solidFill>
                <a:prstClr val="white"/>
              </a:solidFill>
              <a:latin typeface="Arial" panose="020B0604020202020204" pitchFamily="34" charset="0"/>
              <a:ea typeface="宋体" panose="02010600030101010101" pitchFamily="2" charset="-122"/>
            </a:endParaRPr>
          </a:p>
        </p:txBody>
      </p:sp>
      <p:grpSp>
        <p:nvGrpSpPr>
          <p:cNvPr id="52" name="组合 51">
            <a:extLst>
              <a:ext uri="{FF2B5EF4-FFF2-40B4-BE49-F238E27FC236}">
                <a16:creationId xmlns="" xmlns:a16="http://schemas.microsoft.com/office/drawing/2014/main" id="{26C5485F-BA88-4B2E-8A6D-2872FDEE1E59}"/>
              </a:ext>
            </a:extLst>
          </p:cNvPr>
          <p:cNvGrpSpPr/>
          <p:nvPr/>
        </p:nvGrpSpPr>
        <p:grpSpPr>
          <a:xfrm>
            <a:off x="2518016" y="2696241"/>
            <a:ext cx="3439527" cy="631102"/>
            <a:chOff x="5017467" y="2580100"/>
            <a:chExt cx="3672409" cy="479035"/>
          </a:xfrm>
          <a:noFill/>
        </p:grpSpPr>
        <p:sp>
          <p:nvSpPr>
            <p:cNvPr id="53" name="圆角矩形 181">
              <a:extLst>
                <a:ext uri="{FF2B5EF4-FFF2-40B4-BE49-F238E27FC236}">
                  <a16:creationId xmlns="" xmlns:a16="http://schemas.microsoft.com/office/drawing/2014/main" id="{949BDAF8-5D28-4C72-9D1C-DA622A5A7F86}"/>
                </a:ext>
              </a:extLst>
            </p:cNvPr>
            <p:cNvSpPr/>
            <p:nvPr/>
          </p:nvSpPr>
          <p:spPr>
            <a:xfrm>
              <a:off x="5017468" y="2826191"/>
              <a:ext cx="3672408" cy="232944"/>
            </a:xfrm>
            <a:prstGeom prst="roundRect">
              <a:avLst/>
            </a:prstGeom>
            <a:grp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600" b="1">
                  <a:solidFill>
                    <a:schemeClr val="tx1"/>
                  </a:solidFill>
                  <a:latin typeface="Arial" panose="020B0604020202020204" pitchFamily="34" charset="0"/>
                  <a:ea typeface="微软雅黑"/>
                </a:rPr>
                <a:t>ModelArts</a:t>
              </a:r>
            </a:p>
          </p:txBody>
        </p:sp>
        <p:sp>
          <p:nvSpPr>
            <p:cNvPr id="54" name="圆角矩形 182">
              <a:extLst>
                <a:ext uri="{FF2B5EF4-FFF2-40B4-BE49-F238E27FC236}">
                  <a16:creationId xmlns="" xmlns:a16="http://schemas.microsoft.com/office/drawing/2014/main" id="{88B75910-4868-43A0-A9C7-297DB3444C20}"/>
                </a:ext>
              </a:extLst>
            </p:cNvPr>
            <p:cNvSpPr/>
            <p:nvPr/>
          </p:nvSpPr>
          <p:spPr>
            <a:xfrm>
              <a:off x="5017467" y="2580100"/>
              <a:ext cx="904285" cy="217976"/>
            </a:xfrm>
            <a:prstGeom prst="roundRect">
              <a:avLst/>
            </a:prstGeom>
            <a:grp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General APIs</a:t>
              </a:r>
            </a:p>
          </p:txBody>
        </p:sp>
        <p:sp>
          <p:nvSpPr>
            <p:cNvPr id="55" name="圆角矩形 183">
              <a:extLst>
                <a:ext uri="{FF2B5EF4-FFF2-40B4-BE49-F238E27FC236}">
                  <a16:creationId xmlns="" xmlns:a16="http://schemas.microsoft.com/office/drawing/2014/main" id="{FB245E9B-C82E-4C0C-A018-801637D417B1}"/>
                </a:ext>
              </a:extLst>
            </p:cNvPr>
            <p:cNvSpPr/>
            <p:nvPr/>
          </p:nvSpPr>
          <p:spPr>
            <a:xfrm>
              <a:off x="5953572" y="2580100"/>
              <a:ext cx="1008112" cy="217976"/>
            </a:xfrm>
            <a:prstGeom prst="roundRect">
              <a:avLst/>
            </a:prstGeom>
            <a:grp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Advanced APIs</a:t>
              </a:r>
            </a:p>
          </p:txBody>
        </p:sp>
        <p:sp>
          <p:nvSpPr>
            <p:cNvPr id="56" name="圆角矩形 184">
              <a:extLst>
                <a:ext uri="{FF2B5EF4-FFF2-40B4-BE49-F238E27FC236}">
                  <a16:creationId xmlns="" xmlns:a16="http://schemas.microsoft.com/office/drawing/2014/main" id="{8C078DF7-5C4A-49DD-8B29-85A0EF8BF9E4}"/>
                </a:ext>
              </a:extLst>
            </p:cNvPr>
            <p:cNvSpPr/>
            <p:nvPr/>
          </p:nvSpPr>
          <p:spPr>
            <a:xfrm>
              <a:off x="7015690" y="2580100"/>
              <a:ext cx="1674185" cy="217976"/>
            </a:xfrm>
            <a:prstGeom prst="roundRect">
              <a:avLst/>
            </a:prstGeom>
            <a:grp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Pre-integrated Solutions</a:t>
              </a:r>
            </a:p>
          </p:txBody>
        </p:sp>
      </p:grpSp>
      <p:sp>
        <p:nvSpPr>
          <p:cNvPr id="57" name="圆角矩形 116">
            <a:extLst>
              <a:ext uri="{FF2B5EF4-FFF2-40B4-BE49-F238E27FC236}">
                <a16:creationId xmlns="" xmlns:a16="http://schemas.microsoft.com/office/drawing/2014/main" id="{E8FBCFA5-75D0-4C43-A38A-5F19AEEC4ED5}"/>
              </a:ext>
            </a:extLst>
          </p:cNvPr>
          <p:cNvSpPr/>
          <p:nvPr/>
        </p:nvSpPr>
        <p:spPr>
          <a:xfrm>
            <a:off x="1401723" y="3043932"/>
            <a:ext cx="894395" cy="293197"/>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HiAI Engine</a:t>
            </a:r>
          </a:p>
        </p:txBody>
      </p:sp>
      <p:sp>
        <p:nvSpPr>
          <p:cNvPr id="58" name="圆角矩形 117">
            <a:extLst>
              <a:ext uri="{FF2B5EF4-FFF2-40B4-BE49-F238E27FC236}">
                <a16:creationId xmlns="" xmlns:a16="http://schemas.microsoft.com/office/drawing/2014/main" id="{808116B0-0290-4FE4-85DE-6014C3EA6A9E}"/>
              </a:ext>
            </a:extLst>
          </p:cNvPr>
          <p:cNvSpPr/>
          <p:nvPr/>
        </p:nvSpPr>
        <p:spPr>
          <a:xfrm>
            <a:off x="1401723" y="2696246"/>
            <a:ext cx="894395" cy="293197"/>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HiAI Service</a:t>
            </a:r>
          </a:p>
        </p:txBody>
      </p:sp>
      <p:sp>
        <p:nvSpPr>
          <p:cNvPr id="59" name="文本框 158">
            <a:extLst>
              <a:ext uri="{FF2B5EF4-FFF2-40B4-BE49-F238E27FC236}">
                <a16:creationId xmlns="" xmlns:a16="http://schemas.microsoft.com/office/drawing/2014/main" id="{E19D44C0-9631-4F7D-981B-A83528549CB5}"/>
              </a:ext>
            </a:extLst>
          </p:cNvPr>
          <p:cNvSpPr txBox="1"/>
          <p:nvPr/>
        </p:nvSpPr>
        <p:spPr>
          <a:xfrm>
            <a:off x="5885586" y="2889845"/>
            <a:ext cx="988387" cy="43088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spcAft>
                <a:spcPts val="600"/>
              </a:spcAft>
              <a:defRPr/>
            </a:pPr>
            <a:r>
              <a:rPr lang="en-US" sz="1100">
                <a:latin typeface="Arial" panose="020B0604020202020204" pitchFamily="34" charset="0"/>
                <a:ea typeface="微软雅黑" panose="020B0503020204020204" pitchFamily="34" charset="-122"/>
              </a:rPr>
              <a:t>Application enablement</a:t>
            </a:r>
          </a:p>
        </p:txBody>
      </p:sp>
      <p:grpSp>
        <p:nvGrpSpPr>
          <p:cNvPr id="60" name="组合 59">
            <a:extLst>
              <a:ext uri="{FF2B5EF4-FFF2-40B4-BE49-F238E27FC236}">
                <a16:creationId xmlns="" xmlns:a16="http://schemas.microsoft.com/office/drawing/2014/main" id="{B955757C-21E0-4FC8-AF19-9F77C091E590}"/>
              </a:ext>
            </a:extLst>
          </p:cNvPr>
          <p:cNvGrpSpPr/>
          <p:nvPr/>
        </p:nvGrpSpPr>
        <p:grpSpPr>
          <a:xfrm>
            <a:off x="1261031" y="4103436"/>
            <a:ext cx="5629728" cy="450939"/>
            <a:chOff x="1176271" y="3539475"/>
            <a:chExt cx="5629728" cy="450939"/>
          </a:xfrm>
        </p:grpSpPr>
        <p:sp>
          <p:nvSpPr>
            <p:cNvPr id="61" name="矩形: 圆角 130">
              <a:extLst>
                <a:ext uri="{FF2B5EF4-FFF2-40B4-BE49-F238E27FC236}">
                  <a16:creationId xmlns="" xmlns:a16="http://schemas.microsoft.com/office/drawing/2014/main" id="{2A7F2FFB-F61B-411F-9379-8BC86F8CEB9D}"/>
                </a:ext>
              </a:extLst>
            </p:cNvPr>
            <p:cNvSpPr/>
            <p:nvPr/>
          </p:nvSpPr>
          <p:spPr>
            <a:xfrm>
              <a:off x="1211397" y="3550777"/>
              <a:ext cx="5594602" cy="438578"/>
            </a:xfrm>
            <a:prstGeom prst="roundRect">
              <a:avLst>
                <a:gd name="adj" fmla="val 10876"/>
              </a:avLst>
            </a:prstGeom>
            <a:gradFill>
              <a:gsLst>
                <a:gs pos="0">
                  <a:srgbClr val="5B9BD5"/>
                </a:gs>
                <a:gs pos="100000">
                  <a:srgbClr val="0070C0"/>
                </a:gs>
              </a:gsLst>
              <a:lin ang="0" scaled="1"/>
            </a:gradFill>
            <a:ln w="12700" cap="flat" cmpd="sng" algn="ctr">
              <a:noFill/>
              <a:prstDash val="solid"/>
              <a:miter lim="800000"/>
            </a:ln>
            <a:effectLst>
              <a:outerShdw blurRad="50800" dist="25400" dir="5400000" algn="tr" rotWithShape="0">
                <a:prstClr val="black">
                  <a:alpha val="24000"/>
                </a:prstClr>
              </a:outerShdw>
            </a:effectLst>
          </p:spPr>
          <p:txBody>
            <a:bodyPr rtlCol="0" anchor="ctr"/>
            <a:lstStyle/>
            <a:p>
              <a:pPr algn="ctr" defTabSz="914400">
                <a:defRPr/>
              </a:pPr>
              <a:endParaRPr lang="zh-CN" altLang="en-US" kern="0">
                <a:solidFill>
                  <a:prstClr val="white"/>
                </a:solidFill>
                <a:latin typeface="Arial" panose="020B0604020202020204" pitchFamily="34" charset="0"/>
                <a:ea typeface="宋体" panose="02010600030101010101" pitchFamily="2" charset="-122"/>
              </a:endParaRPr>
            </a:p>
          </p:txBody>
        </p:sp>
        <p:sp>
          <p:nvSpPr>
            <p:cNvPr id="62" name="圆角矩形 95">
              <a:extLst>
                <a:ext uri="{FF2B5EF4-FFF2-40B4-BE49-F238E27FC236}">
                  <a16:creationId xmlns="" xmlns:a16="http://schemas.microsoft.com/office/drawing/2014/main" id="{E7824B8C-E520-48D3-90F8-9C9F3BDE418A}"/>
                </a:ext>
              </a:extLst>
            </p:cNvPr>
            <p:cNvSpPr/>
            <p:nvPr/>
          </p:nvSpPr>
          <p:spPr>
            <a:xfrm>
              <a:off x="1176271" y="3539475"/>
              <a:ext cx="5623250" cy="450939"/>
            </a:xfrm>
            <a:prstGeom prst="roundRect">
              <a:avLst>
                <a:gd name="adj" fmla="val 0"/>
              </a:avLst>
            </a:prstGeom>
            <a:noFill/>
            <a:ln w="19050" cap="flat" cmpd="sng" algn="ctr">
              <a:no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600" b="1">
                  <a:solidFill>
                    <a:schemeClr val="tx1"/>
                  </a:solidFill>
                  <a:latin typeface="Arial" panose="020B0604020202020204" pitchFamily="34" charset="0"/>
                  <a:ea typeface="微软雅黑"/>
                </a:rPr>
                <a:t>CANN</a:t>
              </a:r>
            </a:p>
            <a:p>
              <a:pPr algn="ctr">
                <a:defRPr/>
              </a:pPr>
              <a:r>
                <a:rPr lang="en-US" sz="900">
                  <a:solidFill>
                    <a:prstClr val="white"/>
                  </a:solidFill>
                  <a:latin typeface="Arial" panose="020B0604020202020204" pitchFamily="34" charset="0"/>
                  <a:ea typeface="微软雅黑"/>
                </a:rPr>
                <a:t>(Compute Architecture for Neural Networks)</a:t>
              </a:r>
            </a:p>
          </p:txBody>
        </p:sp>
        <p:sp>
          <p:nvSpPr>
            <p:cNvPr id="63" name="文本框 160">
              <a:extLst>
                <a:ext uri="{FF2B5EF4-FFF2-40B4-BE49-F238E27FC236}">
                  <a16:creationId xmlns="" xmlns:a16="http://schemas.microsoft.com/office/drawing/2014/main" id="{1EA2D1C9-28FB-4318-99A4-69D70C446AF4}"/>
                </a:ext>
              </a:extLst>
            </p:cNvPr>
            <p:cNvSpPr txBox="1"/>
            <p:nvPr/>
          </p:nvSpPr>
          <p:spPr>
            <a:xfrm>
              <a:off x="5502127" y="3639261"/>
              <a:ext cx="1287086" cy="26161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spcAft>
                  <a:spcPts val="600"/>
                </a:spcAft>
                <a:defRPr/>
              </a:pPr>
              <a:r>
                <a:rPr lang="en-US" sz="1100" dirty="0">
                  <a:latin typeface="Arial" panose="020B0604020202020204" pitchFamily="34" charset="0"/>
                  <a:ea typeface="微软雅黑"/>
                </a:rPr>
                <a:t>Chip enablement</a:t>
              </a:r>
            </a:p>
          </p:txBody>
        </p:sp>
      </p:grpSp>
      <p:grpSp>
        <p:nvGrpSpPr>
          <p:cNvPr id="64" name="组合 63">
            <a:extLst>
              <a:ext uri="{FF2B5EF4-FFF2-40B4-BE49-F238E27FC236}">
                <a16:creationId xmlns="" xmlns:a16="http://schemas.microsoft.com/office/drawing/2014/main" id="{9F759A5B-CAAA-4355-86A7-5FECF82A9A69}"/>
              </a:ext>
            </a:extLst>
          </p:cNvPr>
          <p:cNvGrpSpPr/>
          <p:nvPr/>
        </p:nvGrpSpPr>
        <p:grpSpPr>
          <a:xfrm>
            <a:off x="1296157" y="4696969"/>
            <a:ext cx="5594602" cy="438578"/>
            <a:chOff x="1211397" y="4065127"/>
            <a:chExt cx="5594602" cy="438578"/>
          </a:xfrm>
        </p:grpSpPr>
        <p:sp>
          <p:nvSpPr>
            <p:cNvPr id="65" name="矩形: 圆角 131">
              <a:extLst>
                <a:ext uri="{FF2B5EF4-FFF2-40B4-BE49-F238E27FC236}">
                  <a16:creationId xmlns="" xmlns:a16="http://schemas.microsoft.com/office/drawing/2014/main" id="{4E58D0FB-423A-40D2-B3D7-6D7639273263}"/>
                </a:ext>
              </a:extLst>
            </p:cNvPr>
            <p:cNvSpPr/>
            <p:nvPr/>
          </p:nvSpPr>
          <p:spPr>
            <a:xfrm>
              <a:off x="1211397" y="4065127"/>
              <a:ext cx="5594602" cy="438578"/>
            </a:xfrm>
            <a:prstGeom prst="roundRect">
              <a:avLst>
                <a:gd name="adj" fmla="val 10876"/>
              </a:avLst>
            </a:prstGeom>
            <a:gradFill>
              <a:gsLst>
                <a:gs pos="0">
                  <a:srgbClr val="5B9BD5"/>
                </a:gs>
                <a:gs pos="100000">
                  <a:srgbClr val="0070C0"/>
                </a:gs>
              </a:gsLst>
              <a:lin ang="0" scaled="1"/>
            </a:gradFill>
            <a:ln w="12700" cap="flat" cmpd="sng" algn="ctr">
              <a:noFill/>
              <a:prstDash val="solid"/>
              <a:miter lim="800000"/>
            </a:ln>
            <a:effectLst>
              <a:outerShdw blurRad="50800" dist="25400" dir="5400000" algn="tr" rotWithShape="0">
                <a:prstClr val="black">
                  <a:alpha val="24000"/>
                </a:prstClr>
              </a:outerShdw>
            </a:effectLst>
          </p:spPr>
          <p:txBody>
            <a:bodyPr rtlCol="0" anchor="ctr"/>
            <a:lstStyle/>
            <a:p>
              <a:pPr algn="ctr" defTabSz="914400">
                <a:defRPr/>
              </a:pPr>
              <a:r>
                <a:rPr lang="en-US" b="1">
                  <a:latin typeface="Arial" panose="020B0604020202020204" pitchFamily="34" charset="0"/>
                  <a:ea typeface="宋体" panose="02010600030101010101" pitchFamily="2" charset="-122"/>
                </a:rPr>
                <a:t>Ascend</a:t>
              </a:r>
            </a:p>
          </p:txBody>
        </p:sp>
        <p:sp>
          <p:nvSpPr>
            <p:cNvPr id="66" name="圆角矩形 98">
              <a:extLst>
                <a:ext uri="{FF2B5EF4-FFF2-40B4-BE49-F238E27FC236}">
                  <a16:creationId xmlns="" xmlns:a16="http://schemas.microsoft.com/office/drawing/2014/main" id="{891F9B92-ABD7-4539-A812-47B196244CCD}"/>
                </a:ext>
              </a:extLst>
            </p:cNvPr>
            <p:cNvSpPr/>
            <p:nvPr/>
          </p:nvSpPr>
          <p:spPr>
            <a:xfrm>
              <a:off x="5247033" y="4111615"/>
              <a:ext cx="659610" cy="353492"/>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Ascend-Max</a:t>
              </a:r>
            </a:p>
          </p:txBody>
        </p:sp>
        <p:sp>
          <p:nvSpPr>
            <p:cNvPr id="67" name="圆角矩形 99">
              <a:extLst>
                <a:ext uri="{FF2B5EF4-FFF2-40B4-BE49-F238E27FC236}">
                  <a16:creationId xmlns="" xmlns:a16="http://schemas.microsoft.com/office/drawing/2014/main" id="{7C50A848-DAF9-4FB6-BEFA-6B2FDCABCCB9}"/>
                </a:ext>
              </a:extLst>
            </p:cNvPr>
            <p:cNvSpPr/>
            <p:nvPr/>
          </p:nvSpPr>
          <p:spPr>
            <a:xfrm>
              <a:off x="4475054" y="4111615"/>
              <a:ext cx="701799" cy="353492"/>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Ascend-Mini</a:t>
              </a:r>
            </a:p>
          </p:txBody>
        </p:sp>
        <p:sp>
          <p:nvSpPr>
            <p:cNvPr id="68" name="圆角矩形 100">
              <a:extLst>
                <a:ext uri="{FF2B5EF4-FFF2-40B4-BE49-F238E27FC236}">
                  <a16:creationId xmlns="" xmlns:a16="http://schemas.microsoft.com/office/drawing/2014/main" id="{787454E1-6647-4228-B952-12D562E575F7}"/>
                </a:ext>
              </a:extLst>
            </p:cNvPr>
            <p:cNvSpPr/>
            <p:nvPr/>
          </p:nvSpPr>
          <p:spPr>
            <a:xfrm>
              <a:off x="2029887" y="4111615"/>
              <a:ext cx="582016" cy="353492"/>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Ascend-Tiny</a:t>
              </a:r>
            </a:p>
          </p:txBody>
        </p:sp>
        <p:sp>
          <p:nvSpPr>
            <p:cNvPr id="69" name="圆角矩形 101">
              <a:extLst>
                <a:ext uri="{FF2B5EF4-FFF2-40B4-BE49-F238E27FC236}">
                  <a16:creationId xmlns="" xmlns:a16="http://schemas.microsoft.com/office/drawing/2014/main" id="{C91AFAF5-8DB0-43D9-9C52-FF9D3766CD34}"/>
                </a:ext>
              </a:extLst>
            </p:cNvPr>
            <p:cNvSpPr/>
            <p:nvPr/>
          </p:nvSpPr>
          <p:spPr>
            <a:xfrm>
              <a:off x="2757602" y="4111615"/>
              <a:ext cx="582016" cy="353492"/>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Ascend-Lite</a:t>
              </a:r>
            </a:p>
          </p:txBody>
        </p:sp>
        <p:sp>
          <p:nvSpPr>
            <p:cNvPr id="70" name="圆角矩形 111">
              <a:extLst>
                <a:ext uri="{FF2B5EF4-FFF2-40B4-BE49-F238E27FC236}">
                  <a16:creationId xmlns="" xmlns:a16="http://schemas.microsoft.com/office/drawing/2014/main" id="{29699583-1964-45DA-8016-3B96E48440D1}"/>
                </a:ext>
              </a:extLst>
            </p:cNvPr>
            <p:cNvSpPr/>
            <p:nvPr/>
          </p:nvSpPr>
          <p:spPr>
            <a:xfrm>
              <a:off x="1331903" y="4109716"/>
              <a:ext cx="582016" cy="353492"/>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Ascend-Nano</a:t>
              </a:r>
            </a:p>
          </p:txBody>
        </p:sp>
        <p:sp>
          <p:nvSpPr>
            <p:cNvPr id="71" name="文本框 161">
              <a:extLst>
                <a:ext uri="{FF2B5EF4-FFF2-40B4-BE49-F238E27FC236}">
                  <a16:creationId xmlns="" xmlns:a16="http://schemas.microsoft.com/office/drawing/2014/main" id="{CB1F69E7-2845-4CC6-BD45-0F6D7A477407}"/>
                </a:ext>
              </a:extLst>
            </p:cNvPr>
            <p:cNvSpPr txBox="1"/>
            <p:nvPr/>
          </p:nvSpPr>
          <p:spPr>
            <a:xfrm>
              <a:off x="5800825" y="4159140"/>
              <a:ext cx="988385" cy="26161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spcAft>
                  <a:spcPts val="600"/>
                </a:spcAft>
                <a:defRPr/>
              </a:pPr>
              <a:r>
                <a:rPr lang="en-US" sz="1100">
                  <a:latin typeface="Arial" panose="020B0604020202020204" pitchFamily="34" charset="0"/>
                  <a:ea typeface="微软雅黑"/>
                </a:rPr>
                <a:t>IP &amp; chips</a:t>
              </a:r>
            </a:p>
          </p:txBody>
        </p:sp>
      </p:grpSp>
      <p:sp>
        <p:nvSpPr>
          <p:cNvPr id="72" name="矩形: 圆角 129">
            <a:extLst>
              <a:ext uri="{FF2B5EF4-FFF2-40B4-BE49-F238E27FC236}">
                <a16:creationId xmlns="" xmlns:a16="http://schemas.microsoft.com/office/drawing/2014/main" id="{795FCD8E-42C2-4D51-8177-6280EF984134}"/>
              </a:ext>
            </a:extLst>
          </p:cNvPr>
          <p:cNvSpPr/>
          <p:nvPr/>
        </p:nvSpPr>
        <p:spPr>
          <a:xfrm>
            <a:off x="1296157" y="3522262"/>
            <a:ext cx="5594602" cy="438578"/>
          </a:xfrm>
          <a:prstGeom prst="roundRect">
            <a:avLst>
              <a:gd name="adj" fmla="val 10083"/>
            </a:avLst>
          </a:prstGeom>
          <a:gradFill>
            <a:gsLst>
              <a:gs pos="0">
                <a:srgbClr val="5B9BD5"/>
              </a:gs>
              <a:gs pos="100000">
                <a:srgbClr val="0070C0"/>
              </a:gs>
            </a:gsLst>
            <a:lin ang="0" scaled="1"/>
          </a:gradFill>
          <a:ln w="12700" cap="flat" cmpd="sng" algn="ctr">
            <a:noFill/>
            <a:prstDash val="solid"/>
            <a:miter lim="800000"/>
          </a:ln>
          <a:effectLst>
            <a:outerShdw blurRad="50800" dist="25400" dir="5400000" algn="tr" rotWithShape="0">
              <a:prstClr val="black">
                <a:alpha val="24000"/>
              </a:prstClr>
            </a:outerShdw>
          </a:effectLst>
        </p:spPr>
        <p:txBody>
          <a:bodyPr rtlCol="0" anchor="ctr"/>
          <a:lstStyle/>
          <a:p>
            <a:pPr algn="ctr" defTabSz="914400">
              <a:defRPr/>
            </a:pPr>
            <a:endParaRPr lang="zh-CN" altLang="en-US" kern="0">
              <a:solidFill>
                <a:prstClr val="white"/>
              </a:solidFill>
              <a:latin typeface="Arial" panose="020B0604020202020204" pitchFamily="34" charset="0"/>
              <a:ea typeface="宋体" panose="02010600030101010101" pitchFamily="2" charset="-122"/>
            </a:endParaRPr>
          </a:p>
        </p:txBody>
      </p:sp>
      <p:sp>
        <p:nvSpPr>
          <p:cNvPr id="73" name="文本框 159">
            <a:extLst>
              <a:ext uri="{FF2B5EF4-FFF2-40B4-BE49-F238E27FC236}">
                <a16:creationId xmlns="" xmlns:a16="http://schemas.microsoft.com/office/drawing/2014/main" id="{CA11D654-7014-47FE-993C-D55DB91AFFC1}"/>
              </a:ext>
            </a:extLst>
          </p:cNvPr>
          <p:cNvSpPr txBox="1"/>
          <p:nvPr/>
        </p:nvSpPr>
        <p:spPr>
          <a:xfrm>
            <a:off x="5959547" y="3610746"/>
            <a:ext cx="914424" cy="26161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spcAft>
                <a:spcPts val="600"/>
              </a:spcAft>
              <a:defRPr/>
            </a:pPr>
            <a:r>
              <a:rPr lang="en-US" sz="1100">
                <a:latin typeface="Arial" panose="020B0604020202020204" pitchFamily="34" charset="0"/>
                <a:ea typeface="微软雅黑"/>
              </a:rPr>
              <a:t>Framework</a:t>
            </a:r>
          </a:p>
        </p:txBody>
      </p:sp>
      <p:sp>
        <p:nvSpPr>
          <p:cNvPr id="74" name="圆角矩形 190">
            <a:extLst>
              <a:ext uri="{FF2B5EF4-FFF2-40B4-BE49-F238E27FC236}">
                <a16:creationId xmlns="" xmlns:a16="http://schemas.microsoft.com/office/drawing/2014/main" id="{EE624918-9D5A-4388-B515-6167BC64B0F8}"/>
              </a:ext>
            </a:extLst>
          </p:cNvPr>
          <p:cNvSpPr/>
          <p:nvPr/>
        </p:nvSpPr>
        <p:spPr>
          <a:xfrm>
            <a:off x="1409725" y="3575084"/>
            <a:ext cx="1205081" cy="316084"/>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1600" b="1">
                <a:solidFill>
                  <a:schemeClr val="tx1"/>
                </a:solidFill>
                <a:latin typeface="Arial" panose="020B0604020202020204" pitchFamily="34" charset="0"/>
                <a:ea typeface="微软雅黑"/>
              </a:rPr>
              <a:t>MindSpore</a:t>
            </a:r>
          </a:p>
        </p:txBody>
      </p:sp>
      <p:sp>
        <p:nvSpPr>
          <p:cNvPr id="75" name="圆角矩形 191">
            <a:extLst>
              <a:ext uri="{FF2B5EF4-FFF2-40B4-BE49-F238E27FC236}">
                <a16:creationId xmlns="" xmlns:a16="http://schemas.microsoft.com/office/drawing/2014/main" id="{A9E6AF90-B4BF-4108-9EC2-009FB0D85961}"/>
              </a:ext>
            </a:extLst>
          </p:cNvPr>
          <p:cNvSpPr/>
          <p:nvPr/>
        </p:nvSpPr>
        <p:spPr>
          <a:xfrm>
            <a:off x="2696663" y="3575084"/>
            <a:ext cx="844796" cy="320724"/>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TensorFlow</a:t>
            </a:r>
          </a:p>
        </p:txBody>
      </p:sp>
      <p:sp>
        <p:nvSpPr>
          <p:cNvPr id="76" name="圆角矩形 192">
            <a:extLst>
              <a:ext uri="{FF2B5EF4-FFF2-40B4-BE49-F238E27FC236}">
                <a16:creationId xmlns="" xmlns:a16="http://schemas.microsoft.com/office/drawing/2014/main" id="{453E6A7A-7236-4AA4-906E-DDB2C64D30D1}"/>
              </a:ext>
            </a:extLst>
          </p:cNvPr>
          <p:cNvSpPr/>
          <p:nvPr/>
        </p:nvSpPr>
        <p:spPr>
          <a:xfrm>
            <a:off x="3620491" y="3575084"/>
            <a:ext cx="722666" cy="320724"/>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PyTorch</a:t>
            </a:r>
          </a:p>
        </p:txBody>
      </p:sp>
      <p:sp>
        <p:nvSpPr>
          <p:cNvPr id="77" name="圆角矩形 192">
            <a:extLst>
              <a:ext uri="{FF2B5EF4-FFF2-40B4-BE49-F238E27FC236}">
                <a16:creationId xmlns="" xmlns:a16="http://schemas.microsoft.com/office/drawing/2014/main" id="{8E7FE9E1-3B96-4BE3-8D86-BEFD2838AAC0}"/>
              </a:ext>
            </a:extLst>
          </p:cNvPr>
          <p:cNvSpPr/>
          <p:nvPr/>
        </p:nvSpPr>
        <p:spPr>
          <a:xfrm>
            <a:off x="4420591" y="3575084"/>
            <a:ext cx="918820" cy="320724"/>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PaddlePaddle</a:t>
            </a:r>
          </a:p>
        </p:txBody>
      </p:sp>
      <p:sp>
        <p:nvSpPr>
          <p:cNvPr id="78" name="圆角矩形 192">
            <a:extLst>
              <a:ext uri="{FF2B5EF4-FFF2-40B4-BE49-F238E27FC236}">
                <a16:creationId xmlns="" xmlns:a16="http://schemas.microsoft.com/office/drawing/2014/main" id="{D5C4F622-C1D6-42D7-B9F5-ABCCF23E65EF}"/>
              </a:ext>
            </a:extLst>
          </p:cNvPr>
          <p:cNvSpPr/>
          <p:nvPr/>
        </p:nvSpPr>
        <p:spPr>
          <a:xfrm>
            <a:off x="5416845" y="3575084"/>
            <a:ext cx="539212" cy="320724"/>
          </a:xfrm>
          <a:prstGeom prst="roundRect">
            <a:avLst/>
          </a:prstGeom>
          <a:noFill/>
          <a:ln w="12700" cap="flat" cmpd="sng" algn="ctr">
            <a:solidFill>
              <a:sysClr val="window" lastClr="FFFFFF"/>
            </a:solidFill>
            <a:prstDash val="solid"/>
          </a:ln>
          <a:effectLst/>
        </p:spPr>
        <p:txBody>
          <a:bodyPr lIns="36000" tIns="36000" rIns="36000" bIns="36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sz="900">
                <a:solidFill>
                  <a:prstClr val="white"/>
                </a:solidFill>
                <a:latin typeface="Arial" panose="020B0604020202020204" pitchFamily="34" charset="0"/>
                <a:ea typeface="微软雅黑"/>
              </a:rPr>
              <a:t>…</a:t>
            </a:r>
          </a:p>
        </p:txBody>
      </p:sp>
      <p:sp>
        <p:nvSpPr>
          <p:cNvPr id="79" name="副标题 22"/>
          <p:cNvSpPr txBox="1">
            <a:spLocks/>
          </p:cNvSpPr>
          <p:nvPr/>
        </p:nvSpPr>
        <p:spPr>
          <a:xfrm>
            <a:off x="1261031" y="1247511"/>
            <a:ext cx="10740640" cy="587681"/>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Tx/>
              <a:buFont typeface="+mj-lt"/>
              <a:buAutoNum type="arabicPeriod"/>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Arial" panose="020B0604020202020204" pitchFamily="34" charset="0"/>
              </a:rPr>
              <a:t>Huawei Full-Stack AI Solution</a:t>
            </a:r>
            <a:endParaRPr lang="en-US" dirty="0">
              <a:latin typeface="Arial" panose="020B0604020202020204" pitchFamily="34" charset="0"/>
            </a:endParaRPr>
          </a:p>
        </p:txBody>
      </p:sp>
      <p:pic>
        <p:nvPicPr>
          <p:cNvPr id="81" name="图片 80"/>
          <p:cNvPicPr>
            <a:picLocks noChangeAspect="1"/>
          </p:cNvPicPr>
          <p:nvPr/>
        </p:nvPicPr>
        <p:blipFill>
          <a:blip r:embed="rId3"/>
          <a:stretch>
            <a:fillRect/>
          </a:stretch>
        </p:blipFill>
        <p:spPr>
          <a:xfrm>
            <a:off x="9555892" y="1183287"/>
            <a:ext cx="1219200" cy="1000125"/>
          </a:xfrm>
          <a:prstGeom prst="rect">
            <a:avLst/>
          </a:prstGeom>
        </p:spPr>
      </p:pic>
    </p:spTree>
    <p:extLst>
      <p:ext uri="{BB962C8B-B14F-4D97-AF65-F5344CB8AC3E}">
        <p14:creationId xmlns:p14="http://schemas.microsoft.com/office/powerpoint/2010/main" val="561110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Objective Function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For a given dataset: </a:t>
                </a:r>
                <a14:m>
                  <m:oMath xmlns:m="http://schemas.openxmlformats.org/officeDocument/2006/math">
                    <m:sSubSup>
                      <m:sSubSupPr>
                        <m:ctrlPr>
                          <a:rPr lang="zh-CN" altLang="zh-CN" b="0" i="1">
                            <a:latin typeface="Cambria Math" panose="02040503050406030204" pitchFamily="18" charset="0"/>
                          </a:rPr>
                        </m:ctrlPr>
                      </m:sSubSupPr>
                      <m:e>
                        <m:d>
                          <m:dPr>
                            <m:begChr m:val="{"/>
                            <m:endChr m:val="}"/>
                            <m:ctrlPr>
                              <a:rPr lang="zh-CN" altLang="zh-CN" b="0" i="1">
                                <a:latin typeface="Cambria Math" panose="02040503050406030204" pitchFamily="18" charset="0"/>
                              </a:rPr>
                            </m:ctrlPr>
                          </m:dPr>
                          <m:e>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1" i="1">
                                        <a:latin typeface="Cambria Math" charset="0"/>
                                      </a:rPr>
                                      <m:t>𝒙</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i="1">
                                    <a:latin typeface="Cambria Math" charset="0"/>
                                  </a:rPr>
                                  <m:t>, </m:t>
                                </m:r>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e>
                        </m:d>
                      </m:e>
                      <m:sub>
                        <m:r>
                          <a:rPr lang="en-US" altLang="zh-CN" b="0" i="1">
                            <a:latin typeface="Cambria Math" charset="0"/>
                          </a:rPr>
                          <m:t>𝑖</m:t>
                        </m:r>
                        <m:r>
                          <a:rPr lang="en-US" altLang="zh-CN" b="0" i="1">
                            <a:latin typeface="Cambria Math" charset="0"/>
                          </a:rPr>
                          <m:t>=1</m:t>
                        </m:r>
                      </m:sub>
                      <m:sup>
                        <m:r>
                          <a:rPr lang="en-US" altLang="zh-CN" b="0" i="1">
                            <a:latin typeface="Cambria Math" charset="0"/>
                          </a:rPr>
                          <m:t>𝑚</m:t>
                        </m:r>
                      </m:sup>
                    </m:sSubSup>
                  </m:oMath>
                </a14:m>
                <a:r>
                  <a:rPr lang="en-US" b="0" dirty="0">
                    <a:latin typeface="Arial" panose="020B0604020202020204" pitchFamily="34" charset="0"/>
                    <a:cs typeface="Arial" panose="020B0604020202020204" pitchFamily="34" charset="0"/>
                  </a:rPr>
                  <a:t> </a:t>
                </a:r>
              </a:p>
              <a:p>
                <a:pPr>
                  <a:lnSpc>
                    <a:spcPct val="100000"/>
                  </a:lnSpc>
                  <a:buFont typeface="Arial" panose="020B0604020202020204" pitchFamily="34" charset="0"/>
                  <a:buChar char="•"/>
                </a:pPr>
                <a:r>
                  <a:rPr lang="en-US" b="0" dirty="0" smtClean="0">
                    <a:latin typeface="Arial" panose="020B0604020202020204" pitchFamily="34" charset="0"/>
                    <a:cs typeface="Arial" panose="020B0604020202020204" pitchFamily="34" charset="0"/>
                  </a:rPr>
                  <a:t>Maximizing </a:t>
                </a:r>
                <a:r>
                  <a:rPr lang="en-US" b="0" dirty="0">
                    <a:latin typeface="Arial" panose="020B0604020202020204" pitchFamily="34" charset="0"/>
                    <a:cs typeface="Arial" panose="020B0604020202020204" pitchFamily="34" charset="0"/>
                  </a:rPr>
                  <a:t>the likelihood function </a:t>
                </a:r>
                <a14:m>
                  <m:oMath xmlns:m="http://schemas.openxmlformats.org/officeDocument/2006/math">
                    <m:r>
                      <a:rPr lang="zh-CN" altLang="zh-CN" b="0">
                        <a:latin typeface="Cambria Math" charset="0"/>
                      </a:rPr>
                      <m:t> </m:t>
                    </m:r>
                    <m:r>
                      <a:rPr lang="en-US" altLang="zh-CN" b="0" i="1">
                        <a:latin typeface="Cambria Math" charset="0"/>
                      </a:rPr>
                      <m:t>𝐿</m:t>
                    </m:r>
                  </m:oMath>
                </a14:m>
                <a:r>
                  <a:rPr lang="en-US" b="0" dirty="0">
                    <a:latin typeface="Arial" panose="020B0604020202020204" pitchFamily="34" charset="0"/>
                    <a:cs typeface="Arial" panose="020B0604020202020204" pitchFamily="34" charset="0"/>
                  </a:rPr>
                  <a:t>: </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b="0" i="1">
                          <a:latin typeface="Cambria Math" charset="0"/>
                        </a:rPr>
                        <m:t>𝐿</m:t>
                      </m:r>
                      <m:d>
                        <m:dPr>
                          <m:ctrlPr>
                            <a:rPr lang="zh-CN" altLang="zh-CN" b="0" i="1">
                              <a:latin typeface="Cambria Math" panose="02040503050406030204" pitchFamily="18" charset="0"/>
                            </a:rPr>
                          </m:ctrlPr>
                        </m:dPr>
                        <m:e>
                          <m:r>
                            <a:rPr lang="en-US" altLang="zh-CN" b="1" i="1">
                              <a:latin typeface="Cambria Math" charset="0"/>
                            </a:rPr>
                            <m:t>𝒘</m:t>
                          </m:r>
                        </m:e>
                      </m:d>
                      <m:r>
                        <a:rPr lang="en-US" altLang="zh-CN" b="0" i="1">
                          <a:latin typeface="Cambria Math" charset="0"/>
                        </a:rPr>
                        <m:t>=</m:t>
                      </m:r>
                      <m:nary>
                        <m:naryPr>
                          <m:chr m:val="∏"/>
                          <m:limLoc m:val="undOvr"/>
                          <m:ctrlPr>
                            <a:rPr lang="zh-CN" altLang="zh-CN" b="0" i="1">
                              <a:latin typeface="Cambria Math" panose="02040503050406030204" pitchFamily="18" charset="0"/>
                            </a:rPr>
                          </m:ctrlPr>
                        </m:naryPr>
                        <m:sub>
                          <m:r>
                            <a:rPr lang="en-US" altLang="zh-CN" b="0" i="1">
                              <a:latin typeface="Cambria Math" charset="0"/>
                            </a:rPr>
                            <m:t>𝑖</m:t>
                          </m:r>
                          <m:r>
                            <a:rPr lang="en-US" altLang="zh-CN" b="0" i="1">
                              <a:latin typeface="Cambria Math" charset="0"/>
                            </a:rPr>
                            <m:t>=1</m:t>
                          </m:r>
                        </m:sub>
                        <m:sup>
                          <m:r>
                            <a:rPr lang="en-US" altLang="zh-CN" b="0" i="1">
                              <a:latin typeface="Cambria Math" charset="0"/>
                            </a:rPr>
                            <m:t>𝑛</m:t>
                          </m:r>
                        </m:sup>
                        <m:e>
                          <m:r>
                            <a:rPr lang="en-US" altLang="zh-CN" b="0" i="1">
                              <a:latin typeface="Cambria Math" charset="0"/>
                            </a:rPr>
                            <m:t>𝑃</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i="1">
                                  <a:latin typeface="Cambria Math" charset="0"/>
                                </a:rPr>
                                <m:t>|</m:t>
                              </m:r>
                              <m:sSup>
                                <m:sSupPr>
                                  <m:ctrlPr>
                                    <a:rPr lang="zh-CN" altLang="zh-CN" b="0" i="1">
                                      <a:latin typeface="Cambria Math" panose="02040503050406030204" pitchFamily="18" charset="0"/>
                                    </a:rPr>
                                  </m:ctrlPr>
                                </m:sSupPr>
                                <m:e>
                                  <m:r>
                                    <a:rPr lang="en-US" altLang="zh-CN" b="1" i="1">
                                      <a:latin typeface="Cambria Math" charset="0"/>
                                    </a:rPr>
                                    <m:t>𝒙</m:t>
                                  </m:r>
                                </m:e>
                                <m:sup>
                                  <m:d>
                                    <m:dPr>
                                      <m:ctrlPr>
                                        <a:rPr lang="zh-CN" altLang="zh-CN" b="0" i="1">
                                          <a:latin typeface="Cambria Math" panose="02040503050406030204" pitchFamily="18" charset="0"/>
                                        </a:rPr>
                                      </m:ctrlPr>
                                    </m:dPr>
                                    <m:e>
                                      <m:r>
                                        <a:rPr lang="en-US" altLang="zh-CN" b="0" i="1">
                                          <a:latin typeface="Cambria Math" charset="0"/>
                                        </a:rPr>
                                        <m:t>𝑖</m:t>
                                      </m:r>
                                    </m:e>
                                  </m:d>
                                </m:sup>
                              </m:sSup>
                              <m:r>
                                <a:rPr lang="en-US" altLang="zh-CN" b="0" i="1">
                                  <a:latin typeface="Cambria Math" charset="0"/>
                                </a:rPr>
                                <m:t>,</m:t>
                              </m:r>
                              <m:r>
                                <a:rPr lang="en-US" altLang="zh-CN" b="1" i="1">
                                  <a:latin typeface="Cambria Math" charset="0"/>
                                </a:rPr>
                                <m:t>𝒘</m:t>
                              </m:r>
                            </m:e>
                          </m:d>
                        </m:e>
                      </m:nary>
                      <m:r>
                        <a:rPr lang="en-US" altLang="zh-CN" b="0" i="1">
                          <a:latin typeface="Cambria Math" charset="0"/>
                        </a:rPr>
                        <m:t>=</m:t>
                      </m:r>
                      <m:nary>
                        <m:naryPr>
                          <m:chr m:val="∏"/>
                          <m:limLoc m:val="undOvr"/>
                          <m:ctrlPr>
                            <a:rPr lang="zh-CN" altLang="zh-CN" b="0" i="1">
                              <a:latin typeface="Cambria Math" panose="02040503050406030204" pitchFamily="18" charset="0"/>
                            </a:rPr>
                          </m:ctrlPr>
                        </m:naryPr>
                        <m:sub>
                          <m:r>
                            <a:rPr lang="en-US" altLang="zh-CN" b="0" i="1">
                              <a:latin typeface="Cambria Math" charset="0"/>
                            </a:rPr>
                            <m:t>𝑖</m:t>
                          </m:r>
                          <m:r>
                            <a:rPr lang="en-US" altLang="zh-CN" b="0" i="1">
                              <a:latin typeface="Cambria Math" charset="0"/>
                            </a:rPr>
                            <m:t>=1</m:t>
                          </m:r>
                        </m:sub>
                        <m:sup>
                          <m:r>
                            <a:rPr lang="en-US" altLang="zh-CN" b="0" i="1">
                              <a:latin typeface="Cambria Math" charset="0"/>
                            </a:rPr>
                            <m:t>𝑛</m:t>
                          </m:r>
                        </m:sup>
                        <m:e>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e>
                              </m:d>
                            </m:e>
                            <m:sup>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sup>
                          </m:sSup>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r>
                                    <a:rPr lang="en-US" altLang="zh-CN" b="0" i="1">
                                      <a:latin typeface="Cambria Math" charset="0"/>
                                    </a:rPr>
                                    <m:t>1−</m:t>
                                  </m:r>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e>
                              </m:d>
                            </m:e>
                            <m:sup>
                              <m:r>
                                <a:rPr lang="en-US" altLang="zh-CN" b="0" i="1">
                                  <a:latin typeface="Cambria Math" charset="0"/>
                                </a:rPr>
                                <m:t>1−</m:t>
                              </m:r>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sup>
                          </m:sSup>
                        </m:e>
                      </m:nary>
                    </m:oMath>
                  </m:oMathPara>
                </a14:m>
                <a:endParaRPr lang="en-US"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The form of consecutive multiplication may easily cause floating-point numbers overflow. The log-likelihood function is used as follows:</a:t>
                </a: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zh-CN" b="0" i="1">
                          <a:latin typeface="Cambria Math" charset="0"/>
                        </a:rPr>
                        <m:t>𝑙</m:t>
                      </m:r>
                      <m:d>
                        <m:dPr>
                          <m:ctrlPr>
                            <a:rPr lang="zh-CN" altLang="zh-CN" b="0" i="1">
                              <a:latin typeface="Cambria Math" panose="02040503050406030204" pitchFamily="18" charset="0"/>
                            </a:rPr>
                          </m:ctrlPr>
                        </m:dPr>
                        <m:e>
                          <m:r>
                            <a:rPr lang="en-US" altLang="zh-CN" b="1" i="1">
                              <a:latin typeface="Cambria Math" charset="0"/>
                            </a:rPr>
                            <m:t>𝒘</m:t>
                          </m:r>
                        </m:e>
                      </m:d>
                      <m:r>
                        <a:rPr lang="en-US" altLang="zh-CN" b="0" i="1">
                          <a:latin typeface="Cambria Math" charset="0"/>
                        </a:rPr>
                        <m:t>=</m:t>
                      </m:r>
                      <m:func>
                        <m:funcPr>
                          <m:ctrlPr>
                            <a:rPr lang="zh-CN" altLang="zh-CN" b="0" i="1">
                              <a:latin typeface="Cambria Math" panose="02040503050406030204" pitchFamily="18" charset="0"/>
                            </a:rPr>
                          </m:ctrlPr>
                        </m:funcPr>
                        <m:fName>
                          <m:r>
                            <m:rPr>
                              <m:sty m:val="p"/>
                            </m:rPr>
                            <a:rPr lang="en-US" altLang="zh-CN" b="0">
                              <a:latin typeface="Cambria Math" charset="0"/>
                            </a:rPr>
                            <m:t>log</m:t>
                          </m:r>
                        </m:fName>
                        <m:e>
                          <m:r>
                            <a:rPr lang="en-US" altLang="zh-CN" b="0" i="1">
                              <a:latin typeface="Cambria Math" charset="0"/>
                            </a:rPr>
                            <m:t>𝐿</m:t>
                          </m:r>
                          <m:d>
                            <m:dPr>
                              <m:ctrlPr>
                                <a:rPr lang="zh-CN" altLang="zh-CN" b="0" i="1">
                                  <a:latin typeface="Cambria Math" panose="02040503050406030204" pitchFamily="18" charset="0"/>
                                </a:rPr>
                              </m:ctrlPr>
                            </m:dPr>
                            <m:e>
                              <m:r>
                                <a:rPr lang="en-US" altLang="zh-CN" b="1" i="1">
                                  <a:latin typeface="Cambria Math" charset="0"/>
                                </a:rPr>
                                <m:t>𝒘</m:t>
                              </m:r>
                            </m:e>
                          </m:d>
                        </m:e>
                      </m:func>
                      <m:r>
                        <a:rPr lang="en-US" altLang="zh-CN" b="0" i="1">
                          <a:latin typeface="Cambria Math" charset="0"/>
                        </a:rPr>
                        <m:t>=</m:t>
                      </m:r>
                      <m:nary>
                        <m:naryPr>
                          <m:chr m:val="∑"/>
                          <m:limLoc m:val="undOvr"/>
                          <m:ctrlPr>
                            <a:rPr lang="zh-CN" altLang="zh-CN" b="0" i="1">
                              <a:latin typeface="Cambria Math" panose="02040503050406030204" pitchFamily="18" charset="0"/>
                            </a:rPr>
                          </m:ctrlPr>
                        </m:naryPr>
                        <m:sub>
                          <m:r>
                            <a:rPr lang="en-US" altLang="zh-CN" b="0" i="1">
                              <a:latin typeface="Cambria Math" charset="0"/>
                            </a:rPr>
                            <m:t>𝑖</m:t>
                          </m:r>
                          <m:r>
                            <a:rPr lang="en-US" altLang="zh-CN" b="0" i="1">
                              <a:latin typeface="Cambria Math" charset="0"/>
                            </a:rPr>
                            <m:t>=1</m:t>
                          </m:r>
                        </m:sub>
                        <m:sup>
                          <m:r>
                            <a:rPr lang="en-US" altLang="zh-CN" b="0" i="1">
                              <a:latin typeface="Cambria Math" charset="0"/>
                            </a:rPr>
                            <m:t>𝑛</m:t>
                          </m:r>
                        </m:sup>
                        <m:e>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nary>
                      <m:func>
                        <m:funcPr>
                          <m:ctrlPr>
                            <a:rPr lang="zh-CN" altLang="zh-CN" b="0" i="1">
                              <a:latin typeface="Cambria Math" panose="02040503050406030204" pitchFamily="18" charset="0"/>
                            </a:rPr>
                          </m:ctrlPr>
                        </m:funcPr>
                        <m:fName>
                          <m:r>
                            <m:rPr>
                              <m:sty m:val="p"/>
                            </m:rPr>
                            <a:rPr lang="en-US" altLang="zh-CN" b="0">
                              <a:latin typeface="Cambria Math" charset="0"/>
                            </a:rPr>
                            <m:t>log</m:t>
                          </m:r>
                        </m:fName>
                        <m:e>
                          <m:d>
                            <m:dPr>
                              <m:ctrlPr>
                                <a:rPr lang="zh-CN" altLang="zh-CN" b="0" i="1">
                                  <a:latin typeface="Cambria Math" panose="02040503050406030204" pitchFamily="18" charset="0"/>
                                </a:rPr>
                              </m:ctrlPr>
                            </m:dPr>
                            <m:e>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d>
                                        <m:dPr>
                                          <m:ctrlPr>
                                            <a:rPr lang="zh-CN" altLang="zh-CN" b="0" i="1">
                                              <a:latin typeface="Cambria Math" panose="02040503050406030204" pitchFamily="18" charset="0"/>
                                            </a:rPr>
                                          </m:ctrlPr>
                                        </m:dPr>
                                        <m:e>
                                          <m:r>
                                            <a:rPr lang="en-US" altLang="zh-CN" b="0" i="1">
                                              <a:latin typeface="Cambria Math" charset="0"/>
                                            </a:rPr>
                                            <m:t>𝑖</m:t>
                                          </m:r>
                                        </m:e>
                                      </m:d>
                                    </m:sup>
                                  </m:sSup>
                                </m:e>
                              </m:d>
                            </m:e>
                          </m:d>
                        </m:e>
                      </m:func>
                      <m:r>
                        <a:rPr lang="en-US" altLang="zh-CN" b="0" i="1">
                          <a:latin typeface="Cambria Math" charset="0"/>
                        </a:rPr>
                        <m:t>+</m:t>
                      </m:r>
                      <m:d>
                        <m:dPr>
                          <m:ctrlPr>
                            <a:rPr lang="zh-CN" altLang="zh-CN" b="0" i="1">
                              <a:latin typeface="Cambria Math" panose="02040503050406030204" pitchFamily="18" charset="0"/>
                            </a:rPr>
                          </m:ctrlPr>
                        </m:dPr>
                        <m:e>
                          <m:r>
                            <a:rPr lang="en-US" altLang="zh-CN" b="0" i="1">
                              <a:latin typeface="Cambria Math" charset="0"/>
                            </a:rPr>
                            <m:t>1−</m:t>
                          </m:r>
                          <m:sSup>
                            <m:sSupPr>
                              <m:ctrlPr>
                                <a:rPr lang="zh-CN" altLang="zh-CN" b="0" i="1">
                                  <a:latin typeface="Cambria Math" panose="02040503050406030204" pitchFamily="18" charset="0"/>
                                </a:rPr>
                              </m:ctrlPr>
                            </m:sSupPr>
                            <m:e>
                              <m:r>
                                <a:rPr lang="en-US" altLang="zh-CN" b="0" i="1">
                                  <a:latin typeface="Cambria Math" charset="0"/>
                                </a:rPr>
                                <m:t>𝑦</m:t>
                              </m:r>
                            </m:e>
                            <m:sup>
                              <m:d>
                                <m:dPr>
                                  <m:ctrlPr>
                                    <a:rPr lang="zh-CN" altLang="zh-CN" b="0" i="1">
                                      <a:latin typeface="Cambria Math" panose="02040503050406030204" pitchFamily="18" charset="0"/>
                                    </a:rPr>
                                  </m:ctrlPr>
                                </m:dPr>
                                <m:e>
                                  <m:r>
                                    <a:rPr lang="en-US" altLang="zh-CN" b="0" i="1">
                                      <a:latin typeface="Cambria Math" charset="0"/>
                                    </a:rPr>
                                    <m:t>𝑖</m:t>
                                  </m:r>
                                </m:e>
                              </m:d>
                            </m:sup>
                          </m:sSup>
                        </m:e>
                      </m:d>
                      <m:func>
                        <m:funcPr>
                          <m:ctrlPr>
                            <a:rPr lang="zh-CN" altLang="zh-CN" b="0" i="1">
                              <a:latin typeface="Cambria Math" panose="02040503050406030204" pitchFamily="18" charset="0"/>
                            </a:rPr>
                          </m:ctrlPr>
                        </m:funcPr>
                        <m:fName>
                          <m:r>
                            <m:rPr>
                              <m:sty m:val="p"/>
                            </m:rPr>
                            <a:rPr lang="en-US" altLang="zh-CN" b="0">
                              <a:latin typeface="Cambria Math" charset="0"/>
                            </a:rPr>
                            <m:t>log</m:t>
                          </m:r>
                        </m:fName>
                        <m:e>
                          <m:d>
                            <m:dPr>
                              <m:ctrlPr>
                                <a:rPr lang="zh-CN" altLang="zh-CN" b="0" i="1">
                                  <a:latin typeface="Cambria Math" panose="02040503050406030204" pitchFamily="18" charset="0"/>
                                </a:rPr>
                              </m:ctrlPr>
                            </m:dPr>
                            <m:e>
                              <m:r>
                                <a:rPr lang="en-US" altLang="zh-CN" b="0" i="1">
                                  <a:latin typeface="Cambria Math" charset="0"/>
                                </a:rPr>
                                <m:t>1−</m:t>
                              </m:r>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e>
                          </m:d>
                        </m:e>
                      </m:func>
                    </m:oMath>
                  </m:oMathPara>
                </a14:m>
                <a:endParaRPr kumimoji="1" lang="en-US"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Minimizing the loss function, also called cross entropy:  </a:t>
                </a: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zh-CN" b="0" i="1">
                          <a:latin typeface="Cambria Math" charset="0"/>
                        </a:rPr>
                        <m:t>𝐽</m:t>
                      </m:r>
                      <m:d>
                        <m:dPr>
                          <m:ctrlPr>
                            <a:rPr lang="zh-CN" altLang="zh-CN" b="0" i="1">
                              <a:latin typeface="Cambria Math" panose="02040503050406030204" pitchFamily="18" charset="0"/>
                            </a:rPr>
                          </m:ctrlPr>
                        </m:dPr>
                        <m:e>
                          <m:r>
                            <a:rPr lang="en-US" altLang="zh-CN" b="1" i="1">
                              <a:latin typeface="Cambria Math" charset="0"/>
                            </a:rPr>
                            <m:t>𝒘</m:t>
                          </m:r>
                        </m:e>
                      </m:d>
                      <m:r>
                        <a:rPr lang="en-US" altLang="zh-CN" b="0" i="1">
                          <a:latin typeface="Cambria Math" charset="0"/>
                        </a:rPr>
                        <m:t>=−</m:t>
                      </m:r>
                      <m:nary>
                        <m:naryPr>
                          <m:chr m:val="∑"/>
                          <m:limLoc m:val="undOvr"/>
                          <m:ctrlPr>
                            <a:rPr lang="zh-CN" altLang="zh-CN" b="0" i="1">
                              <a:latin typeface="Cambria Math" panose="02040503050406030204" pitchFamily="18" charset="0"/>
                            </a:rPr>
                          </m:ctrlPr>
                        </m:naryPr>
                        <m:sub>
                          <m:r>
                            <a:rPr lang="en-US" altLang="zh-CN" b="0" i="1">
                              <a:latin typeface="Cambria Math" charset="0"/>
                            </a:rPr>
                            <m:t>𝑖</m:t>
                          </m:r>
                          <m:r>
                            <a:rPr lang="en-US" altLang="zh-CN" b="0" i="1">
                              <a:latin typeface="Cambria Math" charset="0"/>
                            </a:rPr>
                            <m:t>=1</m:t>
                          </m:r>
                        </m:sub>
                        <m:sup>
                          <m:r>
                            <a:rPr lang="en-US" altLang="zh-CN" b="0" i="1">
                              <a:latin typeface="Cambria Math" charset="0"/>
                            </a:rPr>
                            <m:t>𝑛</m:t>
                          </m:r>
                        </m:sup>
                        <m:e>
                          <m:sSup>
                            <m:sSupPr>
                              <m:ctrlPr>
                                <a:rPr lang="zh-CN" altLang="zh-CN" b="0" i="1">
                                  <a:latin typeface="Cambria Math" panose="02040503050406030204" pitchFamily="18" charset="0"/>
                                </a:rPr>
                              </m:ctrlPr>
                            </m:sSupPr>
                            <m:e>
                              <m:r>
                                <a:rPr lang="en-US" altLang="zh-CN" b="0" i="1">
                                  <a:latin typeface="Cambria Math" charset="0"/>
                                </a:rPr>
                                <m:t>𝑦</m:t>
                              </m:r>
                            </m:e>
                            <m:sup>
                              <m:d>
                                <m:dPr>
                                  <m:ctrlPr>
                                    <a:rPr lang="zh-CN" altLang="zh-CN" b="0" i="1">
                                      <a:latin typeface="Cambria Math" panose="02040503050406030204" pitchFamily="18" charset="0"/>
                                    </a:rPr>
                                  </m:ctrlPr>
                                </m:dPr>
                                <m:e>
                                  <m:r>
                                    <a:rPr lang="en-US" altLang="zh-CN" b="0" i="1">
                                      <a:latin typeface="Cambria Math" charset="0"/>
                                    </a:rPr>
                                    <m:t>𝑖</m:t>
                                  </m:r>
                                </m:e>
                              </m:d>
                            </m:sup>
                          </m:sSup>
                        </m:e>
                      </m:nary>
                      <m:func>
                        <m:funcPr>
                          <m:ctrlPr>
                            <a:rPr lang="zh-CN" altLang="zh-CN" b="0" i="1">
                              <a:latin typeface="Cambria Math" panose="02040503050406030204" pitchFamily="18" charset="0"/>
                            </a:rPr>
                          </m:ctrlPr>
                        </m:funcPr>
                        <m:fName>
                          <m:r>
                            <m:rPr>
                              <m:sty m:val="p"/>
                            </m:rPr>
                            <a:rPr lang="en-US" altLang="zh-CN" b="0">
                              <a:latin typeface="Cambria Math" charset="0"/>
                            </a:rPr>
                            <m:t>log</m:t>
                          </m:r>
                        </m:fName>
                        <m:e>
                          <m:d>
                            <m:dPr>
                              <m:ctrlPr>
                                <a:rPr lang="zh-CN" altLang="zh-CN" b="0" i="1">
                                  <a:latin typeface="Cambria Math" panose="02040503050406030204" pitchFamily="18" charset="0"/>
                                </a:rPr>
                              </m:ctrlPr>
                            </m:dPr>
                            <m:e>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d>
                                        <m:dPr>
                                          <m:ctrlPr>
                                            <a:rPr lang="zh-CN" altLang="zh-CN" b="0" i="1">
                                              <a:latin typeface="Cambria Math" panose="02040503050406030204" pitchFamily="18" charset="0"/>
                                            </a:rPr>
                                          </m:ctrlPr>
                                        </m:dPr>
                                        <m:e>
                                          <m:r>
                                            <a:rPr lang="en-US" altLang="zh-CN" b="0" i="1">
                                              <a:latin typeface="Cambria Math" charset="0"/>
                                            </a:rPr>
                                            <m:t>𝑖</m:t>
                                          </m:r>
                                        </m:e>
                                      </m:d>
                                    </m:sup>
                                  </m:sSup>
                                </m:e>
                              </m:d>
                            </m:e>
                          </m:d>
                        </m:e>
                      </m:func>
                      <m:r>
                        <a:rPr lang="en-US" altLang="zh-CN" b="0" i="1">
                          <a:latin typeface="Cambria Math" charset="0"/>
                        </a:rPr>
                        <m:t>+</m:t>
                      </m:r>
                      <m:d>
                        <m:dPr>
                          <m:ctrlPr>
                            <a:rPr lang="zh-CN" altLang="zh-CN" b="0" i="1">
                              <a:latin typeface="Cambria Math" panose="02040503050406030204" pitchFamily="18" charset="0"/>
                            </a:rPr>
                          </m:ctrlPr>
                        </m:dPr>
                        <m:e>
                          <m:r>
                            <a:rPr lang="en-US" altLang="zh-CN" b="0" i="1">
                              <a:latin typeface="Cambria Math" charset="0"/>
                            </a:rPr>
                            <m:t>1−</m:t>
                          </m:r>
                          <m:sSup>
                            <m:sSupPr>
                              <m:ctrlPr>
                                <a:rPr lang="zh-CN" altLang="zh-CN" b="0" i="1">
                                  <a:latin typeface="Cambria Math" panose="02040503050406030204" pitchFamily="18" charset="0"/>
                                </a:rPr>
                              </m:ctrlPr>
                            </m:sSupPr>
                            <m:e>
                              <m:r>
                                <a:rPr lang="en-US" altLang="zh-CN" b="0" i="1">
                                  <a:latin typeface="Cambria Math" charset="0"/>
                                </a:rPr>
                                <m:t>𝑦</m:t>
                              </m:r>
                            </m:e>
                            <m:sup>
                              <m:d>
                                <m:dPr>
                                  <m:ctrlPr>
                                    <a:rPr lang="zh-CN" altLang="zh-CN" b="0" i="1">
                                      <a:latin typeface="Cambria Math" panose="02040503050406030204" pitchFamily="18" charset="0"/>
                                    </a:rPr>
                                  </m:ctrlPr>
                                </m:dPr>
                                <m:e>
                                  <m:r>
                                    <a:rPr lang="en-US" altLang="zh-CN" b="0" i="1">
                                      <a:latin typeface="Cambria Math" charset="0"/>
                                    </a:rPr>
                                    <m:t>𝑖</m:t>
                                  </m:r>
                                </m:e>
                              </m:d>
                            </m:sup>
                          </m:sSup>
                        </m:e>
                      </m:d>
                      <m:func>
                        <m:funcPr>
                          <m:ctrlPr>
                            <a:rPr lang="zh-CN" altLang="zh-CN" b="0" i="1">
                              <a:latin typeface="Cambria Math" panose="02040503050406030204" pitchFamily="18" charset="0"/>
                            </a:rPr>
                          </m:ctrlPr>
                        </m:funcPr>
                        <m:fName>
                          <m:r>
                            <m:rPr>
                              <m:sty m:val="p"/>
                            </m:rPr>
                            <a:rPr lang="en-US" altLang="zh-CN" b="0">
                              <a:latin typeface="Cambria Math" charset="0"/>
                            </a:rPr>
                            <m:t>log</m:t>
                          </m:r>
                        </m:fName>
                        <m:e>
                          <m:d>
                            <m:dPr>
                              <m:ctrlPr>
                                <a:rPr lang="zh-CN" altLang="zh-CN" b="0" i="1">
                                  <a:latin typeface="Cambria Math" panose="02040503050406030204" pitchFamily="18" charset="0"/>
                                </a:rPr>
                              </m:ctrlPr>
                            </m:dPr>
                            <m:e>
                              <m:r>
                                <a:rPr lang="en-US" altLang="zh-CN" b="0" i="1">
                                  <a:latin typeface="Cambria Math" charset="0"/>
                                </a:rPr>
                                <m:t>1−</m:t>
                              </m:r>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d>
                                        <m:dPr>
                                          <m:ctrlPr>
                                            <a:rPr lang="zh-CN" altLang="zh-CN" b="0" i="1">
                                              <a:latin typeface="Cambria Math" panose="02040503050406030204" pitchFamily="18" charset="0"/>
                                            </a:rPr>
                                          </m:ctrlPr>
                                        </m:dPr>
                                        <m:e>
                                          <m:r>
                                            <a:rPr lang="en-US" altLang="zh-CN" b="0" i="1">
                                              <a:latin typeface="Cambria Math" charset="0"/>
                                            </a:rPr>
                                            <m:t>𝑖</m:t>
                                          </m:r>
                                        </m:e>
                                      </m:d>
                                    </m:sup>
                                  </m:sSup>
                                </m:e>
                              </m:d>
                            </m:e>
                          </m:d>
                        </m:e>
                      </m:func>
                    </m:oMath>
                  </m:oMathPara>
                </a14:m>
                <a:endParaRPr lang="en-US" b="0"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524" r="-990"/>
                </a:stretch>
              </a:blipFill>
            </p:spPr>
            <p:txBody>
              <a:bodyPr/>
              <a:lstStyle/>
              <a:p>
                <a:r>
                  <a:rPr lang="en-US">
                    <a:noFill/>
                  </a:rPr>
                  <a:t> </a:t>
                </a:r>
              </a:p>
            </p:txBody>
          </p:sp>
        </mc:Fallback>
      </mc:AlternateContent>
    </p:spTree>
    <p:extLst>
      <p:ext uri="{BB962C8B-B14F-4D97-AF65-F5344CB8AC3E}">
        <p14:creationId xmlns:p14="http://schemas.microsoft.com/office/powerpoint/2010/main" val="32075380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Property of Objective Function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altLang="zh-CN" b="0" i="1">
                          <a:latin typeface="Cambria Math" charset="0"/>
                        </a:rPr>
                        <m:t>𝐽</m:t>
                      </m:r>
                      <m:d>
                        <m:dPr>
                          <m:ctrlPr>
                            <a:rPr lang="zh-CN" altLang="zh-CN" b="0" i="1">
                              <a:latin typeface="Cambria Math" panose="02040503050406030204" pitchFamily="18" charset="0"/>
                            </a:rPr>
                          </m:ctrlPr>
                        </m:dPr>
                        <m:e>
                          <m:r>
                            <a:rPr lang="en-US" altLang="zh-CN" b="1" i="1">
                              <a:latin typeface="Cambria Math" charset="0"/>
                            </a:rPr>
                            <m:t>𝒘</m:t>
                          </m:r>
                        </m:e>
                      </m:d>
                      <m:r>
                        <a:rPr lang="en-US" altLang="zh-CN" b="0" i="1">
                          <a:latin typeface="Cambria Math" charset="0"/>
                        </a:rPr>
                        <m:t>=−</m:t>
                      </m:r>
                      <m:nary>
                        <m:naryPr>
                          <m:chr m:val="∑"/>
                          <m:limLoc m:val="undOvr"/>
                          <m:ctrlPr>
                            <a:rPr lang="zh-CN" altLang="zh-CN" b="0" i="1">
                              <a:latin typeface="Cambria Math" panose="02040503050406030204" pitchFamily="18" charset="0"/>
                            </a:rPr>
                          </m:ctrlPr>
                        </m:naryPr>
                        <m:sub>
                          <m:r>
                            <a:rPr lang="en-US" altLang="zh-CN" b="0" i="1">
                              <a:latin typeface="Cambria Math" charset="0"/>
                            </a:rPr>
                            <m:t>𝑖</m:t>
                          </m:r>
                          <m:r>
                            <a:rPr lang="en-US" altLang="zh-CN" b="0" i="1">
                              <a:latin typeface="Cambria Math" charset="0"/>
                            </a:rPr>
                            <m:t>=1</m:t>
                          </m:r>
                        </m:sub>
                        <m:sup>
                          <m:r>
                            <a:rPr lang="en-US" altLang="zh-CN" b="0" i="1">
                              <a:latin typeface="Cambria Math" charset="0"/>
                            </a:rPr>
                            <m:t>𝑛</m:t>
                          </m:r>
                        </m:sup>
                        <m:e>
                          <m:sSup>
                            <m:sSupPr>
                              <m:ctrlPr>
                                <a:rPr lang="zh-CN" altLang="zh-CN" b="0" i="1">
                                  <a:latin typeface="Cambria Math" panose="02040503050406030204" pitchFamily="18" charset="0"/>
                                </a:rPr>
                              </m:ctrlPr>
                            </m:sSupPr>
                            <m:e>
                              <m:r>
                                <a:rPr lang="en-US" altLang="zh-CN" b="0" i="1">
                                  <a:latin typeface="Cambria Math" charset="0"/>
                                </a:rPr>
                                <m:t>𝑦</m:t>
                              </m:r>
                            </m:e>
                            <m:sup>
                              <m:d>
                                <m:dPr>
                                  <m:ctrlPr>
                                    <a:rPr lang="zh-CN" altLang="zh-CN" b="0" i="1">
                                      <a:latin typeface="Cambria Math" panose="02040503050406030204" pitchFamily="18" charset="0"/>
                                    </a:rPr>
                                  </m:ctrlPr>
                                </m:dPr>
                                <m:e>
                                  <m:r>
                                    <a:rPr lang="en-US" altLang="zh-CN" b="0" i="1">
                                      <a:latin typeface="Cambria Math" charset="0"/>
                                    </a:rPr>
                                    <m:t>𝑖</m:t>
                                  </m:r>
                                </m:e>
                              </m:d>
                            </m:sup>
                          </m:sSup>
                        </m:e>
                      </m:nary>
                      <m:func>
                        <m:funcPr>
                          <m:ctrlPr>
                            <a:rPr lang="zh-CN" altLang="zh-CN" b="0" i="1">
                              <a:latin typeface="Cambria Math" panose="02040503050406030204" pitchFamily="18" charset="0"/>
                            </a:rPr>
                          </m:ctrlPr>
                        </m:funcPr>
                        <m:fName>
                          <m:r>
                            <m:rPr>
                              <m:sty m:val="p"/>
                            </m:rPr>
                            <a:rPr lang="en-US" altLang="zh-CN" b="0">
                              <a:latin typeface="Cambria Math" charset="0"/>
                            </a:rPr>
                            <m:t>log</m:t>
                          </m:r>
                        </m:fName>
                        <m:e>
                          <m:d>
                            <m:dPr>
                              <m:ctrlPr>
                                <a:rPr lang="zh-CN" altLang="zh-CN" b="0" i="1">
                                  <a:latin typeface="Cambria Math" panose="02040503050406030204" pitchFamily="18" charset="0"/>
                                </a:rPr>
                              </m:ctrlPr>
                            </m:dPr>
                            <m:e>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d>
                                        <m:dPr>
                                          <m:ctrlPr>
                                            <a:rPr lang="zh-CN" altLang="zh-CN" b="0" i="1">
                                              <a:latin typeface="Cambria Math" panose="02040503050406030204" pitchFamily="18" charset="0"/>
                                            </a:rPr>
                                          </m:ctrlPr>
                                        </m:dPr>
                                        <m:e>
                                          <m:r>
                                            <a:rPr lang="en-US" altLang="zh-CN" b="0" i="1">
                                              <a:latin typeface="Cambria Math" charset="0"/>
                                            </a:rPr>
                                            <m:t>𝑖</m:t>
                                          </m:r>
                                        </m:e>
                                      </m:d>
                                    </m:sup>
                                  </m:sSup>
                                </m:e>
                              </m:d>
                            </m:e>
                          </m:d>
                        </m:e>
                      </m:func>
                      <m:r>
                        <a:rPr lang="en-US" altLang="zh-CN" b="0" i="1">
                          <a:latin typeface="Cambria Math" charset="0"/>
                        </a:rPr>
                        <m:t>+</m:t>
                      </m:r>
                      <m:d>
                        <m:dPr>
                          <m:ctrlPr>
                            <a:rPr lang="zh-CN" altLang="zh-CN" b="0" i="1">
                              <a:latin typeface="Cambria Math" panose="02040503050406030204" pitchFamily="18" charset="0"/>
                            </a:rPr>
                          </m:ctrlPr>
                        </m:dPr>
                        <m:e>
                          <m:r>
                            <a:rPr lang="en-US" altLang="zh-CN" b="0" i="1">
                              <a:latin typeface="Cambria Math" charset="0"/>
                            </a:rPr>
                            <m:t>1−</m:t>
                          </m:r>
                          <m:sSup>
                            <m:sSupPr>
                              <m:ctrlPr>
                                <a:rPr lang="zh-CN" altLang="zh-CN" b="0" i="1">
                                  <a:latin typeface="Cambria Math" panose="02040503050406030204" pitchFamily="18" charset="0"/>
                                </a:rPr>
                              </m:ctrlPr>
                            </m:sSupPr>
                            <m:e>
                              <m:r>
                                <a:rPr lang="en-US" altLang="zh-CN" b="0" i="1">
                                  <a:latin typeface="Cambria Math" charset="0"/>
                                </a:rPr>
                                <m:t>𝑦</m:t>
                              </m:r>
                            </m:e>
                            <m:sup>
                              <m:d>
                                <m:dPr>
                                  <m:ctrlPr>
                                    <a:rPr lang="zh-CN" altLang="zh-CN" b="0" i="1">
                                      <a:latin typeface="Cambria Math" panose="02040503050406030204" pitchFamily="18" charset="0"/>
                                    </a:rPr>
                                  </m:ctrlPr>
                                </m:dPr>
                                <m:e>
                                  <m:r>
                                    <a:rPr lang="en-US" altLang="zh-CN" b="0" i="1">
                                      <a:latin typeface="Cambria Math" charset="0"/>
                                    </a:rPr>
                                    <m:t>𝑖</m:t>
                                  </m:r>
                                </m:e>
                              </m:d>
                            </m:sup>
                          </m:sSup>
                        </m:e>
                      </m:d>
                      <m:func>
                        <m:funcPr>
                          <m:ctrlPr>
                            <a:rPr lang="zh-CN" altLang="zh-CN" b="0" i="1">
                              <a:latin typeface="Cambria Math" panose="02040503050406030204" pitchFamily="18" charset="0"/>
                            </a:rPr>
                          </m:ctrlPr>
                        </m:funcPr>
                        <m:fName>
                          <m:r>
                            <m:rPr>
                              <m:sty m:val="p"/>
                            </m:rPr>
                            <a:rPr lang="en-US" altLang="zh-CN" b="0">
                              <a:latin typeface="Cambria Math" charset="0"/>
                            </a:rPr>
                            <m:t>log</m:t>
                          </m:r>
                        </m:fName>
                        <m:e>
                          <m:d>
                            <m:dPr>
                              <m:ctrlPr>
                                <a:rPr lang="zh-CN" altLang="zh-CN" b="0" i="1">
                                  <a:latin typeface="Cambria Math" panose="02040503050406030204" pitchFamily="18" charset="0"/>
                                </a:rPr>
                              </m:ctrlPr>
                            </m:dPr>
                            <m:e>
                              <m:r>
                                <a:rPr lang="en-US" altLang="zh-CN" b="0" i="1">
                                  <a:latin typeface="Cambria Math" charset="0"/>
                                </a:rPr>
                                <m:t>1−</m:t>
                              </m:r>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d>
                                        <m:dPr>
                                          <m:ctrlPr>
                                            <a:rPr lang="zh-CN" altLang="zh-CN" b="0" i="1">
                                              <a:latin typeface="Cambria Math" panose="02040503050406030204" pitchFamily="18" charset="0"/>
                                            </a:rPr>
                                          </m:ctrlPr>
                                        </m:dPr>
                                        <m:e>
                                          <m:r>
                                            <a:rPr lang="en-US" altLang="zh-CN" b="0" i="1">
                                              <a:latin typeface="Cambria Math" charset="0"/>
                                            </a:rPr>
                                            <m:t>𝑖</m:t>
                                          </m:r>
                                        </m:e>
                                      </m:d>
                                    </m:sup>
                                  </m:sSup>
                                </m:e>
                              </m:d>
                            </m:e>
                          </m:d>
                        </m:e>
                      </m:func>
                    </m:oMath>
                  </m:oMathPara>
                </a14:m>
                <a:endParaRPr b="0" dirty="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When </a:t>
                </a:r>
                <a14:m>
                  <m:oMath xmlns:m="http://schemas.openxmlformats.org/officeDocument/2006/math">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a:latin typeface="Cambria Math" charset="0"/>
                      </a:rPr>
                      <m:t>=0</m:t>
                    </m:r>
                  </m:oMath>
                </a14:m>
                <a:r>
                  <a:rPr lang="en-US" b="0" dirty="0">
                    <a:latin typeface="Arial" panose="020B0604020202020204" pitchFamily="34" charset="0"/>
                    <a:cs typeface="Arial" panose="020B0604020202020204" pitchFamily="34" charset="0"/>
                  </a:rPr>
                  <a:t>, if </a:t>
                </a:r>
                <a14:m>
                  <m:oMath xmlns:m="http://schemas.openxmlformats.org/officeDocument/2006/math">
                    <m:r>
                      <a:rPr lang="en-US" altLang="zh-CN" b="0" i="1">
                        <a:latin typeface="Cambria Math"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oMath>
                </a14:m>
                <a:r>
                  <a:rPr lang="en-US" b="0" dirty="0">
                    <a:latin typeface="Arial" panose="020B0604020202020204" pitchFamily="34" charset="0"/>
                    <a:cs typeface="Arial" panose="020B0604020202020204" pitchFamily="34" charset="0"/>
                  </a:rPr>
                  <a:t> approaches 0, both the value of the loss function and the slope become smaller.</a:t>
                </a: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When </a:t>
                </a:r>
                <a14:m>
                  <m:oMath xmlns:m="http://schemas.openxmlformats.org/officeDocument/2006/math">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a:latin typeface="Cambria Math" charset="0"/>
                      </a:rPr>
                      <m:t>=1</m:t>
                    </m:r>
                  </m:oMath>
                </a14:m>
                <a:r>
                  <a:rPr lang="en-US" b="0" dirty="0">
                    <a:latin typeface="Arial" panose="020B0604020202020204" pitchFamily="34" charset="0"/>
                    <a:cs typeface="Arial" panose="020B0604020202020204" pitchFamily="34" charset="0"/>
                  </a:rPr>
                  <a:t>, it indicates the opposite case.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524"/>
                </a:stretch>
              </a:blipFill>
            </p:spPr>
            <p:txBody>
              <a:bodyPr/>
              <a:lstStyle/>
              <a:p>
                <a:r>
                  <a:rPr lang="en-US">
                    <a:noFill/>
                  </a:rPr>
                  <a:t> </a:t>
                </a:r>
              </a:p>
            </p:txBody>
          </p:sp>
        </mc:Fallback>
      </mc:AlternateContent>
      <p:pic>
        <p:nvPicPr>
          <p:cNvPr id="4" name="图片 3" descr="logistic.png"/>
          <p:cNvPicPr/>
          <p:nvPr/>
        </p:nvPicPr>
        <p:blipFill rotWithShape="1">
          <a:blip r:embed="rId4" cstate="print">
            <a:extLst>
              <a:ext uri="{28A0092B-C50C-407E-A947-70E740481C1C}">
                <a14:useLocalDpi xmlns:a14="http://schemas.microsoft.com/office/drawing/2010/main" val="0"/>
              </a:ext>
            </a:extLst>
          </a:blip>
          <a:srcRect l="8418" t="3883" r="8478"/>
          <a:stretch/>
        </p:blipFill>
        <p:spPr bwMode="auto">
          <a:xfrm>
            <a:off x="3410942" y="3588851"/>
            <a:ext cx="5709424" cy="24532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91950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latin typeface="Arial" panose="020B0604020202020204" pitchFamily="34" charset="0"/>
                <a:cs typeface="Arial" panose="020B0604020202020204" pitchFamily="34" charset="0"/>
              </a:rPr>
              <a:t>Boundary Line</a:t>
            </a:r>
            <a:endParaRPr kumimoji="1" 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内容占位符 2"/>
              <p:cNvSpPr>
                <a:spLocks noGrp="1"/>
              </p:cNvSpPr>
              <p:nvPr>
                <p:ph idx="1"/>
              </p:nvPr>
            </p:nvSpPr>
            <p:spPr>
              <a:xfrm>
                <a:off x="647701" y="1019175"/>
                <a:ext cx="10472928" cy="5290185"/>
              </a:xfrm>
            </p:spPr>
            <p:txBody>
              <a:bodyPr>
                <a:noAutofit/>
              </a:bodyPr>
              <a:lstStyle/>
              <a:p>
                <a:pPr>
                  <a:lnSpc>
                    <a:spcPct val="100000"/>
                  </a:lnSpc>
                </a:pPr>
                <a:endParaRPr lang="en-US" b="0" dirty="0" smtClean="0">
                  <a:latin typeface="Arial" panose="020B0604020202020204" pitchFamily="34" charset="0"/>
                  <a:cs typeface="Arial" panose="020B0604020202020204" pitchFamily="34" charset="0"/>
                </a:endParaRPr>
              </a:p>
              <a:p>
                <a:pPr>
                  <a:lnSpc>
                    <a:spcPct val="100000"/>
                  </a:lnSpc>
                </a:pPr>
                <a:endParaRPr lang="en-US" b="0" dirty="0">
                  <a:latin typeface="Arial" panose="020B0604020202020204" pitchFamily="34" charset="0"/>
                  <a:cs typeface="Arial" panose="020B0604020202020204" pitchFamily="34" charset="0"/>
                </a:endParaRPr>
              </a:p>
              <a:p>
                <a:pPr>
                  <a:lnSpc>
                    <a:spcPct val="100000"/>
                  </a:lnSpc>
                </a:pPr>
                <a:endParaRPr lang="en-US" b="0" dirty="0" smtClean="0">
                  <a:latin typeface="Arial" panose="020B0604020202020204" pitchFamily="34" charset="0"/>
                  <a:cs typeface="Arial" panose="020B0604020202020204" pitchFamily="34" charset="0"/>
                </a:endParaRPr>
              </a:p>
              <a:p>
                <a:pPr>
                  <a:lnSpc>
                    <a:spcPct val="100000"/>
                  </a:lnSpc>
                </a:pPr>
                <a:endParaRPr lang="en-US" b="0" dirty="0">
                  <a:latin typeface="Arial" panose="020B0604020202020204" pitchFamily="34" charset="0"/>
                  <a:cs typeface="Arial" panose="020B0604020202020204" pitchFamily="34" charset="0"/>
                </a:endParaRPr>
              </a:p>
              <a:p>
                <a:pPr>
                  <a:lnSpc>
                    <a:spcPct val="100000"/>
                  </a:lnSpc>
                </a:pPr>
                <a:endParaRPr lang="en-US" b="0" dirty="0" smtClean="0">
                  <a:latin typeface="Arial" panose="020B0604020202020204" pitchFamily="34" charset="0"/>
                  <a:cs typeface="Arial" panose="020B0604020202020204" pitchFamily="34" charset="0"/>
                </a:endParaRPr>
              </a:p>
              <a:p>
                <a:pPr>
                  <a:lnSpc>
                    <a:spcPct val="100000"/>
                  </a:lnSpc>
                  <a:buFont typeface="Arial" panose="020B0604020202020204" pitchFamily="34" charset="0"/>
                  <a:buChar char="•"/>
                </a:pPr>
                <a:r>
                  <a:rPr lang="en-US" b="0" dirty="0" smtClean="0">
                    <a:latin typeface="Arial" panose="020B0604020202020204" pitchFamily="34" charset="0"/>
                    <a:cs typeface="Arial" panose="020B0604020202020204" pitchFamily="34" charset="0"/>
                  </a:rPr>
                  <a:t>In </a:t>
                </a:r>
                <a:r>
                  <a:rPr lang="en-US" b="0" dirty="0">
                    <a:latin typeface="Arial" panose="020B0604020202020204" pitchFamily="34" charset="0"/>
                    <a:cs typeface="Arial" panose="020B0604020202020204" pitchFamily="34" charset="0"/>
                  </a:rPr>
                  <a:t>the graphical representation of the linear classifier above, for blue samples, </a:t>
                </a:r>
                <a14:m>
                  <m:oMath xmlns:m="http://schemas.openxmlformats.org/officeDocument/2006/math">
                    <m:r>
                      <a:rPr lang="en-US" altLang="zh-CN" b="0" i="1">
                        <a:latin typeface="Cambria Math" charset="0"/>
                      </a:rPr>
                      <m:t>𝑦</m:t>
                    </m:r>
                    <m:r>
                      <a:rPr lang="en-US" altLang="zh-CN" b="0">
                        <a:latin typeface="Cambria Math" charset="0"/>
                      </a:rPr>
                      <m:t>=0</m:t>
                    </m:r>
                  </m:oMath>
                </a14:m>
                <a:r>
                  <a:rPr lang="en-US" b="0" dirty="0">
                    <a:latin typeface="Arial" panose="020B0604020202020204" pitchFamily="34" charset="0"/>
                    <a:cs typeface="Arial" panose="020B0604020202020204" pitchFamily="34" charset="0"/>
                  </a:rPr>
                  <a:t>; for yellow samples, </a:t>
                </a:r>
                <a14:m>
                  <m:oMath xmlns:m="http://schemas.openxmlformats.org/officeDocument/2006/math">
                    <m:r>
                      <a:rPr lang="en-US" altLang="zh-CN" b="0" i="1">
                        <a:latin typeface="Cambria Math" charset="0"/>
                      </a:rPr>
                      <m:t>𝑦</m:t>
                    </m:r>
                    <m:r>
                      <a:rPr lang="en-US" altLang="zh-CN" b="0">
                        <a:latin typeface="Cambria Math" charset="0"/>
                      </a:rPr>
                      <m:t>=1</m:t>
                    </m:r>
                  </m:oMath>
                </a14:m>
                <a:r>
                  <a:rPr lang="en-US" b="0" dirty="0">
                    <a:latin typeface="Arial" panose="020B0604020202020204" pitchFamily="34" charset="0"/>
                    <a:cs typeface="Arial" panose="020B0604020202020204" pitchFamily="34" charset="0"/>
                  </a:rPr>
                  <a:t>; and the curve in the middle is the linear classification boundary </a:t>
                </a:r>
                <a14:m>
                  <m:oMath xmlns:m="http://schemas.openxmlformats.org/officeDocument/2006/math">
                    <m:r>
                      <a:rPr lang="en-US" altLang="zh-CN" b="0" i="1">
                        <a:latin typeface="Cambria Math" charset="0"/>
                      </a:rPr>
                      <m:t>𝑧</m:t>
                    </m:r>
                    <m:d>
                      <m:dPr>
                        <m:ctrlPr>
                          <a:rPr lang="zh-CN" altLang="zh-CN" b="0" i="1">
                            <a:latin typeface="Cambria Math" panose="02040503050406030204" pitchFamily="18" charset="0"/>
                          </a:rPr>
                        </m:ctrlPr>
                      </m:dPr>
                      <m:e>
                        <m:r>
                          <a:rPr lang="en-US" altLang="zh-CN" b="1" i="1">
                            <a:latin typeface="Cambria Math" charset="0"/>
                          </a:rPr>
                          <m:t>𝒙</m:t>
                        </m:r>
                      </m:e>
                    </m:d>
                    <m:r>
                      <a:rPr lang="en-US" altLang="zh-CN" b="0" i="1">
                        <a:latin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a:rPr lang="en-US" altLang="zh-CN" b="1" i="1">
                            <a:latin typeface="Cambria Math" charset="0"/>
                          </a:rPr>
                          <m:t>𝐓</m:t>
                        </m:r>
                      </m:sup>
                    </m:sSup>
                    <m:r>
                      <a:rPr lang="en-US" altLang="zh-CN" b="1" i="1">
                        <a:latin typeface="Cambria Math" charset="0"/>
                      </a:rPr>
                      <m:t>𝒙</m:t>
                    </m:r>
                    <m:r>
                      <a:rPr lang="en-US" altLang="zh-CN" b="0" i="1">
                        <a:latin typeface="Cambria Math" charset="0"/>
                      </a:rPr>
                      <m:t>=</m:t>
                    </m:r>
                    <m:r>
                      <a:rPr lang="en-US" altLang="zh-CN" b="0">
                        <a:latin typeface="Cambria Math" charset="0"/>
                      </a:rPr>
                      <m:t>0</m:t>
                    </m:r>
                  </m:oMath>
                </a14:m>
                <a:r>
                  <a:rPr lang="en-US" b="0" dirty="0">
                    <a:latin typeface="Arial" panose="020B0604020202020204" pitchFamily="34" charset="0"/>
                    <a:cs typeface="Arial" panose="020B0604020202020204" pitchFamily="34" charset="0"/>
                  </a:rPr>
                  <a:t> obtained through training. </a:t>
                </a: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When </a:t>
                </a:r>
                <a14:m>
                  <m:oMath xmlns:m="http://schemas.openxmlformats.org/officeDocument/2006/math">
                    <m:r>
                      <a:rPr lang="en-US" altLang="zh-CN" b="0" i="1">
                        <a:latin typeface="Cambria Math" charset="0"/>
                      </a:rPr>
                      <m:t>𝑧</m:t>
                    </m:r>
                    <m:d>
                      <m:dPr>
                        <m:ctrlPr>
                          <a:rPr lang="zh-CN" altLang="zh-CN" b="0" i="1">
                            <a:latin typeface="Cambria Math" panose="02040503050406030204" pitchFamily="18" charset="0"/>
                          </a:rPr>
                        </m:ctrlPr>
                      </m:dPr>
                      <m:e>
                        <m:r>
                          <a:rPr lang="en-US" altLang="zh-CN" b="1" i="1">
                            <a:latin typeface="Cambria Math" charset="0"/>
                          </a:rPr>
                          <m:t>𝒙</m:t>
                        </m:r>
                      </m:e>
                    </m:d>
                    <m:r>
                      <a:rPr lang="en-US" altLang="zh-CN" b="0" i="1">
                        <a:latin typeface="Cambria Math" charset="0"/>
                      </a:rPr>
                      <m:t>&lt;0</m:t>
                    </m:r>
                  </m:oMath>
                </a14:m>
                <a:r>
                  <a:rPr lang="en-US" b="0" dirty="0">
                    <a:latin typeface="Arial" panose="020B0604020202020204" pitchFamily="34" charset="0"/>
                    <a:cs typeface="Arial" panose="020B0604020202020204" pitchFamily="34" charset="0"/>
                  </a:rPr>
                  <a:t>, that is, a point is above the boundary, the predicted value is 0; otherwise, the predicted value is 1.</a:t>
                </a: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Because the boundary of samples is always nonlinear in practice, different parameter models need to be defined, such </a:t>
                </a:r>
                <a:r>
                  <a:rPr lang="en-US" b="0" dirty="0" smtClean="0">
                    <a:latin typeface="Arial" panose="020B0604020202020204" pitchFamily="34" charset="0"/>
                    <a:cs typeface="Arial" panose="020B0604020202020204" pitchFamily="34" charset="0"/>
                  </a:rPr>
                  <a:t>as:</a:t>
                </a:r>
                <a:endParaRPr lang="en-US" b="0" dirty="0">
                  <a:latin typeface="Arial" panose="020B0604020202020204" pitchFamily="34" charset="0"/>
                  <a:cs typeface="Arial" panose="020B0604020202020204" pitchFamily="34" charset="0"/>
                </a:endParaRPr>
              </a:p>
              <a:p>
                <a:pPr marL="266700" lvl="1" indent="0">
                  <a:lnSpc>
                    <a:spcPct val="100000"/>
                  </a:lnSpc>
                  <a:buNone/>
                </a:pPr>
                <a:r>
                  <a:rPr lang="en-US" sz="1800" dirty="0" smtClean="0">
                    <a:latin typeface="Arial" panose="020B0604020202020204" pitchFamily="34" charset="0"/>
                    <a:cs typeface="Arial" panose="020B0604020202020204" pitchFamily="34" charset="0"/>
                  </a:rPr>
                  <a:t> Polynomial models, support </a:t>
                </a:r>
                <a:r>
                  <a:rPr lang="en-US" sz="1800" dirty="0">
                    <a:latin typeface="Arial" panose="020B0604020202020204" pitchFamily="34" charset="0"/>
                    <a:cs typeface="Arial" panose="020B0604020202020204" pitchFamily="34" charset="0"/>
                  </a:rPr>
                  <a:t>vector </a:t>
                </a:r>
                <a:r>
                  <a:rPr lang="en-US" sz="1800" dirty="0" smtClean="0">
                    <a:latin typeface="Arial" panose="020B0604020202020204" pitchFamily="34" charset="0"/>
                    <a:cs typeface="Arial" panose="020B0604020202020204" pitchFamily="34" charset="0"/>
                  </a:rPr>
                  <a:t>machines </a:t>
                </a:r>
                <a:r>
                  <a:rPr lang="en-US" sz="1800" dirty="0">
                    <a:latin typeface="Arial" panose="020B0604020202020204" pitchFamily="34" charset="0"/>
                    <a:cs typeface="Arial" panose="020B0604020202020204" pitchFamily="34" charset="0"/>
                  </a:rPr>
                  <a:t>(SVM), </a:t>
                </a:r>
                <a:r>
                  <a:rPr lang="en-US" sz="1800" dirty="0" smtClean="0">
                    <a:latin typeface="Arial" panose="020B0604020202020204" pitchFamily="34" charset="0"/>
                    <a:cs typeface="Arial" panose="020B0604020202020204" pitchFamily="34" charset="0"/>
                  </a:rPr>
                  <a:t>neural </a:t>
                </a:r>
                <a:r>
                  <a:rPr lang="en-US" sz="1800" dirty="0">
                    <a:latin typeface="Arial" panose="020B0604020202020204" pitchFamily="34" charset="0"/>
                    <a:cs typeface="Arial" panose="020B0604020202020204" pitchFamily="34" charset="0"/>
                  </a:rPr>
                  <a:t>network </a:t>
                </a:r>
                <a:r>
                  <a:rPr lang="en-US" sz="1800" dirty="0" smtClean="0">
                    <a:latin typeface="Arial" panose="020B0604020202020204" pitchFamily="34" charset="0"/>
                    <a:cs typeface="Arial" panose="020B0604020202020204" pitchFamily="34" charset="0"/>
                  </a:rPr>
                  <a:t>models...</a:t>
                </a:r>
                <a:endParaRPr lang="en-US" sz="1800" dirty="0">
                  <a:latin typeface="Arial" panose="020B0604020202020204" pitchFamily="34" charset="0"/>
                  <a:cs typeface="Arial" panose="020B0604020202020204" pitchFamily="34" charset="0"/>
                </a:endParaRPr>
              </a:p>
            </p:txBody>
          </p:sp>
        </mc:Choice>
        <mc:Fallback xmlns="">
          <p:sp>
            <p:nvSpPr>
              <p:cNvPr id="6" name="内容占位符 2"/>
              <p:cNvSpPr>
                <a:spLocks noGrp="1" noRot="1" noChangeAspect="1" noMove="1" noResize="1" noEditPoints="1" noAdjustHandles="1" noChangeArrowheads="1" noChangeShapeType="1" noTextEdit="1"/>
              </p:cNvSpPr>
              <p:nvPr>
                <p:ph idx="1"/>
              </p:nvPr>
            </p:nvSpPr>
            <p:spPr>
              <a:xfrm>
                <a:off x="647701" y="1019175"/>
                <a:ext cx="10472928" cy="5290185"/>
              </a:xfrm>
              <a:blipFill rotWithShape="0">
                <a:blip r:embed="rId3"/>
                <a:stretch>
                  <a:fillRect l="-524" r="-291" b="-2535"/>
                </a:stretch>
              </a:blipFill>
            </p:spPr>
            <p:txBody>
              <a:bodyPr/>
              <a:lstStyle/>
              <a:p>
                <a:r>
                  <a:rPr lang="zh-CN" altLang="en-US">
                    <a:noFill/>
                  </a:rPr>
                  <a:t> </a:t>
                </a:r>
              </a:p>
            </p:txBody>
          </p:sp>
        </mc:Fallback>
      </mc:AlternateContent>
      <p:pic>
        <p:nvPicPr>
          <p:cNvPr id="7" name="图片 6" descr="linsep_new.png"/>
          <p:cNvPicPr/>
          <p:nvPr/>
        </p:nvPicPr>
        <p:blipFill rotWithShape="1">
          <a:blip r:embed="rId4">
            <a:extLst>
              <a:ext uri="{28A0092B-C50C-407E-A947-70E740481C1C}">
                <a14:useLocalDpi xmlns:a14="http://schemas.microsoft.com/office/drawing/2010/main" val="0"/>
              </a:ext>
            </a:extLst>
          </a:blip>
          <a:srcRect l="6701" t="10074" r="7551" b="8962"/>
          <a:stretch/>
        </p:blipFill>
        <p:spPr bwMode="auto">
          <a:xfrm>
            <a:off x="3092824" y="851647"/>
            <a:ext cx="5514718" cy="23644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6020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Regression</a:t>
            </a:r>
          </a:p>
          <a:p>
            <a:r>
              <a:rPr kumimoji="1" lang="en-US" b="0" dirty="0" smtClean="0">
                <a:latin typeface="Arial" panose="020B0604020202020204" pitchFamily="34" charset="0"/>
                <a:cs typeface="Arial" panose="020B0604020202020204" pitchFamily="34" charset="0"/>
              </a:rPr>
              <a:t>Gradient </a:t>
            </a:r>
            <a:r>
              <a:rPr kumimoji="1" lang="en-US" b="0" dirty="0">
                <a:latin typeface="Arial" panose="020B0604020202020204" pitchFamily="34" charset="0"/>
                <a:cs typeface="Arial" panose="020B0604020202020204" pitchFamily="34" charset="0"/>
              </a:rPr>
              <a:t>Descent</a:t>
            </a:r>
          </a:p>
          <a:p>
            <a:r>
              <a:rPr kumimoji="1" lang="en-US" b="0" dirty="0" smtClean="0">
                <a:latin typeface="Arial" panose="020B0604020202020204" pitchFamily="34" charset="0"/>
                <a:cs typeface="Arial" panose="020B0604020202020204" pitchFamily="34" charset="0"/>
              </a:rPr>
              <a:t>Classification</a:t>
            </a:r>
            <a:endParaRPr kumimoji="1" lang="en-US" b="0" dirty="0">
              <a:latin typeface="Arial" panose="020B0604020202020204" pitchFamily="34" charset="0"/>
              <a:cs typeface="Arial" panose="020B0604020202020204" pitchFamily="34" charset="0"/>
            </a:endParaRPr>
          </a:p>
          <a:p>
            <a:r>
              <a:rPr kumimoji="1" lang="en-US" b="1" dirty="0" smtClean="0">
                <a:latin typeface="Arial" panose="020B0604020202020204" pitchFamily="34" charset="0"/>
                <a:cs typeface="Arial" panose="020B0604020202020204" pitchFamily="34" charset="0"/>
              </a:rPr>
              <a:t>Overfitting </a:t>
            </a:r>
            <a:r>
              <a:rPr kumimoji="1" lang="en-US" b="1" dirty="0">
                <a:latin typeface="Arial" panose="020B0604020202020204" pitchFamily="34" charset="0"/>
                <a:cs typeface="Arial" panose="020B0604020202020204" pitchFamily="34" charset="0"/>
              </a:rPr>
              <a:t>and Underfitting</a:t>
            </a: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2880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Definition</a:t>
            </a:r>
          </a:p>
        </p:txBody>
      </p:sp>
      <p:sp>
        <p:nvSpPr>
          <p:cNvPr id="3" name="内容占位符 2"/>
          <p:cNvSpPr>
            <a:spLocks noGrp="1"/>
          </p:cNvSpPr>
          <p:nvPr>
            <p:ph idx="1"/>
          </p:nvPr>
        </p:nvSpPr>
        <p:spPr/>
        <p:txBody>
          <a:bodyPr/>
          <a:lstStyle/>
          <a:p>
            <a:pPr marL="0" indent="0">
              <a:buNone/>
            </a:pPr>
            <a:r>
              <a:rPr lang="en-US" b="0" dirty="0">
                <a:latin typeface="Arial" panose="020B0604020202020204" pitchFamily="34" charset="0"/>
                <a:cs typeface="Arial" panose="020B0604020202020204" pitchFamily="34" charset="0"/>
              </a:rPr>
              <a:t>Both overfitting and </a:t>
            </a:r>
            <a:r>
              <a:rPr lang="en-US" b="0" dirty="0" err="1">
                <a:latin typeface="Arial" panose="020B0604020202020204" pitchFamily="34" charset="0"/>
                <a:cs typeface="Arial" panose="020B0604020202020204" pitchFamily="34" charset="0"/>
              </a:rPr>
              <a:t>underfitting</a:t>
            </a:r>
            <a:r>
              <a:rPr lang="en-US" b="0" dirty="0">
                <a:latin typeface="Arial" panose="020B0604020202020204" pitchFamily="34" charset="0"/>
                <a:cs typeface="Arial" panose="020B0604020202020204" pitchFamily="34" charset="0"/>
              </a:rPr>
              <a:t> </a:t>
            </a:r>
            <a:r>
              <a:rPr lang="en-US" b="0" dirty="0" smtClean="0">
                <a:latin typeface="Arial" panose="020B0604020202020204" pitchFamily="34" charset="0"/>
                <a:cs typeface="Arial" panose="020B0604020202020204" pitchFamily="34" charset="0"/>
              </a:rPr>
              <a:t>reflect </a:t>
            </a:r>
            <a:r>
              <a:rPr lang="en-US" b="0" dirty="0">
                <a:latin typeface="Arial" panose="020B0604020202020204" pitchFamily="34" charset="0"/>
                <a:cs typeface="Arial" panose="020B0604020202020204" pitchFamily="34" charset="0"/>
              </a:rPr>
              <a:t>that the selected model does not fit the data well.</a:t>
            </a:r>
          </a:p>
          <a:p>
            <a:endParaRPr kumimoji="1" lang="zh-CN" altLang="en-US" b="0" dirty="0">
              <a:latin typeface="Arial" panose="020B0604020202020204" pitchFamily="34" charset="0"/>
              <a:cs typeface="Arial" panose="020B0604020202020204" pitchFamily="34" charset="0"/>
            </a:endParaRPr>
          </a:p>
        </p:txBody>
      </p:sp>
      <p:graphicFrame>
        <p:nvGraphicFramePr>
          <p:cNvPr id="5" name="表格 4"/>
          <p:cNvGraphicFramePr>
            <a:graphicFrameLocks noGrp="1"/>
          </p:cNvGraphicFramePr>
          <p:nvPr>
            <p:extLst/>
          </p:nvPr>
        </p:nvGraphicFramePr>
        <p:xfrm>
          <a:off x="749957" y="2084641"/>
          <a:ext cx="10268416" cy="3064982"/>
        </p:xfrm>
        <a:graphic>
          <a:graphicData uri="http://schemas.openxmlformats.org/drawingml/2006/table">
            <a:tbl>
              <a:tblPr firstRow="1" bandRow="1">
                <a:tableStyleId>{5940675A-B579-460E-94D1-54222C63F5DA}</a:tableStyleId>
              </a:tblPr>
              <a:tblGrid>
                <a:gridCol w="5134208">
                  <a:extLst>
                    <a:ext uri="{9D8B030D-6E8A-4147-A177-3AD203B41FA5}">
                      <a16:colId xmlns="" xmlns:a16="http://schemas.microsoft.com/office/drawing/2014/main" val="20000"/>
                    </a:ext>
                  </a:extLst>
                </a:gridCol>
                <a:gridCol w="5134208">
                  <a:extLst>
                    <a:ext uri="{9D8B030D-6E8A-4147-A177-3AD203B41FA5}">
                      <a16:colId xmlns="" xmlns:a16="http://schemas.microsoft.com/office/drawing/2014/main" val="20001"/>
                    </a:ext>
                  </a:extLst>
                </a:gridCol>
              </a:tblGrid>
              <a:tr h="660415">
                <a:tc>
                  <a:txBody>
                    <a:bodyPr/>
                    <a:lstStyle/>
                    <a:p>
                      <a:pPr algn="ctr"/>
                      <a:r>
                        <a:rPr lang="en-US" sz="2400" b="1" dirty="0">
                          <a:latin typeface="Arial" panose="020B0604020202020204" pitchFamily="34" charset="0"/>
                          <a:cs typeface="Arial" panose="020B0604020202020204" pitchFamily="34" charset="0"/>
                        </a:rPr>
                        <a:t>Overfitting</a:t>
                      </a:r>
                    </a:p>
                  </a:txBody>
                  <a:tcPr anchor="ctr"/>
                </a:tc>
                <a:tc>
                  <a:txBody>
                    <a:bodyPr/>
                    <a:lstStyle/>
                    <a:p>
                      <a:pPr algn="ctr"/>
                      <a:r>
                        <a:rPr lang="en-US" sz="2400" b="1" dirty="0">
                          <a:latin typeface="Arial" panose="020B0604020202020204" pitchFamily="34" charset="0"/>
                          <a:cs typeface="Arial" panose="020B0604020202020204" pitchFamily="34" charset="0"/>
                        </a:rPr>
                        <a:t>Underfitting</a:t>
                      </a:r>
                    </a:p>
                  </a:txBody>
                  <a:tcPr anchor="ctr"/>
                </a:tc>
                <a:extLst>
                  <a:ext uri="{0D108BD9-81ED-4DB2-BD59-A6C34878D82A}">
                    <a16:rowId xmlns="" xmlns:a16="http://schemas.microsoft.com/office/drawing/2014/main" val="10000"/>
                  </a:ext>
                </a:extLst>
              </a:tr>
              <a:tr h="484327">
                <a:tc>
                  <a:txBody>
                    <a:bodyPr/>
                    <a:lstStyle/>
                    <a:p>
                      <a:r>
                        <a:rPr lang="en-US" sz="2000" dirty="0">
                          <a:latin typeface="Arial" panose="020B0604020202020204" pitchFamily="34" charset="0"/>
                          <a:cs typeface="Arial" panose="020B0604020202020204" pitchFamily="34" charset="0"/>
                        </a:rPr>
                        <a:t>The model is too complex. </a:t>
                      </a:r>
                    </a:p>
                  </a:txBody>
                  <a:tcPr/>
                </a:tc>
                <a:tc>
                  <a:txBody>
                    <a:bodyPr/>
                    <a:lstStyle/>
                    <a:p>
                      <a:r>
                        <a:rPr lang="en-US" sz="2000">
                          <a:latin typeface="Arial" panose="020B0604020202020204" pitchFamily="34" charset="0"/>
                          <a:cs typeface="Arial" panose="020B0604020202020204" pitchFamily="34" charset="0"/>
                        </a:rPr>
                        <a:t>The model is too simple. </a:t>
                      </a:r>
                    </a:p>
                  </a:txBody>
                  <a:tcPr/>
                </a:tc>
                <a:extLst>
                  <a:ext uri="{0D108BD9-81ED-4DB2-BD59-A6C34878D82A}">
                    <a16:rowId xmlns="" xmlns:a16="http://schemas.microsoft.com/office/drawing/2014/main" val="10001"/>
                  </a:ext>
                </a:extLst>
              </a:tr>
              <a:tr h="1646711">
                <a:tc>
                  <a:txBody>
                    <a:bodyPr/>
                    <a:lstStyle/>
                    <a:p>
                      <a:r>
                        <a:rPr lang="en-US" sz="2000" dirty="0">
                          <a:latin typeface="Arial" panose="020B0604020202020204" pitchFamily="34" charset="0"/>
                          <a:cs typeface="Arial" panose="020B0604020202020204" pitchFamily="34" charset="0"/>
                        </a:rPr>
                        <a:t>It usually includes more parameters than the features of the data. In order to fit as much data as possible, even some incorrect samples are included, and these parameters may cause some noise due to overfitting of data.</a:t>
                      </a:r>
                    </a:p>
                  </a:txBody>
                  <a:tcPr/>
                </a:tc>
                <a:tc>
                  <a:txBody>
                    <a:bodyPr/>
                    <a:lstStyle/>
                    <a:p>
                      <a:r>
                        <a:rPr lang="en-US" sz="2000" dirty="0">
                          <a:solidFill>
                            <a:schemeClr val="tx1"/>
                          </a:solidFill>
                          <a:latin typeface="Arial" panose="020B0604020202020204" pitchFamily="34" charset="0"/>
                          <a:ea typeface="+mn-ea"/>
                          <a:cs typeface="Arial" panose="020B0604020202020204" pitchFamily="34" charset="0"/>
                        </a:rPr>
                        <a:t>The selected parameter or model is not complex enough. For example, using a linear model to fit a nonlinear structure is obviously underfitting.</a:t>
                      </a:r>
                      <a:r>
                        <a:rPr lang="en-US" sz="2000" dirty="0">
                          <a:latin typeface="Arial" panose="020B0604020202020204" pitchFamily="34" charset="0"/>
                          <a:cs typeface="Arial" panose="020B0604020202020204" pitchFamily="34" charset="0"/>
                        </a:rPr>
                        <a:t> </a:t>
                      </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94734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Classification</a:t>
            </a:r>
          </a:p>
        </p:txBody>
      </p:sp>
      <p:sp>
        <p:nvSpPr>
          <p:cNvPr id="3" name="内容占位符 2"/>
          <p:cNvSpPr>
            <a:spLocks noGrp="1"/>
          </p:cNvSpPr>
          <p:nvPr>
            <p:ph idx="1"/>
          </p:nvPr>
        </p:nvSpPr>
        <p:spPr>
          <a:xfrm>
            <a:off x="647701" y="1019175"/>
            <a:ext cx="7202795" cy="5290185"/>
          </a:xfrm>
        </p:spPr>
        <p:txBody>
          <a:bodyPr>
            <a:normAutofit/>
          </a:bodyPr>
          <a:lstStyle/>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If the orange-colored linear model is used, it is obviously impossible to fit the nonlinear boundary. This case is called underfitting, in which the model cannot get a good prediction result. </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Although the green-colored complex model distinguishes the data completely, the model does not fit the data features well. For a new test point, this model may cause an error in distinguishing. Such a model is called overfitting. </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The curve in black is a better model having a better generalization ability.</a:t>
            </a:r>
          </a:p>
        </p:txBody>
      </p:sp>
      <p:pic>
        <p:nvPicPr>
          <p:cNvPr id="4" name="图片 3" descr="overfitting.png"/>
          <p:cNvPicPr/>
          <p:nvPr/>
        </p:nvPicPr>
        <p:blipFill>
          <a:blip r:embed="rId2">
            <a:extLst>
              <a:ext uri="{28A0092B-C50C-407E-A947-70E740481C1C}">
                <a14:useLocalDpi xmlns:a14="http://schemas.microsoft.com/office/drawing/2010/main" val="0"/>
              </a:ext>
            </a:extLst>
          </a:blip>
          <a:srcRect/>
          <a:stretch>
            <a:fillRect/>
          </a:stretch>
        </p:blipFill>
        <p:spPr bwMode="auto">
          <a:xfrm>
            <a:off x="7850496" y="1019175"/>
            <a:ext cx="4341504" cy="4257772"/>
          </a:xfrm>
          <a:prstGeom prst="rect">
            <a:avLst/>
          </a:prstGeom>
          <a:noFill/>
          <a:ln>
            <a:noFill/>
          </a:ln>
        </p:spPr>
      </p:pic>
      <p:sp>
        <p:nvSpPr>
          <p:cNvPr id="6" name="矩形 5"/>
          <p:cNvSpPr/>
          <p:nvPr/>
        </p:nvSpPr>
        <p:spPr>
          <a:xfrm>
            <a:off x="7837847" y="5428438"/>
            <a:ext cx="4354153" cy="729430"/>
          </a:xfrm>
          <a:prstGeom prst="rect">
            <a:avLst/>
          </a:prstGeom>
        </p:spPr>
        <p:txBody>
          <a:bodyPr wrap="square">
            <a:spAutoFit/>
          </a:bodyPr>
          <a:lstStyle/>
          <a:p>
            <a:pPr algn="ctr">
              <a:lnSpc>
                <a:spcPct val="115000"/>
              </a:lnSpc>
              <a:spcAft>
                <a:spcPts val="1200"/>
              </a:spcAft>
            </a:pPr>
            <a:r>
              <a:rPr lang="en-US" dirty="0">
                <a:solidFill>
                  <a:prstClr val="black"/>
                </a:solidFill>
                <a:latin typeface="Arial" panose="020B0604020202020204" pitchFamily="34" charset="0"/>
                <a:ea typeface="SimSun" charset="-122"/>
                <a:cs typeface="Arial" panose="020B0604020202020204" pitchFamily="34" charset="0"/>
              </a:rPr>
              <a:t>Underfitting, and overfitting in classification problems</a:t>
            </a:r>
          </a:p>
        </p:txBody>
      </p:sp>
    </p:spTree>
    <p:extLst>
      <p:ext uri="{BB962C8B-B14F-4D97-AF65-F5344CB8AC3E}">
        <p14:creationId xmlns:p14="http://schemas.microsoft.com/office/powerpoint/2010/main" val="32772971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Regression </a:t>
            </a:r>
          </a:p>
        </p:txBody>
      </p:sp>
      <p:sp>
        <p:nvSpPr>
          <p:cNvPr id="3" name="内容占位符 2"/>
          <p:cNvSpPr>
            <a:spLocks noGrp="1"/>
          </p:cNvSpPr>
          <p:nvPr>
            <p:ph idx="1"/>
          </p:nvPr>
        </p:nvSpPr>
        <p:spPr>
          <a:xfrm>
            <a:off x="647701" y="1019175"/>
            <a:ext cx="5658831" cy="5290185"/>
          </a:xfrm>
        </p:spPr>
        <p:txBody>
          <a:bodyPr>
            <a:normAutofit/>
          </a:bodyPr>
          <a:lstStyle/>
          <a:p>
            <a:pPr>
              <a:lnSpc>
                <a:spcPct val="110000"/>
              </a:lnSpc>
              <a:buFont typeface="Arial" panose="020B0604020202020204" pitchFamily="34" charset="0"/>
              <a:buChar char="•"/>
            </a:pPr>
            <a:r>
              <a:rPr lang="en-US" sz="2400" b="0" dirty="0">
                <a:latin typeface="Arial" panose="020B0604020202020204" pitchFamily="34" charset="0"/>
                <a:cs typeface="Arial" panose="020B0604020202020204" pitchFamily="34" charset="0"/>
              </a:rPr>
              <a:t>If the regression problem is fit by using a blue-colored polynomial curve, although all data points can be fit perfectly, the features of the data are lost, and the model cannot be generalized well.</a:t>
            </a:r>
          </a:p>
          <a:p>
            <a:pPr>
              <a:lnSpc>
                <a:spcPct val="110000"/>
              </a:lnSpc>
              <a:buFont typeface="Arial" panose="020B0604020202020204" pitchFamily="34" charset="0"/>
              <a:buChar char="•"/>
            </a:pPr>
            <a:r>
              <a:rPr lang="en-US" sz="2400" b="0" dirty="0" smtClean="0">
                <a:latin typeface="Arial" panose="020B0604020202020204" pitchFamily="34" charset="0"/>
                <a:cs typeface="Arial" panose="020B0604020202020204" pitchFamily="34" charset="0"/>
              </a:rPr>
              <a:t>The </a:t>
            </a:r>
            <a:r>
              <a:rPr lang="en-US" sz="2400" b="0" dirty="0">
                <a:latin typeface="Arial" panose="020B0604020202020204" pitchFamily="34" charset="0"/>
                <a:cs typeface="Arial" panose="020B0604020202020204" pitchFamily="34" charset="0"/>
              </a:rPr>
              <a:t>dark-colored linear model reflects a change trend of the data, and can achieve higher accuracy when predicting a new data point.</a:t>
            </a:r>
          </a:p>
        </p:txBody>
      </p:sp>
      <p:pic>
        <p:nvPicPr>
          <p:cNvPr id="4" name="图片 3" descr="https://upload.wikimedia.org/wikipedia/commons/6/68/Overfitted_Data.png"/>
          <p:cNvPicPr/>
          <p:nvPr/>
        </p:nvPicPr>
        <p:blipFill>
          <a:blip r:embed="rId2">
            <a:extLst>
              <a:ext uri="{28A0092B-C50C-407E-A947-70E740481C1C}">
                <a14:useLocalDpi xmlns:a14="http://schemas.microsoft.com/office/drawing/2010/main" val="0"/>
              </a:ext>
            </a:extLst>
          </a:blip>
          <a:srcRect/>
          <a:stretch>
            <a:fillRect/>
          </a:stretch>
        </p:blipFill>
        <p:spPr bwMode="auto">
          <a:xfrm>
            <a:off x="6477939" y="1324131"/>
            <a:ext cx="5293995" cy="3718173"/>
          </a:xfrm>
          <a:prstGeom prst="rect">
            <a:avLst/>
          </a:prstGeom>
          <a:noFill/>
          <a:ln>
            <a:noFill/>
          </a:ln>
        </p:spPr>
      </p:pic>
      <p:sp>
        <p:nvSpPr>
          <p:cNvPr id="5" name="矩形 4"/>
          <p:cNvSpPr/>
          <p:nvPr/>
        </p:nvSpPr>
        <p:spPr>
          <a:xfrm>
            <a:off x="7275712" y="5256392"/>
            <a:ext cx="3698448" cy="369332"/>
          </a:xfrm>
          <a:prstGeom prst="rect">
            <a:avLst/>
          </a:prstGeom>
        </p:spPr>
        <p:txBody>
          <a:bodyPr wrap="none">
            <a:spAutoFit/>
          </a:bodyPr>
          <a:lstStyle/>
          <a:p>
            <a:r>
              <a:rPr lang="en-US" dirty="0">
                <a:solidFill>
                  <a:prstClr val="black"/>
                </a:solidFill>
                <a:latin typeface="Arial" panose="020B0604020202020204" pitchFamily="34" charset="0"/>
                <a:ea typeface="SimSun" charset="-122"/>
                <a:cs typeface="Arial" panose="020B0604020202020204" pitchFamily="34" charset="0"/>
              </a:rPr>
              <a:t>Overfitting in regression problems</a:t>
            </a:r>
            <a:r>
              <a:rPr lang="en-US"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86283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Dataset</a:t>
            </a:r>
          </a:p>
        </p:txBody>
      </p:sp>
      <p:sp>
        <p:nvSpPr>
          <p:cNvPr id="3" name="内容占位符 2"/>
          <p:cNvSpPr>
            <a:spLocks noGrp="1"/>
          </p:cNvSpPr>
          <p:nvPr>
            <p:ph idx="1"/>
          </p:nvPr>
        </p:nvSpPr>
        <p:spPr/>
        <p:txBody>
          <a:bodyPr>
            <a:normAutofit/>
          </a:bodyPr>
          <a:lstStyle/>
          <a:p>
            <a:pPr marL="457200" indent="-457200">
              <a:lnSpc>
                <a:spcPct val="110000"/>
              </a:lnSpc>
              <a:buFont typeface="Arial" panose="020B0604020202020204" pitchFamily="34" charset="0"/>
              <a:buChar char="•"/>
            </a:pPr>
            <a:r>
              <a:rPr lang="en-US" sz="2600" b="0" dirty="0">
                <a:latin typeface="Arial" panose="020B0604020202020204" pitchFamily="34" charset="0"/>
                <a:cs typeface="Arial" panose="020B0604020202020204" pitchFamily="34" charset="0"/>
              </a:rPr>
              <a:t>In machine learning, the data includes training set and testing set.</a:t>
            </a:r>
          </a:p>
          <a:p>
            <a:pPr marL="457200" indent="-457200">
              <a:lnSpc>
                <a:spcPct val="110000"/>
              </a:lnSpc>
              <a:buFont typeface="Arial" panose="020B0604020202020204" pitchFamily="34" charset="0"/>
              <a:buChar char="•"/>
            </a:pPr>
            <a:r>
              <a:rPr lang="en-US" sz="2600" b="0" dirty="0">
                <a:latin typeface="Arial" panose="020B0604020202020204" pitchFamily="34" charset="0"/>
                <a:cs typeface="Arial" panose="020B0604020202020204" pitchFamily="34" charset="0"/>
              </a:rPr>
              <a:t>The model needs to be selected and trained based on the training set, and the testing set is invisible to the model.</a:t>
            </a:r>
          </a:p>
          <a:p>
            <a:pPr marL="457200" indent="-457200">
              <a:lnSpc>
                <a:spcPct val="110000"/>
              </a:lnSpc>
              <a:buFont typeface="Arial" panose="020B0604020202020204" pitchFamily="34" charset="0"/>
              <a:buChar char="•"/>
            </a:pPr>
            <a:r>
              <a:rPr lang="en-US" sz="2600" b="0" dirty="0">
                <a:latin typeface="Arial" panose="020B0604020202020204" pitchFamily="34" charset="0"/>
                <a:cs typeface="Arial" panose="020B0604020202020204" pitchFamily="34" charset="0"/>
              </a:rPr>
              <a:t>An </a:t>
            </a:r>
            <a:r>
              <a:rPr lang="en-US" sz="2600" b="0" dirty="0" smtClean="0">
                <a:latin typeface="Arial" panose="020B0604020202020204" pitchFamily="34" charset="0"/>
                <a:cs typeface="Arial" panose="020B0604020202020204" pitchFamily="34" charset="0"/>
              </a:rPr>
              <a:t>underfit</a:t>
            </a:r>
            <a:r>
              <a:rPr lang="en-US" altLang="zh-CN" sz="2600" b="0" dirty="0" smtClean="0">
                <a:latin typeface="Arial" panose="020B0604020202020204" pitchFamily="34" charset="0"/>
                <a:cs typeface="Arial" panose="020B0604020202020204" pitchFamily="34" charset="0"/>
              </a:rPr>
              <a:t>ting</a:t>
            </a:r>
            <a:r>
              <a:rPr lang="en-US" sz="2600" b="0" dirty="0" smtClean="0">
                <a:latin typeface="Arial" panose="020B0604020202020204" pitchFamily="34" charset="0"/>
                <a:cs typeface="Arial" panose="020B0604020202020204" pitchFamily="34" charset="0"/>
              </a:rPr>
              <a:t> </a:t>
            </a:r>
            <a:r>
              <a:rPr lang="en-US" sz="2600" b="0" dirty="0">
                <a:latin typeface="Arial" panose="020B0604020202020204" pitchFamily="34" charset="0"/>
                <a:cs typeface="Arial" panose="020B0604020202020204" pitchFamily="34" charset="0"/>
              </a:rPr>
              <a:t>model achieves a poor effect on both training set and testing set.</a:t>
            </a:r>
          </a:p>
          <a:p>
            <a:pPr marL="457200" indent="-457200">
              <a:lnSpc>
                <a:spcPct val="110000"/>
              </a:lnSpc>
              <a:buFont typeface="Arial" panose="020B0604020202020204" pitchFamily="34" charset="0"/>
              <a:buChar char="•"/>
            </a:pPr>
            <a:r>
              <a:rPr lang="en-US" sz="2600" b="0" dirty="0">
                <a:latin typeface="Arial" panose="020B0604020202020204" pitchFamily="34" charset="0"/>
                <a:cs typeface="Arial" panose="020B0604020202020204" pitchFamily="34" charset="0"/>
              </a:rPr>
              <a:t>An </a:t>
            </a:r>
            <a:r>
              <a:rPr lang="en-US" sz="2600" b="0" dirty="0" err="1" smtClean="0">
                <a:latin typeface="Arial" panose="020B0604020202020204" pitchFamily="34" charset="0"/>
                <a:cs typeface="Arial" panose="020B0604020202020204" pitchFamily="34" charset="0"/>
              </a:rPr>
              <a:t>overfit</a:t>
            </a:r>
            <a:r>
              <a:rPr lang="en-US" altLang="zh-CN" sz="2600" b="0" dirty="0" err="1" smtClean="0">
                <a:latin typeface="Arial" panose="020B0604020202020204" pitchFamily="34" charset="0"/>
                <a:cs typeface="Arial" panose="020B0604020202020204" pitchFamily="34" charset="0"/>
              </a:rPr>
              <a:t>ting</a:t>
            </a:r>
            <a:r>
              <a:rPr lang="en-US" sz="2600" b="0" dirty="0" smtClean="0">
                <a:latin typeface="Arial" panose="020B0604020202020204" pitchFamily="34" charset="0"/>
                <a:cs typeface="Arial" panose="020B0604020202020204" pitchFamily="34" charset="0"/>
              </a:rPr>
              <a:t> </a:t>
            </a:r>
            <a:r>
              <a:rPr lang="en-US" sz="2600" b="0" dirty="0">
                <a:latin typeface="Arial" panose="020B0604020202020204" pitchFamily="34" charset="0"/>
                <a:cs typeface="Arial" panose="020B0604020202020204" pitchFamily="34" charset="0"/>
              </a:rPr>
              <a:t>model achieves a great effect on training set, </a:t>
            </a:r>
            <a:r>
              <a:rPr lang="en-US" sz="2600" b="0" dirty="0" smtClean="0">
                <a:latin typeface="Arial" panose="020B0604020202020204" pitchFamily="34" charset="0"/>
                <a:cs typeface="Arial" panose="020B0604020202020204" pitchFamily="34" charset="0"/>
              </a:rPr>
              <a:t>and poor effect </a:t>
            </a:r>
            <a:r>
              <a:rPr lang="en-US" sz="2600" b="0" dirty="0">
                <a:latin typeface="Arial" panose="020B0604020202020204" pitchFamily="34" charset="0"/>
                <a:cs typeface="Arial" panose="020B0604020202020204" pitchFamily="34" charset="0"/>
              </a:rPr>
              <a:t>on testing set.</a:t>
            </a:r>
          </a:p>
          <a:p>
            <a:pPr marL="457200" indent="-457200">
              <a:lnSpc>
                <a:spcPct val="110000"/>
              </a:lnSpc>
              <a:buFont typeface="Arial" panose="020B0604020202020204" pitchFamily="34" charset="0"/>
              <a:buChar char="•"/>
            </a:pPr>
            <a:r>
              <a:rPr kumimoji="1" lang="en-US" sz="2600" b="0" dirty="0" err="1">
                <a:latin typeface="Arial" panose="020B0604020202020204" pitchFamily="34" charset="0"/>
                <a:cs typeface="Arial" panose="020B0604020202020204" pitchFamily="34" charset="0"/>
              </a:rPr>
              <a:t>U</a:t>
            </a:r>
            <a:r>
              <a:rPr kumimoji="1" lang="en-US" sz="2600" b="0" dirty="0" err="1" smtClean="0">
                <a:latin typeface="Arial" panose="020B0604020202020204" pitchFamily="34" charset="0"/>
                <a:cs typeface="Arial" panose="020B0604020202020204" pitchFamily="34" charset="0"/>
              </a:rPr>
              <a:t>nderfitting</a:t>
            </a:r>
            <a:r>
              <a:rPr kumimoji="1" lang="en-US" sz="2600" b="0" dirty="0" smtClean="0">
                <a:latin typeface="Arial" panose="020B0604020202020204" pitchFamily="34" charset="0"/>
                <a:cs typeface="Arial" panose="020B0604020202020204" pitchFamily="34" charset="0"/>
              </a:rPr>
              <a:t> is easy to identify, whereas </a:t>
            </a:r>
            <a:r>
              <a:rPr kumimoji="1" lang="en-US" sz="2600" b="0" dirty="0" err="1" smtClean="0">
                <a:latin typeface="Arial" panose="020B0604020202020204" pitchFamily="34" charset="0"/>
                <a:cs typeface="Arial" panose="020B0604020202020204" pitchFamily="34" charset="0"/>
              </a:rPr>
              <a:t>overfitting</a:t>
            </a:r>
            <a:r>
              <a:rPr kumimoji="1" lang="en-US" sz="2600" b="0" dirty="0" smtClean="0">
                <a:latin typeface="Arial" panose="020B0604020202020204" pitchFamily="34" charset="0"/>
                <a:cs typeface="Arial" panose="020B0604020202020204" pitchFamily="34" charset="0"/>
              </a:rPr>
              <a:t> is not.</a:t>
            </a:r>
            <a:endParaRPr kumimoji="1" lang="en-US" sz="2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991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Preventing Overfitting</a:t>
            </a:r>
          </a:p>
        </p:txBody>
      </p:sp>
      <p:sp>
        <p:nvSpPr>
          <p:cNvPr id="3" name="内容占位符 2"/>
          <p:cNvSpPr>
            <a:spLocks noGrp="1"/>
          </p:cNvSpPr>
          <p:nvPr>
            <p:ph idx="1"/>
          </p:nvPr>
        </p:nvSpPr>
        <p:spPr/>
        <p:txBody>
          <a:bodyPr>
            <a:normAutofit/>
          </a:bodyPr>
          <a:lstStyle/>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Extract some samples from the training set to form one </a:t>
            </a:r>
            <a:r>
              <a:rPr lang="en-US" b="0" dirty="0" smtClean="0">
                <a:latin typeface="Arial" panose="020B0604020202020204" pitchFamily="34" charset="0"/>
                <a:cs typeface="Arial" panose="020B0604020202020204" pitchFamily="34" charset="0"/>
              </a:rPr>
              <a:t>validation </a:t>
            </a:r>
            <a:r>
              <a:rPr lang="en-US" b="0" dirty="0">
                <a:latin typeface="Arial" panose="020B0604020202020204" pitchFamily="34" charset="0"/>
                <a:cs typeface="Arial" panose="020B0604020202020204" pitchFamily="34" charset="0"/>
              </a:rPr>
              <a:t>set.</a:t>
            </a:r>
          </a:p>
          <a:p>
            <a:pPr>
              <a:lnSpc>
                <a:spcPct val="110000"/>
              </a:lnSpc>
              <a:buFont typeface="Arial" panose="020B0604020202020204" pitchFamily="34" charset="0"/>
              <a:buChar char="•"/>
            </a:pPr>
            <a:endParaRPr kumimoji="1" lang="en-US" altLang="zh-CN" b="0" dirty="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endParaRPr kumimoji="1" lang="en-US" altLang="zh-CN" b="0" dirty="0" smtClean="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endParaRPr kumimoji="1" lang="en-US" altLang="zh-CN" b="0" dirty="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endParaRPr kumimoji="1" lang="en-US" altLang="zh-CN" b="0" dirty="0" smtClean="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endParaRPr kumimoji="1" lang="en-US" altLang="zh-CN" b="0" dirty="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endParaRPr kumimoji="1" lang="en-US" altLang="zh-CN" b="0" dirty="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r>
              <a:rPr lang="en-US" b="0" dirty="0" smtClean="0">
                <a:latin typeface="Arial" panose="020B0604020202020204" pitchFamily="34" charset="0"/>
                <a:cs typeface="Arial" panose="020B0604020202020204" pitchFamily="34" charset="0"/>
              </a:rPr>
              <a:t>Assuming </a:t>
            </a:r>
            <a:r>
              <a:rPr lang="en-US" b="0" dirty="0">
                <a:latin typeface="Arial" panose="020B0604020202020204" pitchFamily="34" charset="0"/>
                <a:cs typeface="Arial" panose="020B0604020202020204" pitchFamily="34" charset="0"/>
              </a:rPr>
              <a:t>that the distribution of the validation set is similar to those of the training set and the testing set, it can be determined whether the model is overfitting based on performance of the model on the validation set.</a:t>
            </a:r>
          </a:p>
        </p:txBody>
      </p:sp>
      <p:sp>
        <p:nvSpPr>
          <p:cNvPr id="4" name="椭圆 3"/>
          <p:cNvSpPr/>
          <p:nvPr/>
        </p:nvSpPr>
        <p:spPr>
          <a:xfrm>
            <a:off x="2129884" y="2163105"/>
            <a:ext cx="3267307" cy="1628078"/>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prstClr val="black"/>
              </a:solidFill>
              <a:latin typeface="Arial" panose="020B0604020202020204" pitchFamily="34" charset="0"/>
            </a:endParaRPr>
          </a:p>
        </p:txBody>
      </p:sp>
      <p:sp>
        <p:nvSpPr>
          <p:cNvPr id="5" name="椭圆 4"/>
          <p:cNvSpPr/>
          <p:nvPr/>
        </p:nvSpPr>
        <p:spPr>
          <a:xfrm>
            <a:off x="6802244" y="2694567"/>
            <a:ext cx="1122557" cy="559363"/>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prstClr val="black"/>
              </a:solidFill>
              <a:latin typeface="Arial" panose="020B0604020202020204" pitchFamily="34" charset="0"/>
            </a:endParaRPr>
          </a:p>
        </p:txBody>
      </p:sp>
      <p:sp>
        <p:nvSpPr>
          <p:cNvPr id="7" name="椭圆 6"/>
          <p:cNvSpPr/>
          <p:nvPr/>
        </p:nvSpPr>
        <p:spPr>
          <a:xfrm>
            <a:off x="3719610" y="3032901"/>
            <a:ext cx="1067981" cy="532168"/>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prstClr val="black"/>
              </a:solidFill>
              <a:latin typeface="Arial" panose="020B0604020202020204" pitchFamily="34" charset="0"/>
            </a:endParaRPr>
          </a:p>
        </p:txBody>
      </p:sp>
      <p:sp>
        <p:nvSpPr>
          <p:cNvPr id="8" name="文本框 7"/>
          <p:cNvSpPr txBox="1"/>
          <p:nvPr/>
        </p:nvSpPr>
        <p:spPr>
          <a:xfrm>
            <a:off x="2809430" y="2606732"/>
            <a:ext cx="922047" cy="261610"/>
          </a:xfrm>
          <a:prstGeom prst="rect">
            <a:avLst/>
          </a:prstGeom>
          <a:noFill/>
        </p:spPr>
        <p:txBody>
          <a:bodyPr wrap="none" rtlCol="0">
            <a:spAutoFit/>
          </a:bodyPr>
          <a:lstStyle/>
          <a:p>
            <a:r>
              <a:rPr kumimoji="1" lang="en-US" sz="1100" dirty="0">
                <a:solidFill>
                  <a:prstClr val="black"/>
                </a:solidFill>
                <a:latin typeface="Arial" panose="020B0604020202020204" pitchFamily="34" charset="0"/>
                <a:cs typeface="Arial" panose="020B0604020202020204" pitchFamily="34" charset="0"/>
              </a:rPr>
              <a:t>Training set</a:t>
            </a:r>
          </a:p>
        </p:txBody>
      </p:sp>
      <p:sp>
        <p:nvSpPr>
          <p:cNvPr id="9" name="文本框 8"/>
          <p:cNvSpPr txBox="1"/>
          <p:nvPr/>
        </p:nvSpPr>
        <p:spPr>
          <a:xfrm>
            <a:off x="3763537" y="3168180"/>
            <a:ext cx="1032655" cy="261610"/>
          </a:xfrm>
          <a:prstGeom prst="rect">
            <a:avLst/>
          </a:prstGeom>
          <a:noFill/>
        </p:spPr>
        <p:txBody>
          <a:bodyPr wrap="none" rtlCol="0">
            <a:spAutoFit/>
          </a:bodyPr>
          <a:lstStyle/>
          <a:p>
            <a:r>
              <a:rPr kumimoji="1" lang="en-US" sz="1100" dirty="0">
                <a:solidFill>
                  <a:prstClr val="black"/>
                </a:solidFill>
                <a:latin typeface="Arial" panose="020B0604020202020204" pitchFamily="34" charset="0"/>
                <a:cs typeface="Arial" panose="020B0604020202020204" pitchFamily="34" charset="0"/>
              </a:rPr>
              <a:t>Validation set</a:t>
            </a:r>
          </a:p>
        </p:txBody>
      </p:sp>
      <p:sp>
        <p:nvSpPr>
          <p:cNvPr id="10" name="文本框 9"/>
          <p:cNvSpPr txBox="1"/>
          <p:nvPr/>
        </p:nvSpPr>
        <p:spPr>
          <a:xfrm>
            <a:off x="6926543" y="2843443"/>
            <a:ext cx="873957" cy="261610"/>
          </a:xfrm>
          <a:prstGeom prst="rect">
            <a:avLst/>
          </a:prstGeom>
          <a:noFill/>
        </p:spPr>
        <p:txBody>
          <a:bodyPr wrap="none" rtlCol="0">
            <a:spAutoFit/>
          </a:bodyPr>
          <a:lstStyle/>
          <a:p>
            <a:r>
              <a:rPr kumimoji="1" lang="en-US" sz="1100" dirty="0">
                <a:solidFill>
                  <a:prstClr val="black"/>
                </a:solidFill>
                <a:latin typeface="Arial" panose="020B0604020202020204" pitchFamily="34" charset="0"/>
                <a:cs typeface="Arial" panose="020B0604020202020204" pitchFamily="34" charset="0"/>
              </a:rPr>
              <a:t>Testing set</a:t>
            </a:r>
          </a:p>
        </p:txBody>
      </p:sp>
    </p:spTree>
    <p:extLst>
      <p:ext uri="{BB962C8B-B14F-4D97-AF65-F5344CB8AC3E}">
        <p14:creationId xmlns:p14="http://schemas.microsoft.com/office/powerpoint/2010/main" val="18191962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Manifestation</a:t>
            </a:r>
          </a:p>
        </p:txBody>
      </p:sp>
      <p:sp>
        <p:nvSpPr>
          <p:cNvPr id="3" name="内容占位符 2"/>
          <p:cNvSpPr>
            <a:spLocks noGrp="1"/>
          </p:cNvSpPr>
          <p:nvPr>
            <p:ph idx="1"/>
          </p:nvPr>
        </p:nvSpPr>
        <p:spPr>
          <a:xfrm>
            <a:off x="647701" y="1019175"/>
            <a:ext cx="6667499" cy="5290185"/>
          </a:xfrm>
        </p:spPr>
        <p:txBody>
          <a:bodyPr>
            <a:normAutofit lnSpcReduction="10000"/>
          </a:bodyPr>
          <a:lstStyle/>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The horizontal coordinate represents model complexity, and the vertical coordinate represents an error value.</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The blue curve represents an error on the training set, and the red curve represents an error on the validation set.</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When the model complexity increases:</a:t>
            </a:r>
          </a:p>
          <a:p>
            <a:pPr marL="660400" lvl="1" indent="-282575">
              <a:lnSpc>
                <a:spcPct val="110000"/>
              </a:lnSpc>
            </a:pPr>
            <a:r>
              <a:rPr lang="en-US" sz="2000" dirty="0">
                <a:latin typeface="Arial" panose="020B0604020202020204" pitchFamily="34" charset="0"/>
                <a:cs typeface="Arial" panose="020B0604020202020204" pitchFamily="34" charset="0"/>
              </a:rPr>
              <a:t>The error on the training set gradually decreases.</a:t>
            </a:r>
          </a:p>
          <a:p>
            <a:pPr marL="660400" lvl="1" indent="-282575">
              <a:lnSpc>
                <a:spcPct val="110000"/>
              </a:lnSpc>
            </a:pPr>
            <a:r>
              <a:rPr lang="en-US" sz="2000" dirty="0">
                <a:latin typeface="Arial" panose="020B0604020202020204" pitchFamily="34" charset="0"/>
                <a:cs typeface="Arial" panose="020B0604020202020204" pitchFamily="34" charset="0"/>
              </a:rPr>
              <a:t>The error on the validation set first decreases and then increases.</a:t>
            </a:r>
          </a:p>
          <a:p>
            <a:pPr>
              <a:lnSpc>
                <a:spcPct val="11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This is the process from underfitting to overfitting.</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The validation set is intended to help select the model at the dashed line. The model can best fit the data, so that a better generalization effect is expected. </a:t>
            </a:r>
          </a:p>
        </p:txBody>
      </p:sp>
      <p:pic>
        <p:nvPicPr>
          <p:cNvPr id="4" name="图片 3"/>
          <p:cNvPicPr/>
          <p:nvPr/>
        </p:nvPicPr>
        <p:blipFill>
          <a:blip r:embed="rId2"/>
          <a:stretch>
            <a:fillRect/>
          </a:stretch>
        </p:blipFill>
        <p:spPr>
          <a:xfrm>
            <a:off x="7241678" y="1695024"/>
            <a:ext cx="4729665" cy="3292785"/>
          </a:xfrm>
          <a:prstGeom prst="rect">
            <a:avLst/>
          </a:prstGeom>
        </p:spPr>
      </p:pic>
      <p:sp>
        <p:nvSpPr>
          <p:cNvPr id="6" name="矩形 5"/>
          <p:cNvSpPr/>
          <p:nvPr/>
        </p:nvSpPr>
        <p:spPr>
          <a:xfrm>
            <a:off x="7499095" y="5279252"/>
            <a:ext cx="4288353" cy="369332"/>
          </a:xfrm>
          <a:prstGeom prst="rect">
            <a:avLst/>
          </a:prstGeom>
        </p:spPr>
        <p:txBody>
          <a:bodyPr wrap="none">
            <a:spAutoFit/>
          </a:bodyPr>
          <a:lstStyle/>
          <a:p>
            <a:r>
              <a:rPr lang="en-US" dirty="0">
                <a:solidFill>
                  <a:prstClr val="black"/>
                </a:solidFill>
                <a:latin typeface="Arial" panose="020B0604020202020204" pitchFamily="34" charset="0"/>
                <a:ea typeface="SimSun" charset="-122"/>
                <a:cs typeface="Arial" panose="020B0604020202020204" pitchFamily="34" charset="0"/>
              </a:rPr>
              <a:t>Overfitting and underfitting of the model</a:t>
            </a:r>
            <a:r>
              <a:rPr lang="en-US"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01132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spc="0" dirty="0" smtClean="0">
                <a:latin typeface="Arial" panose="020B0604020202020204" pitchFamily="34" charset="0"/>
                <a:cs typeface="Arial" panose="020B0604020202020204" pitchFamily="34" charset="0"/>
              </a:rPr>
              <a:t>About This Course</a:t>
            </a:r>
            <a:endParaRPr lang="en-US" b="1" cap="none" spc="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marL="0" indent="0">
              <a:buNone/>
            </a:pPr>
            <a:r>
              <a:rPr lang="en-US" sz="2800" dirty="0" smtClean="0">
                <a:latin typeface="Arial" panose="020B0604020202020204" pitchFamily="34" charset="0"/>
                <a:cs typeface="Arial" panose="020B0604020202020204" pitchFamily="34" charset="0"/>
              </a:rPr>
              <a:t>Timetable for this morning</a:t>
            </a:r>
            <a:endParaRPr lang="en-US" sz="2800" dirty="0">
              <a:latin typeface="Arial" panose="020B0604020202020204" pitchFamily="34" charset="0"/>
              <a:cs typeface="Arial" panose="020B0604020202020204" pitchFamily="34" charset="0"/>
            </a:endParaRPr>
          </a:p>
          <a:p>
            <a:pPr marL="0" indent="0">
              <a:buNone/>
            </a:pPr>
            <a:r>
              <a:rPr lang="en-US" altLang="zh-CN" dirty="0" smtClean="0"/>
              <a:t>9:00  - 10:30</a:t>
            </a:r>
            <a:endParaRPr lang="en-US" altLang="zh-CN" dirty="0"/>
          </a:p>
          <a:p>
            <a:pPr lvl="1"/>
            <a:r>
              <a:rPr lang="en-US" altLang="zh-CN" b="1" dirty="0"/>
              <a:t>Machine learning: </a:t>
            </a:r>
            <a:r>
              <a:rPr lang="en-US" altLang="zh-CN" dirty="0"/>
              <a:t>regression problems, gradient descent, classification problems, </a:t>
            </a:r>
            <a:r>
              <a:rPr lang="en-US" altLang="zh-CN" dirty="0" err="1"/>
              <a:t>overfitting</a:t>
            </a:r>
            <a:endParaRPr lang="en-US" altLang="zh-CN" dirty="0"/>
          </a:p>
          <a:p>
            <a:pPr lvl="1"/>
            <a:r>
              <a:rPr lang="en-US" altLang="zh-CN" b="1" dirty="0"/>
              <a:t>Practical exercise: </a:t>
            </a:r>
            <a:r>
              <a:rPr lang="en-US" altLang="zh-CN" dirty="0"/>
              <a:t>realization of solving linear regression problems based on gradient descent</a:t>
            </a:r>
          </a:p>
          <a:p>
            <a:pPr lvl="1"/>
            <a:r>
              <a:rPr lang="en-US" altLang="zh-CN" b="1" dirty="0"/>
              <a:t>Deep neural networks: </a:t>
            </a:r>
            <a:r>
              <a:rPr lang="en-US" altLang="zh-CN" dirty="0"/>
              <a:t>basic concepts, </a:t>
            </a:r>
            <a:r>
              <a:rPr lang="en-US" altLang="zh-CN" dirty="0" err="1"/>
              <a:t>feedforward</a:t>
            </a:r>
            <a:r>
              <a:rPr lang="en-US" altLang="zh-CN" dirty="0"/>
              <a:t> networks, activation functions</a:t>
            </a:r>
          </a:p>
          <a:p>
            <a:pPr marL="457200" lvl="1" indent="0">
              <a:buNone/>
            </a:pPr>
            <a:endParaRPr lang="en-US" sz="2000" dirty="0">
              <a:latin typeface="Arial" panose="020B0604020202020204" pitchFamily="34" charset="0"/>
              <a:cs typeface="Arial" panose="020B0604020202020204" pitchFamily="34" charset="0"/>
            </a:endParaRPr>
          </a:p>
          <a:p>
            <a:pPr marL="0" indent="0">
              <a:buNone/>
            </a:pPr>
            <a:r>
              <a:rPr lang="en-US" altLang="zh-CN" dirty="0" smtClean="0"/>
              <a:t>10:45 - 12:15</a:t>
            </a:r>
            <a:endParaRPr lang="en-US" altLang="zh-CN" dirty="0"/>
          </a:p>
          <a:p>
            <a:pPr lvl="1"/>
            <a:r>
              <a:rPr lang="en-US" altLang="zh-CN" b="1" dirty="0"/>
              <a:t>Deep neural network: </a:t>
            </a:r>
            <a:r>
              <a:rPr lang="en-US" altLang="zh-CN" dirty="0"/>
              <a:t>back propagation, the concept of generalization</a:t>
            </a:r>
            <a:endParaRPr lang="zh-CN" altLang="zh-CN" dirty="0"/>
          </a:p>
          <a:p>
            <a:pPr lvl="1"/>
            <a:r>
              <a:rPr lang="zh-CN" altLang="zh-CN" b="1" dirty="0"/>
              <a:t>Training deep learning models: </a:t>
            </a:r>
            <a:r>
              <a:rPr lang="zh-CN" altLang="zh-CN" dirty="0"/>
              <a:t>challenges, loss </a:t>
            </a:r>
            <a:r>
              <a:rPr lang="zh-CN" altLang="zh-CN" dirty="0" smtClean="0"/>
              <a:t>function</a:t>
            </a:r>
            <a:r>
              <a:rPr lang="en-US" altLang="zh-CN" dirty="0" smtClean="0"/>
              <a:t> and regularization</a:t>
            </a:r>
            <a:r>
              <a:rPr lang="zh-CN" altLang="zh-CN" dirty="0" smtClean="0"/>
              <a:t>, </a:t>
            </a:r>
            <a:r>
              <a:rPr lang="zh-CN" altLang="zh-CN" dirty="0"/>
              <a:t>optimizer and learning rate</a:t>
            </a:r>
          </a:p>
          <a:p>
            <a:pPr lvl="1"/>
            <a:r>
              <a:rPr lang="zh-CN" altLang="zh-CN" b="1" dirty="0"/>
              <a:t>Practical exercise:</a:t>
            </a:r>
            <a:r>
              <a:rPr lang="zh-CN" altLang="zh-CN" dirty="0"/>
              <a:t> display of the process of solving function </a:t>
            </a:r>
            <a:r>
              <a:rPr lang="en-US" altLang="zh-CN" dirty="0" smtClean="0"/>
              <a:t>extreme </a:t>
            </a:r>
            <a:r>
              <a:rPr lang="zh-CN" altLang="zh-CN" dirty="0" smtClean="0"/>
              <a:t>points </a:t>
            </a:r>
            <a:r>
              <a:rPr lang="zh-CN" altLang="zh-CN" dirty="0"/>
              <a:t>with different optimizers</a:t>
            </a:r>
          </a:p>
          <a:p>
            <a:pPr lvl="1"/>
            <a:endParaRPr lang="en-US" sz="2000" dirty="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1444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Solutions</a:t>
            </a:r>
          </a:p>
        </p:txBody>
      </p:sp>
      <p:sp>
        <p:nvSpPr>
          <p:cNvPr id="3" name="内容占位符 2"/>
          <p:cNvSpPr>
            <a:spLocks noGrp="1"/>
          </p:cNvSpPr>
          <p:nvPr>
            <p:ph idx="1"/>
          </p:nvPr>
        </p:nvSpPr>
        <p:spPr/>
        <p:txBody>
          <a:bodyPr>
            <a:noAutofit/>
          </a:bodyPr>
          <a:lstStyle/>
          <a:p>
            <a:pPr>
              <a:lnSpc>
                <a:spcPct val="10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In the case of underfitting, increase the model complexity.</a:t>
            </a:r>
          </a:p>
          <a:p>
            <a:pPr>
              <a:lnSpc>
                <a:spcPct val="10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In the case of </a:t>
            </a:r>
            <a:r>
              <a:rPr kumimoji="1" lang="en-US" b="0" dirty="0" err="1" smtClean="0">
                <a:latin typeface="Arial" panose="020B0604020202020204" pitchFamily="34" charset="0"/>
                <a:cs typeface="Arial" panose="020B0604020202020204" pitchFamily="34" charset="0"/>
              </a:rPr>
              <a:t>overfitting</a:t>
            </a:r>
            <a:r>
              <a:rPr kumimoji="1" lang="en-US" b="0" dirty="0" smtClean="0">
                <a:latin typeface="Arial" panose="020B0604020202020204" pitchFamily="34" charset="0"/>
                <a:cs typeface="Arial" panose="020B0604020202020204" pitchFamily="34" charset="0"/>
              </a:rPr>
              <a:t>, </a:t>
            </a:r>
            <a:r>
              <a:rPr kumimoji="1" lang="en-US" b="0" dirty="0">
                <a:latin typeface="Arial" panose="020B0604020202020204" pitchFamily="34" charset="0"/>
                <a:cs typeface="Arial" panose="020B0604020202020204" pitchFamily="34" charset="0"/>
              </a:rPr>
              <a:t>which is more common, decrease the model complexity.</a:t>
            </a:r>
          </a:p>
          <a:p>
            <a:pPr>
              <a:lnSpc>
                <a:spcPct val="10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Generally, the following methods are used to prevent overfitting:</a:t>
            </a:r>
          </a:p>
          <a:p>
            <a:pPr marL="679450" lvl="1" indent="-330200">
              <a:lnSpc>
                <a:spcPct val="100000"/>
              </a:lnSpc>
            </a:pPr>
            <a:r>
              <a:rPr kumimoji="1" lang="en-US" sz="2000" dirty="0">
                <a:latin typeface="Arial" panose="020B0604020202020204" pitchFamily="34" charset="0"/>
                <a:cs typeface="Arial" panose="020B0604020202020204" pitchFamily="34" charset="0"/>
              </a:rPr>
              <a:t>Re-selecting the model or adjusting its structure.</a:t>
            </a:r>
          </a:p>
          <a:p>
            <a:pPr marL="679450" lvl="1" indent="-330200">
              <a:lnSpc>
                <a:spcPct val="100000"/>
              </a:lnSpc>
            </a:pPr>
            <a:r>
              <a:rPr kumimoji="1" lang="en-US" sz="2000" dirty="0">
                <a:latin typeface="Arial" panose="020B0604020202020204" pitchFamily="34" charset="0"/>
                <a:cs typeface="Arial" panose="020B0604020202020204" pitchFamily="34" charset="0"/>
              </a:rPr>
              <a:t>Obtaining more data</a:t>
            </a:r>
          </a:p>
          <a:p>
            <a:pPr marL="679450" lvl="1" indent="-330200">
              <a:lnSpc>
                <a:spcPct val="100000"/>
              </a:lnSpc>
            </a:pPr>
            <a:r>
              <a:rPr kumimoji="1" lang="en-US" sz="2000" dirty="0">
                <a:latin typeface="Arial" panose="020B0604020202020204" pitchFamily="34" charset="0"/>
                <a:cs typeface="Arial" panose="020B0604020202020204" pitchFamily="34" charset="0"/>
              </a:rPr>
              <a:t>Combining multiple models</a:t>
            </a:r>
          </a:p>
          <a:p>
            <a:pPr marL="679450" lvl="1" indent="-330200">
              <a:lnSpc>
                <a:spcPct val="100000"/>
              </a:lnSpc>
            </a:pPr>
            <a:r>
              <a:rPr kumimoji="1" lang="en-US" sz="2000" dirty="0">
                <a:latin typeface="Arial" panose="020B0604020202020204" pitchFamily="34" charset="0"/>
                <a:cs typeface="Arial" panose="020B0604020202020204" pitchFamily="34" charset="0"/>
              </a:rPr>
              <a:t>Bayes method</a:t>
            </a:r>
          </a:p>
          <a:p>
            <a:pPr marL="679450" lvl="1" indent="-330200">
              <a:lnSpc>
                <a:spcPct val="100000"/>
              </a:lnSpc>
            </a:pPr>
            <a:r>
              <a:rPr kumimoji="1" lang="en-US" sz="2000" dirty="0">
                <a:latin typeface="Arial" panose="020B0604020202020204" pitchFamily="34" charset="0"/>
                <a:cs typeface="Arial" panose="020B0604020202020204" pitchFamily="34" charset="0"/>
              </a:rPr>
              <a:t>…</a:t>
            </a:r>
          </a:p>
          <a:p>
            <a:pPr>
              <a:lnSpc>
                <a:spcPct val="100000"/>
              </a:lnSpc>
              <a:buFont typeface="Arial" panose="020B0604020202020204" pitchFamily="34" charset="0"/>
              <a:buChar char="•"/>
            </a:pPr>
            <a:r>
              <a:rPr lang="en-US" b="0" dirty="0">
                <a:latin typeface="Arial" panose="020B0604020202020204" pitchFamily="34" charset="0"/>
                <a:cs typeface="Arial" panose="020B0604020202020204" pitchFamily="34" charset="0"/>
              </a:rPr>
              <a:t>In the training method </a:t>
            </a:r>
            <a:r>
              <a:rPr lang="en-US" b="0" dirty="0" smtClean="0">
                <a:latin typeface="Arial" panose="020B0604020202020204" pitchFamily="34" charset="0"/>
                <a:cs typeface="Arial" panose="020B0604020202020204" pitchFamily="34" charset="0"/>
              </a:rPr>
              <a:t>section of the deep </a:t>
            </a:r>
            <a:r>
              <a:rPr lang="en-US" b="0" dirty="0">
                <a:latin typeface="Arial" panose="020B0604020202020204" pitchFamily="34" charset="0"/>
                <a:cs typeface="Arial" panose="020B0604020202020204" pitchFamily="34" charset="0"/>
              </a:rPr>
              <a:t>neural network, other methods </a:t>
            </a:r>
            <a:r>
              <a:rPr lang="en-US" b="0" dirty="0" smtClean="0">
                <a:latin typeface="Arial" panose="020B0604020202020204" pitchFamily="34" charset="0"/>
                <a:cs typeface="Arial" panose="020B0604020202020204" pitchFamily="34" charset="0"/>
              </a:rPr>
              <a:t>of </a:t>
            </a:r>
            <a:r>
              <a:rPr lang="en-US" b="0" dirty="0">
                <a:latin typeface="Arial" panose="020B0604020202020204" pitchFamily="34" charset="0"/>
                <a:cs typeface="Arial" panose="020B0604020202020204" pitchFamily="34" charset="0"/>
              </a:rPr>
              <a:t>enhancing the </a:t>
            </a:r>
            <a:r>
              <a:rPr lang="en-US" b="0" dirty="0" smtClean="0">
                <a:latin typeface="Arial" panose="020B0604020202020204" pitchFamily="34" charset="0"/>
                <a:cs typeface="Arial" panose="020B0604020202020204" pitchFamily="34" charset="0"/>
              </a:rPr>
              <a:t>model's generalization </a:t>
            </a:r>
            <a:r>
              <a:rPr lang="en-US" b="0" dirty="0">
                <a:latin typeface="Arial" panose="020B0604020202020204" pitchFamily="34" charset="0"/>
                <a:cs typeface="Arial" panose="020B0604020202020204" pitchFamily="34" charset="0"/>
              </a:rPr>
              <a:t>ability </a:t>
            </a:r>
            <a:r>
              <a:rPr lang="en-US" b="0" dirty="0" smtClean="0">
                <a:latin typeface="Arial" panose="020B0604020202020204" pitchFamily="34" charset="0"/>
                <a:cs typeface="Arial" panose="020B0604020202020204" pitchFamily="34" charset="0"/>
              </a:rPr>
              <a:t>and </a:t>
            </a:r>
            <a:r>
              <a:rPr lang="en-US" b="0" dirty="0">
                <a:latin typeface="Arial" panose="020B0604020202020204" pitchFamily="34" charset="0"/>
                <a:cs typeface="Arial" panose="020B0604020202020204" pitchFamily="34" charset="0"/>
              </a:rPr>
              <a:t>preventing overfitting will be introduced.</a:t>
            </a:r>
          </a:p>
        </p:txBody>
      </p:sp>
    </p:spTree>
    <p:extLst>
      <p:ext uri="{BB962C8B-B14F-4D97-AF65-F5344CB8AC3E}">
        <p14:creationId xmlns:p14="http://schemas.microsoft.com/office/powerpoint/2010/main" val="3230963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b="1" cap="none" spc="0" dirty="0">
                <a:latin typeface="Arial" panose="020B0604020202020204" pitchFamily="34" charset="0"/>
                <a:cs typeface="Arial" panose="020B0604020202020204" pitchFamily="34" charset="0"/>
              </a:rPr>
              <a:t>Summary</a:t>
            </a:r>
          </a:p>
        </p:txBody>
      </p:sp>
      <p:sp>
        <p:nvSpPr>
          <p:cNvPr id="15364" name="Rectangle 3"/>
          <p:cNvSpPr>
            <a:spLocks noGrp="1" noChangeArrowheads="1"/>
          </p:cNvSpPr>
          <p:nvPr>
            <p:ph idx="1"/>
          </p:nvPr>
        </p:nvSpPr>
        <p:spPr/>
        <p:txBody>
          <a:bodyPr/>
          <a:lstStyle/>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Regression algorithms usually use a series of properties to predict </a:t>
            </a:r>
            <a:r>
              <a:rPr lang="en-US" b="0" dirty="0" smtClean="0">
                <a:latin typeface="Arial" panose="020B0604020202020204" pitchFamily="34" charset="0"/>
                <a:ea typeface="+mj-ea"/>
                <a:cs typeface="Arial" panose="020B0604020202020204" pitchFamily="34" charset="0"/>
              </a:rPr>
              <a:t>values, </a:t>
            </a:r>
            <a:r>
              <a:rPr lang="en-US" b="0" dirty="0">
                <a:latin typeface="Arial" panose="020B0604020202020204" pitchFamily="34" charset="0"/>
                <a:ea typeface="+mj-ea"/>
                <a:cs typeface="Arial" panose="020B0604020202020204" pitchFamily="34" charset="0"/>
              </a:rPr>
              <a:t>and the predicted values are continuous.</a:t>
            </a:r>
          </a:p>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Gradient descent is a first-order optimization algorithm, also known as steepest descent.</a:t>
            </a:r>
          </a:p>
          <a:p>
            <a:pPr marL="339725" lvl="1" indent="9525">
              <a:buNone/>
            </a:pPr>
            <a:r>
              <a:rPr lang="en-US" sz="2000" dirty="0">
                <a:latin typeface="Arial" panose="020B0604020202020204" pitchFamily="34" charset="0"/>
                <a:cs typeface="Arial" panose="020B0604020202020204" pitchFamily="34" charset="0"/>
              </a:rPr>
              <a:t>To find the local minimum of a loss function (or objective function), </a:t>
            </a:r>
            <a:r>
              <a:rPr lang="en-US" sz="2000" dirty="0" smtClean="0">
                <a:latin typeface="Arial" panose="020B0604020202020204" pitchFamily="34" charset="0"/>
                <a:cs typeface="Arial" panose="020B0604020202020204" pitchFamily="34" charset="0"/>
              </a:rPr>
              <a:t>it </a:t>
            </a:r>
            <a:r>
              <a:rPr lang="en-US" sz="2000" dirty="0">
                <a:latin typeface="Arial" panose="020B0604020202020204" pitchFamily="34" charset="0"/>
                <a:cs typeface="Arial" panose="020B0604020202020204" pitchFamily="34" charset="0"/>
              </a:rPr>
              <a:t>is necessary to move a certain distance in the negative direction of the gradient (or approximate gradient) corresponding to the current point of the function, </a:t>
            </a:r>
            <a:r>
              <a:rPr lang="en-US" sz="2000" dirty="0" smtClean="0">
                <a:latin typeface="Arial" panose="020B0604020202020204" pitchFamily="34" charset="0"/>
                <a:cs typeface="Arial" panose="020B0604020202020204" pitchFamily="34" charset="0"/>
              </a:rPr>
              <a:t>and </a:t>
            </a:r>
            <a:r>
              <a:rPr lang="en-US" sz="2000" dirty="0">
                <a:latin typeface="Arial" panose="020B0604020202020204" pitchFamily="34" charset="0"/>
                <a:cs typeface="Arial" panose="020B0604020202020204" pitchFamily="34" charset="0"/>
              </a:rPr>
              <a:t>implement iterative search.</a:t>
            </a:r>
          </a:p>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The output of a classification problem is a discrete value, that is, the category of the sample.</a:t>
            </a:r>
          </a:p>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Both overfitting and </a:t>
            </a:r>
            <a:r>
              <a:rPr lang="en-US" b="0" dirty="0" err="1">
                <a:latin typeface="Arial" panose="020B0604020202020204" pitchFamily="34" charset="0"/>
                <a:ea typeface="+mj-ea"/>
                <a:cs typeface="Arial" panose="020B0604020202020204" pitchFamily="34" charset="0"/>
              </a:rPr>
              <a:t>underfitting</a:t>
            </a:r>
            <a:r>
              <a:rPr lang="en-US" b="0" dirty="0">
                <a:latin typeface="Arial" panose="020B0604020202020204" pitchFamily="34" charset="0"/>
                <a:ea typeface="+mj-ea"/>
                <a:cs typeface="Arial" panose="020B0604020202020204" pitchFamily="34" charset="0"/>
              </a:rPr>
              <a:t> </a:t>
            </a:r>
            <a:r>
              <a:rPr lang="en-US" b="0" dirty="0" smtClean="0">
                <a:latin typeface="Arial" panose="020B0604020202020204" pitchFamily="34" charset="0"/>
                <a:ea typeface="+mj-ea"/>
                <a:cs typeface="Arial" panose="020B0604020202020204" pitchFamily="34" charset="0"/>
              </a:rPr>
              <a:t>reflect that </a:t>
            </a:r>
            <a:r>
              <a:rPr lang="en-US" b="0" dirty="0">
                <a:latin typeface="Arial" panose="020B0604020202020204" pitchFamily="34" charset="0"/>
                <a:ea typeface="+mj-ea"/>
                <a:cs typeface="Arial" panose="020B0604020202020204" pitchFamily="34" charset="0"/>
              </a:rPr>
              <a:t>the selected model does not fit the data well.</a:t>
            </a:r>
          </a:p>
          <a:p>
            <a:pPr marL="612775" lvl="1" indent="-263525"/>
            <a:r>
              <a:rPr lang="en-US" sz="2000" dirty="0">
                <a:latin typeface="Arial" panose="020B0604020202020204" pitchFamily="34" charset="0"/>
                <a:cs typeface="Arial" panose="020B0604020202020204" pitchFamily="34" charset="0"/>
              </a:rPr>
              <a:t>Overfitting - the model is too complex</a:t>
            </a:r>
            <a:r>
              <a:rPr 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pPr marL="612775" lvl="1" indent="-263525"/>
            <a:r>
              <a:rPr lang="en-US" sz="2000" dirty="0">
                <a:latin typeface="Arial" panose="020B0604020202020204" pitchFamily="34" charset="0"/>
                <a:cs typeface="Arial" panose="020B0604020202020204" pitchFamily="34" charset="0"/>
              </a:rPr>
              <a:t>Underfitting - the model is too simple.</a:t>
            </a:r>
          </a:p>
          <a:p>
            <a:pPr marL="612775" lvl="1" indent="-263525"/>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72363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en-US" dirty="0">
                <a:latin typeface="Arial" panose="020B0604020202020204" pitchFamily="34" charset="0"/>
                <a:cs typeface="Arial" panose="020B0604020202020204" pitchFamily="34" charset="0"/>
              </a:rPr>
              <a:t>Practical </a:t>
            </a:r>
            <a:r>
              <a:rPr lang="en-US" dirty="0" smtClean="0">
                <a:latin typeface="Arial" panose="020B0604020202020204" pitchFamily="34" charset="0"/>
                <a:cs typeface="Arial" panose="020B0604020202020204" pitchFamily="34" charset="0"/>
              </a:rPr>
              <a:t>Exercise </a:t>
            </a:r>
            <a:r>
              <a:rPr lang="en-US" cap="none" dirty="0" smtClean="0">
                <a:latin typeface="Arial" panose="020B0604020202020204" pitchFamily="34" charset="0"/>
                <a:cs typeface="Arial" panose="020B0604020202020204" pitchFamily="34" charset="0"/>
              </a:rPr>
              <a:t>1</a:t>
            </a:r>
            <a:endParaRPr lang="en-US" cap="none" dirty="0">
              <a:latin typeface="Arial" panose="020B0604020202020204" pitchFamily="34" charset="0"/>
              <a:cs typeface="Arial" panose="020B0604020202020204" pitchFamily="34" charset="0"/>
            </a:endParaRPr>
          </a:p>
        </p:txBody>
      </p:sp>
      <p:sp>
        <p:nvSpPr>
          <p:cNvPr id="2" name="矩形 1"/>
          <p:cNvSpPr/>
          <p:nvPr/>
        </p:nvSpPr>
        <p:spPr>
          <a:xfrm>
            <a:off x="4881949" y="4284240"/>
            <a:ext cx="2428101" cy="369332"/>
          </a:xfrm>
          <a:prstGeom prst="rect">
            <a:avLst/>
          </a:prstGeom>
        </p:spPr>
        <p:txBody>
          <a:bodyPr wrap="none">
            <a:spAutoFit/>
          </a:bodyPr>
          <a:lstStyle/>
          <a:p>
            <a:r>
              <a:rPr lang="zh-CN" altLang="en-US" dirty="0"/>
              <a:t>Linear_</a:t>
            </a:r>
            <a:r>
              <a:rPr lang="zh-CN" altLang="en-US" dirty="0" smtClean="0"/>
              <a:t>regression</a:t>
            </a:r>
            <a:r>
              <a:rPr lang="en-US" altLang="zh-CN" dirty="0" smtClean="0"/>
              <a:t>.</a:t>
            </a:r>
            <a:r>
              <a:rPr lang="en-US" altLang="zh-CN" dirty="0" err="1" smtClean="0"/>
              <a:t>ipynb</a:t>
            </a:r>
            <a:endParaRPr lang="zh-CN" altLang="en-US" dirty="0"/>
          </a:p>
        </p:txBody>
      </p:sp>
    </p:spTree>
    <p:extLst>
      <p:ext uri="{BB962C8B-B14F-4D97-AF65-F5344CB8AC3E}">
        <p14:creationId xmlns:p14="http://schemas.microsoft.com/office/powerpoint/2010/main" val="26346118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en-US" cap="none" dirty="0" smtClean="0">
                <a:latin typeface="Arial" panose="020B0604020202020204" pitchFamily="34" charset="0"/>
                <a:cs typeface="Arial" panose="020B0604020202020204" pitchFamily="34" charset="0"/>
              </a:rPr>
              <a:t>Deep Neural Network</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68934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dirty="0" smtClean="0">
                <a:latin typeface="Arial" panose="020B0604020202020204" pitchFamily="34" charset="0"/>
                <a:cs typeface="Arial" panose="020B0604020202020204" pitchFamily="34" charset="0"/>
              </a:rPr>
              <a:t>About This Course</a:t>
            </a:r>
            <a:endParaRPr lang="en-US" b="1" cap="none"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766763" y="1027967"/>
            <a:ext cx="10472928" cy="5290185"/>
          </a:xfrm>
        </p:spPr>
        <p:txBody>
          <a:bodyPr/>
          <a:lstStyle/>
          <a:p>
            <a:pPr marL="0" indent="0">
              <a:buNone/>
            </a:pPr>
            <a:r>
              <a:rPr lang="en-US" sz="2400" dirty="0">
                <a:latin typeface="Arial" panose="020B0604020202020204" pitchFamily="34" charset="0"/>
                <a:cs typeface="Arial" panose="020B0604020202020204" pitchFamily="34" charset="0"/>
              </a:rPr>
              <a:t>This </a:t>
            </a:r>
            <a:r>
              <a:rPr lang="en-US" sz="2400" dirty="0" smtClean="0">
                <a:latin typeface="Arial" panose="020B0604020202020204" pitchFamily="34" charset="0"/>
                <a:cs typeface="Arial" panose="020B0604020202020204" pitchFamily="34" charset="0"/>
              </a:rPr>
              <a:t>part </a:t>
            </a:r>
            <a:r>
              <a:rPr lang="en-US" altLang="zh-CN" sz="2400" dirty="0" smtClean="0">
                <a:latin typeface="Arial" panose="020B0604020202020204" pitchFamily="34" charset="0"/>
              </a:rPr>
              <a:t>intends </a:t>
            </a:r>
            <a:r>
              <a:rPr lang="en-US" altLang="zh-CN" sz="2400" dirty="0">
                <a:latin typeface="Arial" panose="020B0604020202020204" pitchFamily="34" charset="0"/>
              </a:rPr>
              <a:t>to </a:t>
            </a:r>
            <a:r>
              <a:rPr lang="en-US" altLang="zh-CN" sz="2400" dirty="0" smtClean="0">
                <a:latin typeface="Arial" panose="020B0604020202020204" pitchFamily="34" charset="0"/>
              </a:rPr>
              <a:t>explain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265113" lvl="1" indent="-203200"/>
            <a:r>
              <a:rPr lang="en-US" sz="1800" dirty="0">
                <a:latin typeface="Arial" panose="020B0604020202020204" pitchFamily="34" charset="0"/>
                <a:cs typeface="Arial" panose="020B0604020202020204" pitchFamily="34" charset="0"/>
              </a:rPr>
              <a:t>Basic knowledge of deep </a:t>
            </a:r>
            <a:r>
              <a:rPr lang="en-US" sz="1800" dirty="0" smtClean="0">
                <a:latin typeface="Arial" panose="020B0604020202020204" pitchFamily="34" charset="0"/>
                <a:cs typeface="Arial" panose="020B0604020202020204" pitchFamily="34" charset="0"/>
              </a:rPr>
              <a:t>learning</a:t>
            </a:r>
            <a:endParaRPr lang="en-US" sz="1800" dirty="0">
              <a:latin typeface="Arial" panose="020B0604020202020204" pitchFamily="34" charset="0"/>
              <a:cs typeface="Arial" panose="020B0604020202020204" pitchFamily="34" charset="0"/>
            </a:endParaRPr>
          </a:p>
          <a:p>
            <a:pPr marL="265113" lvl="1" indent="-203200"/>
            <a:r>
              <a:rPr lang="en-US" sz="1800" dirty="0">
                <a:latin typeface="Arial" panose="020B0604020202020204" pitchFamily="34" charset="0"/>
                <a:cs typeface="Arial" panose="020B0604020202020204" pitchFamily="34" charset="0"/>
              </a:rPr>
              <a:t>Concepts of feedforward </a:t>
            </a:r>
            <a:r>
              <a:rPr lang="en-US" sz="1800" dirty="0" smtClean="0">
                <a:latin typeface="Arial" panose="020B0604020202020204" pitchFamily="34" charset="0"/>
                <a:cs typeface="Arial" panose="020B0604020202020204" pitchFamily="34" charset="0"/>
              </a:rPr>
              <a:t>network</a:t>
            </a:r>
            <a:r>
              <a:rPr lang="en-US" altLang="zh-CN" sz="1800" dirty="0" smtClean="0">
                <a:latin typeface="Arial" panose="020B0604020202020204" pitchFamily="34" charset="0"/>
                <a:cs typeface="Arial" panose="020B0604020202020204" pitchFamily="34" charset="0"/>
              </a:rPr>
              <a:t>s</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backward propagation, generalization </a:t>
            </a:r>
            <a:r>
              <a:rPr lang="en-US" sz="1800" dirty="0" smtClean="0">
                <a:latin typeface="Arial" panose="020B0604020202020204" pitchFamily="34" charset="0"/>
                <a:cs typeface="Arial" panose="020B0604020202020204" pitchFamily="34" charset="0"/>
              </a:rPr>
              <a:t>ability</a:t>
            </a:r>
          </a:p>
          <a:p>
            <a:pPr marL="265113" lvl="1" indent="-203200"/>
            <a:r>
              <a:rPr lang="en-US" sz="1800" dirty="0">
                <a:latin typeface="Arial" panose="020B0604020202020204" pitchFamily="34" charset="0"/>
                <a:cs typeface="Arial" panose="020B0604020202020204" pitchFamily="34" charset="0"/>
              </a:rPr>
              <a:t>A</a:t>
            </a:r>
            <a:r>
              <a:rPr lang="en-US" sz="1800" dirty="0" smtClean="0">
                <a:latin typeface="Arial" panose="020B0604020202020204" pitchFamily="34" charset="0"/>
                <a:cs typeface="Arial" panose="020B0604020202020204" pitchFamily="34" charset="0"/>
              </a:rPr>
              <a:t>rchitecture </a:t>
            </a:r>
            <a:r>
              <a:rPr lang="en-US" sz="1800" dirty="0">
                <a:latin typeface="Arial" panose="020B0604020202020204" pitchFamily="34" charset="0"/>
                <a:cs typeface="Arial" panose="020B0604020202020204" pitchFamily="34" charset="0"/>
              </a:rPr>
              <a:t>design</a:t>
            </a:r>
          </a:p>
          <a:p>
            <a:pPr lvl="2"/>
            <a:endParaRPr lang="en-US" altLang="zh-CN" sz="1600" dirty="0" smtClean="0">
              <a:latin typeface="Arial" panose="020B0604020202020204" pitchFamily="34" charset="0"/>
              <a:cs typeface="Arial" panose="020B0604020202020204" pitchFamily="34" charset="0"/>
            </a:endParaRPr>
          </a:p>
          <a:p>
            <a:pPr lvl="2"/>
            <a:endParaRPr lang="en-US" altLang="zh-C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7660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C32BCA-8512-D24C-AD80-FA53946E1401}"/>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a:extLst>
              <a:ext uri="{FF2B5EF4-FFF2-40B4-BE49-F238E27FC236}">
                <a16:creationId xmlns="" xmlns:a16="http://schemas.microsoft.com/office/drawing/2014/main" id="{932673E9-BC3B-A044-A855-BE2ED246682B}"/>
              </a:ext>
            </a:extLst>
          </p:cNvPr>
          <p:cNvSpPr>
            <a:spLocks noGrp="1"/>
          </p:cNvSpPr>
          <p:nvPr>
            <p:ph idx="1"/>
          </p:nvPr>
        </p:nvSpPr>
        <p:spPr/>
        <p:txBody>
          <a:bodyPr/>
          <a:lstStyle/>
          <a:p>
            <a:r>
              <a:rPr kumimoji="1" lang="en-US" dirty="0">
                <a:latin typeface="Arial" panose="020B0604020202020204" pitchFamily="34" charset="0"/>
                <a:cs typeface="Arial" panose="020B0604020202020204" pitchFamily="34" charset="0"/>
              </a:rPr>
              <a:t>Basic Knowledge</a:t>
            </a:r>
          </a:p>
          <a:p>
            <a:r>
              <a:rPr kumimoji="1" lang="en-US" b="0" dirty="0">
                <a:latin typeface="Arial" panose="020B0604020202020204" pitchFamily="34" charset="0"/>
                <a:cs typeface="Arial" panose="020B0604020202020204" pitchFamily="34" charset="0"/>
              </a:rPr>
              <a:t>Feedforward Network</a:t>
            </a:r>
          </a:p>
          <a:p>
            <a:r>
              <a:rPr kumimoji="1" lang="en-US" b="0" dirty="0">
                <a:latin typeface="Arial" panose="020B0604020202020204" pitchFamily="34" charset="0"/>
                <a:cs typeface="Arial" panose="020B0604020202020204" pitchFamily="34" charset="0"/>
              </a:rPr>
              <a:t>Backward Propagation</a:t>
            </a:r>
          </a:p>
          <a:p>
            <a:r>
              <a:rPr kumimoji="1" lang="en-US" b="0" dirty="0">
                <a:latin typeface="Arial" panose="020B0604020202020204" pitchFamily="34" charset="0"/>
                <a:cs typeface="Arial" panose="020B0604020202020204" pitchFamily="34" charset="0"/>
              </a:rPr>
              <a:t>Generalization Ability</a:t>
            </a:r>
          </a:p>
          <a:p>
            <a:r>
              <a:rPr kumimoji="1" lang="en-US" b="0" dirty="0">
                <a:latin typeface="Arial" panose="020B0604020202020204" pitchFamily="34" charset="0"/>
                <a:cs typeface="Arial" panose="020B0604020202020204" pitchFamily="34" charset="0"/>
              </a:rPr>
              <a:t>Architecture Design</a:t>
            </a:r>
          </a:p>
        </p:txBody>
      </p:sp>
    </p:spTree>
    <p:extLst>
      <p:ext uri="{BB962C8B-B14F-4D97-AF65-F5344CB8AC3E}">
        <p14:creationId xmlns:p14="http://schemas.microsoft.com/office/powerpoint/2010/main" val="23160676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4056DF2-8491-834B-B415-CE4EE125A8B3}"/>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Basic Knowledge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E67075A4-9341-9346-BC15-B29FBF42AE82}"/>
                  </a:ext>
                </a:extLst>
              </p:cNvPr>
              <p:cNvSpPr>
                <a:spLocks noGrp="1"/>
              </p:cNvSpPr>
              <p:nvPr>
                <p:ph idx="1"/>
              </p:nvPr>
            </p:nvSpPr>
            <p:spPr/>
            <p:txBody>
              <a:bodyPr>
                <a:normAutofit/>
              </a:bodyPr>
              <a:lstStyle/>
              <a:p>
                <a:pPr>
                  <a:buFont typeface="Arial" panose="020B0604020202020204" pitchFamily="34" charset="0"/>
                  <a:buChar char="•"/>
                </a:pPr>
                <a:r>
                  <a:rPr kumimoji="1" lang="en-US" dirty="0">
                    <a:latin typeface="Arial" panose="020B0604020202020204" pitchFamily="34" charset="0"/>
                    <a:cs typeface="Arial" panose="020B0604020202020204" pitchFamily="34" charset="0"/>
                  </a:rPr>
                  <a:t>Deep feedforward network, </a:t>
                </a:r>
                <a:r>
                  <a:rPr kumimoji="1" lang="en-US" b="0" dirty="0">
                    <a:latin typeface="Arial" panose="020B0604020202020204" pitchFamily="34" charset="0"/>
                    <a:cs typeface="Arial" panose="020B0604020202020204" pitchFamily="34" charset="0"/>
                  </a:rPr>
                  <a:t>also </a:t>
                </a:r>
                <a:r>
                  <a:rPr kumimoji="1" lang="en-US" b="0" dirty="0" smtClean="0">
                    <a:latin typeface="Arial" panose="020B0604020202020204" pitchFamily="34" charset="0"/>
                    <a:cs typeface="Arial" panose="020B0604020202020204" pitchFamily="34" charset="0"/>
                  </a:rPr>
                  <a:t>referred to as </a:t>
                </a:r>
                <a:r>
                  <a:rPr kumimoji="1" lang="en-US" b="0" dirty="0">
                    <a:latin typeface="Arial" panose="020B0604020202020204" pitchFamily="34" charset="0"/>
                    <a:cs typeface="Arial" panose="020B0604020202020204" pitchFamily="34" charset="0"/>
                  </a:rPr>
                  <a:t>feedforward neural network (FNN) or multi-layer perceptron (MLP), is one of the most important models in deep learning.</a:t>
                </a:r>
              </a:p>
              <a:p>
                <a:pPr>
                  <a:buFont typeface="Arial" panose="020B0604020202020204" pitchFamily="34" charset="0"/>
                  <a:buChar char="•"/>
                </a:pPr>
                <a:endParaRPr kumimoji="1" lang="en-US" altLang="zh-CN" b="0" dirty="0">
                  <a:latin typeface="Arial" panose="020B0604020202020204" pitchFamily="34" charset="0"/>
                  <a:cs typeface="Arial" panose="020B0604020202020204" pitchFamily="34" charset="0"/>
                </a:endParaRPr>
              </a:p>
              <a:p>
                <a:pPr>
                  <a:buFont typeface="Arial" panose="020B0604020202020204" pitchFamily="34" charset="0"/>
                  <a:buChar char="•"/>
                </a:pPr>
                <a:r>
                  <a:rPr lang="en-US" b="0" dirty="0">
                    <a:latin typeface="Arial" panose="020B0604020202020204" pitchFamily="34" charset="0"/>
                    <a:cs typeface="Arial" panose="020B0604020202020204" pitchFamily="34" charset="0"/>
                  </a:rPr>
                  <a:t>The objective of the feedforward network is to approach </a:t>
                </a:r>
                <a:r>
                  <a:rPr lang="en-US" b="0" dirty="0" smtClean="0">
                    <a:latin typeface="Arial" panose="020B0604020202020204" pitchFamily="34" charset="0"/>
                    <a:cs typeface="Arial" panose="020B0604020202020204" pitchFamily="34" charset="0"/>
                  </a:rPr>
                  <a:t>certain </a:t>
                </a:r>
                <a:r>
                  <a:rPr lang="en-US" b="0" dirty="0">
                    <a:latin typeface="Arial" panose="020B0604020202020204" pitchFamily="34" charset="0"/>
                    <a:cs typeface="Arial" panose="020B0604020202020204" pitchFamily="34" charset="0"/>
                  </a:rPr>
                  <a:t>functions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𝑓</m:t>
                        </m:r>
                      </m:e>
                      <m:sup>
                        <m:r>
                          <a:rPr kumimoji="1" lang="en-US" altLang="zh-CN" b="0" i="1" smtClean="0">
                            <a:latin typeface="Cambria Math" panose="02040503050406030204" pitchFamily="18" charset="0"/>
                          </a:rPr>
                          <m:t>∗</m:t>
                        </m:r>
                      </m:sup>
                    </m:sSup>
                  </m:oMath>
                </a14:m>
                <a:r>
                  <a:rPr lang="en-US" b="0" dirty="0">
                    <a:latin typeface="Arial" panose="020B0604020202020204" pitchFamily="34" charset="0"/>
                    <a:cs typeface="Arial" panose="020B0604020202020204" pitchFamily="34" charset="0"/>
                  </a:rPr>
                  <a:t>. For example, a classification function </a:t>
                </a:r>
                <a14:m>
                  <m:oMath xmlns:m="http://schemas.openxmlformats.org/officeDocument/2006/math">
                    <m:sSup>
                      <m:sSupPr>
                        <m:ctrlPr>
                          <a:rPr kumimoji="1" lang="en-US" altLang="zh-CN" b="0" i="1">
                            <a:latin typeface="Cambria Math" panose="02040503050406030204" pitchFamily="18" charset="0"/>
                          </a:rPr>
                        </m:ctrlPr>
                      </m:sSupPr>
                      <m:e>
                        <m:r>
                          <a:rPr kumimoji="1" lang="en-US" altLang="zh-CN" b="0" i="1">
                            <a:latin typeface="Cambria Math" panose="02040503050406030204" pitchFamily="18" charset="0"/>
                          </a:rPr>
                          <m:t>𝑓</m:t>
                        </m:r>
                      </m:e>
                      <m:sup>
                        <m:r>
                          <a:rPr kumimoji="1" lang="en-US" altLang="zh-CN" b="0" i="1">
                            <a:latin typeface="Cambria Math" panose="02040503050406030204" pitchFamily="18" charset="0"/>
                          </a:rPr>
                          <m:t>∗</m:t>
                        </m:r>
                      </m:sup>
                    </m:s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oMath>
                </a14:m>
                <a:r>
                  <a:rPr lang="en-US" b="0" dirty="0">
                    <a:latin typeface="Arial" panose="020B0604020202020204" pitchFamily="34" charset="0"/>
                    <a:cs typeface="Arial" panose="020B0604020202020204" pitchFamily="34" charset="0"/>
                  </a:rPr>
                  <a:t> maps an input to a class. Then, </a:t>
                </a:r>
                <a:r>
                  <a:rPr lang="en-US" b="0" dirty="0" smtClean="0">
                    <a:latin typeface="Arial" panose="020B0604020202020204" pitchFamily="34" charset="0"/>
                    <a:cs typeface="Arial" panose="020B0604020202020204" pitchFamily="34" charset="0"/>
                  </a:rPr>
                  <a:t>the </a:t>
                </a:r>
                <a:r>
                  <a:rPr lang="en-US" altLang="zh-CN" b="0" dirty="0" smtClean="0">
                    <a:latin typeface="Arial" panose="020B0604020202020204" pitchFamily="34" charset="0"/>
                    <a:cs typeface="Arial" panose="020B0604020202020204" pitchFamily="34" charset="0"/>
                  </a:rPr>
                  <a:t>objective</a:t>
                </a:r>
                <a:r>
                  <a:rPr lang="en-US" b="0" dirty="0" smtClean="0">
                    <a:latin typeface="Arial" panose="020B0604020202020204" pitchFamily="34" charset="0"/>
                    <a:cs typeface="Arial" panose="020B0604020202020204" pitchFamily="34" charset="0"/>
                  </a:rPr>
                  <a:t> of </a:t>
                </a:r>
                <a:r>
                  <a:rPr lang="en-US" b="0" dirty="0" err="1" smtClean="0">
                    <a:latin typeface="Arial" panose="020B0604020202020204" pitchFamily="34" charset="0"/>
                    <a:cs typeface="Arial" panose="020B0604020202020204" pitchFamily="34" charset="0"/>
                  </a:rPr>
                  <a:t>feedforward</a:t>
                </a:r>
                <a:r>
                  <a:rPr lang="en-US" b="0" dirty="0" smtClean="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network is to define a mapping function </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𝜃</m:t>
                    </m:r>
                    <m:r>
                      <a:rPr kumimoji="1" lang="en-US" altLang="zh-CN" b="0" i="1" smtClean="0">
                        <a:latin typeface="Cambria Math" panose="02040503050406030204" pitchFamily="18" charset="0"/>
                      </a:rPr>
                      <m:t>)</m:t>
                    </m:r>
                  </m:oMath>
                </a14:m>
                <a:r>
                  <a:rPr lang="en-US" b="0" dirty="0">
                    <a:latin typeface="Arial" panose="020B0604020202020204" pitchFamily="34" charset="0"/>
                    <a:cs typeface="Arial" panose="020B0604020202020204" pitchFamily="34" charset="0"/>
                  </a:rPr>
                  <a:t> and learn the parameters </a:t>
                </a:r>
                <a14:m>
                  <m:oMath xmlns:m="http://schemas.openxmlformats.org/officeDocument/2006/math">
                    <m:r>
                      <a:rPr kumimoji="1" lang="zh-CN" altLang="en-US" b="0" i="1" smtClean="0">
                        <a:latin typeface="Cambria Math" panose="02040503050406030204" pitchFamily="18" charset="0"/>
                      </a:rPr>
                      <m:t>𝜃</m:t>
                    </m:r>
                  </m:oMath>
                </a14:m>
                <a:r>
                  <a:rPr lang="en-US" b="0" dirty="0">
                    <a:latin typeface="Arial" panose="020B0604020202020204" pitchFamily="34" charset="0"/>
                    <a:cs typeface="Arial" panose="020B0604020202020204" pitchFamily="34" charset="0"/>
                  </a:rPr>
                  <a:t> that can </a:t>
                </a:r>
                <a:r>
                  <a:rPr lang="en-US" b="0" dirty="0" smtClean="0">
                    <a:latin typeface="Arial" panose="020B0604020202020204" pitchFamily="34" charset="0"/>
                    <a:cs typeface="Arial" panose="020B0604020202020204" pitchFamily="34" charset="0"/>
                  </a:rPr>
                  <a:t>maximize this function's </a:t>
                </a:r>
                <a:r>
                  <a:rPr lang="en-US" b="0" dirty="0">
                    <a:latin typeface="Arial" panose="020B0604020202020204" pitchFamily="34" charset="0"/>
                    <a:cs typeface="Arial" panose="020B0604020202020204" pitchFamily="34" charset="0"/>
                  </a:rPr>
                  <a:t>approach </a:t>
                </a:r>
                <a:r>
                  <a:rPr lang="en-US" b="0" dirty="0" smtClean="0">
                    <a:latin typeface="Arial" panose="020B0604020202020204" pitchFamily="34" charset="0"/>
                    <a:cs typeface="Arial" panose="020B0604020202020204" pitchFamily="34" charset="0"/>
                  </a:rPr>
                  <a:t>to </a:t>
                </a:r>
                <a14:m>
                  <m:oMath xmlns:m="http://schemas.openxmlformats.org/officeDocument/2006/math">
                    <m:sSup>
                      <m:sSupPr>
                        <m:ctrlPr>
                          <a:rPr kumimoji="1" lang="en-US" altLang="zh-CN" b="0" i="1">
                            <a:latin typeface="Cambria Math" panose="02040503050406030204" pitchFamily="18" charset="0"/>
                          </a:rPr>
                        </m:ctrlPr>
                      </m:sSupPr>
                      <m:e>
                        <m:r>
                          <a:rPr kumimoji="1" lang="en-US" altLang="zh-CN" b="0" i="1">
                            <a:latin typeface="Cambria Math" panose="02040503050406030204" pitchFamily="18" charset="0"/>
                          </a:rPr>
                          <m:t>𝑓</m:t>
                        </m:r>
                      </m:e>
                      <m:sup>
                        <m:r>
                          <a:rPr kumimoji="1" lang="en-US" altLang="zh-CN" b="0" i="1">
                            <a:latin typeface="Cambria Math" panose="02040503050406030204" pitchFamily="18" charset="0"/>
                          </a:rPr>
                          <m:t>∗</m:t>
                        </m:r>
                      </m:sup>
                    </m:sSup>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𝑥</m:t>
                        </m:r>
                      </m:e>
                    </m:d>
                  </m:oMath>
                </a14:m>
                <a:r>
                  <a:rPr lang="en-US" b="0" dirty="0" smtClean="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pPr>
                  <a:buFont typeface="Arial" panose="020B0604020202020204" pitchFamily="34" charset="0"/>
                  <a:buChar char="•"/>
                </a:pPr>
                <a:endParaRPr kumimoji="1" lang="zh-CN" altLang="en-US" b="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E67075A4-9341-9346-BC15-B29FBF42AE82}"/>
                  </a:ext>
                </a:extLst>
              </p:cNvPr>
              <p:cNvSpPr>
                <a:spLocks noGrp="1" noRot="1" noChangeAspect="1" noMove="1" noResize="1" noEditPoints="1" noAdjustHandles="1" noChangeArrowheads="1" noChangeShapeType="1" noTextEdit="1"/>
              </p:cNvSpPr>
              <p:nvPr>
                <p:ph idx="1"/>
              </p:nvPr>
            </p:nvSpPr>
            <p:spPr>
              <a:blipFill rotWithShape="0">
                <a:blip r:embed="rId3"/>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27094236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0D368D8-EFCE-C348-A302-7B4FAE5C6DC3}"/>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Basic Knowledge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F4E92B2D-4AAD-8542-82C3-7E7B64805E59}"/>
                  </a:ext>
                </a:extLst>
              </p:cNvPr>
              <p:cNvSpPr>
                <a:spLocks noGrp="1"/>
              </p:cNvSpPr>
              <p:nvPr>
                <p:ph idx="1"/>
              </p:nvPr>
            </p:nvSpPr>
            <p:spPr/>
            <p:txBody>
              <a:bodyPr>
                <a:normAutofit/>
              </a:bodyPr>
              <a:lstStyle/>
              <a:p>
                <a:pPr>
                  <a:lnSpc>
                    <a:spcPct val="12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The feedforward network is essentially a combination of functions.</a:t>
                </a:r>
              </a:p>
              <a:p>
                <a:pPr marL="598488" lvl="1" indent="-265113">
                  <a:lnSpc>
                    <a:spcPct val="120000"/>
                  </a:lnSpc>
                </a:pPr>
                <a:r>
                  <a:rPr lang="en-US" dirty="0">
                    <a:latin typeface="Arial" panose="020B0604020202020204" pitchFamily="34" charset="0"/>
                    <a:cs typeface="Arial" panose="020B0604020202020204" pitchFamily="34" charset="0"/>
                  </a:rPr>
                  <a:t>For example, three functions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1</m:t>
                            </m:r>
                          </m:e>
                        </m:d>
                      </m:sup>
                    </m:sSup>
                  </m:oMath>
                </a14:m>
                <a:r>
                  <a:rPr lang="en-US" dirty="0">
                    <a:latin typeface="Arial" panose="020B0604020202020204" pitchFamily="34" charset="0"/>
                    <a:cs typeface="Arial" panose="020B0604020202020204" pitchFamily="34" charset="0"/>
                  </a:rPr>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2</m:t>
                            </m:r>
                          </m:e>
                        </m:d>
                      </m:sup>
                    </m:sSup>
                  </m:oMath>
                </a14:m>
                <a:r>
                  <a:rPr lang="en-US" dirty="0">
                    <a:latin typeface="Arial" panose="020B0604020202020204" pitchFamily="34" charset="0"/>
                    <a:cs typeface="Arial" panose="020B0604020202020204" pitchFamily="34" charset="0"/>
                  </a:rPr>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3</m:t>
                            </m:r>
                          </m:e>
                        </m:d>
                      </m:sup>
                    </m:sSup>
                  </m:oMath>
                </a14:m>
                <a:r>
                  <a:rPr lang="en-US" dirty="0">
                    <a:latin typeface="Arial" panose="020B0604020202020204" pitchFamily="34" charset="0"/>
                    <a:cs typeface="Arial" panose="020B0604020202020204" pitchFamily="34" charset="0"/>
                  </a:rPr>
                  <a:t> are defined for a network, </a:t>
                </a:r>
                <a:r>
                  <a:rPr lang="en-US" dirty="0" smtClean="0">
                    <a:latin typeface="Arial" panose="020B0604020202020204" pitchFamily="34" charset="0"/>
                    <a:cs typeface="Arial" panose="020B0604020202020204" pitchFamily="34" charset="0"/>
                  </a:rPr>
                  <a:t>and linked </a:t>
                </a:r>
                <a:r>
                  <a:rPr lang="en-US" dirty="0">
                    <a:latin typeface="Arial" panose="020B0604020202020204" pitchFamily="34" charset="0"/>
                    <a:cs typeface="Arial" panose="020B0604020202020204" pitchFamily="34" charset="0"/>
                  </a:rPr>
                  <a:t>in a chain.</a:t>
                </a:r>
              </a:p>
              <a:p>
                <a:pPr marL="598488" lvl="1" indent="-265113">
                  <a:lnSpc>
                    <a:spcPct val="120000"/>
                  </a:lnSpc>
                </a:pPr>
                <a:endParaRPr kumimoji="1" lang="en-US" altLang="zh-CN" dirty="0">
                  <a:latin typeface="Arial" panose="020B0604020202020204" pitchFamily="34" charset="0"/>
                  <a:cs typeface="Arial" panose="020B0604020202020204" pitchFamily="34" charset="0"/>
                </a:endParaRPr>
              </a:p>
              <a:p>
                <a:pPr marL="598488" lvl="1" indent="-265113">
                  <a:lnSpc>
                    <a:spcPct val="120000"/>
                  </a:lnSpc>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𝑓</m:t>
                          </m:r>
                        </m:e>
                        <m: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3</m:t>
                              </m:r>
                            </m:e>
                          </m:d>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𝑓</m:t>
                          </m:r>
                        </m:e>
                        <m: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2</m:t>
                              </m:r>
                            </m:e>
                          </m:d>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𝑓</m:t>
                          </m:r>
                        </m:e>
                        <m: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e>
                          </m:d>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en-US" altLang="zh-CN" dirty="0">
                  <a:latin typeface="Arial" panose="020B0604020202020204" pitchFamily="34" charset="0"/>
                  <a:cs typeface="Arial" panose="020B0604020202020204" pitchFamily="34" charset="0"/>
                </a:endParaRPr>
              </a:p>
              <a:p>
                <a:pPr marL="598488" lvl="1" indent="-265113">
                  <a:lnSpc>
                    <a:spcPct val="120000"/>
                  </a:lnSpc>
                </a:pPr>
                <a:endParaRPr kumimoji="1" lang="en-US" altLang="zh-CN" dirty="0">
                  <a:latin typeface="Arial" panose="020B0604020202020204" pitchFamily="34" charset="0"/>
                  <a:cs typeface="Arial" panose="020B0604020202020204" pitchFamily="34" charset="0"/>
                </a:endParaRPr>
              </a:p>
              <a:p>
                <a:pPr marL="598488" lvl="1" indent="-265113">
                  <a:lnSpc>
                    <a:spcPct val="120000"/>
                  </a:lnSpc>
                </a:pPr>
                <a:r>
                  <a:rPr lang="en-US" dirty="0">
                    <a:latin typeface="Arial" panose="020B0604020202020204" pitchFamily="34" charset="0"/>
                    <a:cs typeface="Arial" panose="020B0604020202020204" pitchFamily="34" charset="0"/>
                  </a:rPr>
                  <a:t>In this case,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e>
                        </m:d>
                      </m:sup>
                    </m:sSup>
                  </m:oMath>
                </a14:m>
                <a:r>
                  <a:rPr lang="en-US" dirty="0">
                    <a:latin typeface="Arial" panose="020B0604020202020204" pitchFamily="34" charset="0"/>
                    <a:cs typeface="Arial" panose="020B0604020202020204" pitchFamily="34" charset="0"/>
                  </a:rPr>
                  <a:t> is the first layer,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2</m:t>
                            </m:r>
                          </m:e>
                        </m:d>
                      </m:sup>
                    </m:sSup>
                  </m:oMath>
                </a14:m>
                <a:r>
                  <a:rPr lang="en-US" dirty="0">
                    <a:latin typeface="Arial" panose="020B0604020202020204" pitchFamily="34" charset="0"/>
                    <a:cs typeface="Arial" panose="020B0604020202020204" pitchFamily="34" charset="0"/>
                  </a:rPr>
                  <a:t> is the second layer, and so on.</a:t>
                </a:r>
              </a:p>
              <a:p>
                <a:pPr marL="598488" lvl="1" indent="-265113">
                  <a:lnSpc>
                    <a:spcPct val="120000"/>
                  </a:lnSpc>
                </a:pPr>
                <a:r>
                  <a:rPr kumimoji="1" lang="en-US" dirty="0">
                    <a:latin typeface="Arial" panose="020B0604020202020204" pitchFamily="34" charset="0"/>
                    <a:cs typeface="Arial" panose="020B0604020202020204" pitchFamily="34" charset="0"/>
                  </a:rPr>
                  <a:t>The first layer is an input layer, the last layer is an output layer, and the middle layers are collectively </a:t>
                </a:r>
                <a:r>
                  <a:rPr kumimoji="1" lang="en-US" dirty="0" smtClean="0">
                    <a:latin typeface="Arial" panose="020B0604020202020204" pitchFamily="34" charset="0"/>
                    <a:cs typeface="Arial" panose="020B0604020202020204" pitchFamily="34" charset="0"/>
                  </a:rPr>
                  <a:t>referred to as </a:t>
                </a:r>
                <a:r>
                  <a:rPr kumimoji="1" lang="en-US" dirty="0">
                    <a:latin typeface="Arial" panose="020B0604020202020204" pitchFamily="34" charset="0"/>
                    <a:cs typeface="Arial" panose="020B0604020202020204" pitchFamily="34" charset="0"/>
                  </a:rPr>
                  <a:t>hidden layers.</a:t>
                </a:r>
              </a:p>
              <a:p>
                <a:pPr marL="598488" lvl="1" indent="-265113">
                  <a:lnSpc>
                    <a:spcPct val="120000"/>
                  </a:lnSpc>
                </a:pPr>
                <a:r>
                  <a:rPr kumimoji="1" lang="en-US" b="1" dirty="0" smtClean="0">
                    <a:latin typeface="Arial" panose="020B0604020202020204" pitchFamily="34" charset="0"/>
                    <a:cs typeface="Arial" panose="020B0604020202020204" pitchFamily="34" charset="0"/>
                  </a:rPr>
                  <a:t>Depth</a:t>
                </a:r>
                <a:r>
                  <a:rPr kumimoji="1" lang="en-US" dirty="0" smtClean="0">
                    <a:latin typeface="Arial" panose="020B0604020202020204" pitchFamily="34" charset="0"/>
                    <a:cs typeface="Arial" panose="020B0604020202020204" pitchFamily="34" charset="0"/>
                  </a:rPr>
                  <a:t> </a:t>
                </a:r>
                <a:r>
                  <a:rPr kumimoji="1" lang="en-US" dirty="0">
                    <a:latin typeface="Arial" panose="020B0604020202020204" pitchFamily="34" charset="0"/>
                    <a:cs typeface="Arial" panose="020B0604020202020204" pitchFamily="34" charset="0"/>
                  </a:rPr>
                  <a:t>refers to the length of the chain, and </a:t>
                </a:r>
                <a:r>
                  <a:rPr kumimoji="1" lang="en-US" b="1" dirty="0">
                    <a:latin typeface="Arial" panose="020B0604020202020204" pitchFamily="34" charset="0"/>
                    <a:cs typeface="Arial" panose="020B0604020202020204" pitchFamily="34" charset="0"/>
                  </a:rPr>
                  <a:t>width</a:t>
                </a:r>
                <a:r>
                  <a:rPr kumimoji="1" lang="en-US" dirty="0">
                    <a:latin typeface="Arial" panose="020B0604020202020204" pitchFamily="34" charset="0"/>
                    <a:cs typeface="Arial" panose="020B0604020202020204" pitchFamily="34" charset="0"/>
                  </a:rPr>
                  <a:t> refers to the number of </a:t>
                </a:r>
                <a:r>
                  <a:rPr kumimoji="1" lang="en-US" b="1" dirty="0">
                    <a:latin typeface="Arial" panose="020B0604020202020204" pitchFamily="34" charset="0"/>
                    <a:cs typeface="Arial" panose="020B0604020202020204" pitchFamily="34" charset="0"/>
                  </a:rPr>
                  <a:t>neurons</a:t>
                </a:r>
                <a:r>
                  <a:rPr kumimoji="1" lang="en-US" dirty="0">
                    <a:latin typeface="Arial" panose="020B0604020202020204" pitchFamily="34" charset="0"/>
                    <a:cs typeface="Arial" panose="020B0604020202020204" pitchFamily="34" charset="0"/>
                  </a:rPr>
                  <a:t> at the hidden layers.</a:t>
                </a:r>
              </a:p>
            </p:txBody>
          </p:sp>
        </mc:Choice>
        <mc:Fallback xmlns="">
          <p:sp>
            <p:nvSpPr>
              <p:cNvPr id="3" name="内容占位符 2">
                <a:extLst>
                  <a:ext uri="{FF2B5EF4-FFF2-40B4-BE49-F238E27FC236}">
                    <a16:creationId xmlns="" xmlns:a16="http://schemas.microsoft.com/office/drawing/2014/main" xmlns:a14="http://schemas.microsoft.com/office/drawing/2010/main" id="{F4E92B2D-4AAD-8542-82C3-7E7B64805E59}"/>
                  </a:ext>
                </a:extLst>
              </p:cNvPr>
              <p:cNvSpPr>
                <a:spLocks noGrp="1" noRot="1" noChangeAspect="1" noMove="1" noResize="1" noEditPoints="1" noAdjustHandles="1" noChangeArrowheads="1" noChangeShapeType="1" noTextEdit="1"/>
              </p:cNvSpPr>
              <p:nvPr>
                <p:ph idx="1"/>
              </p:nvPr>
            </p:nvSpPr>
            <p:spPr>
              <a:blipFill rotWithShape="0">
                <a:blip r:embed="rId3"/>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1657445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BD11751-050E-F142-8AF9-B3A8A8ECA45A}"/>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Basic Knowledge</a:t>
            </a:r>
          </a:p>
        </p:txBody>
      </p:sp>
      <p:sp>
        <p:nvSpPr>
          <p:cNvPr id="3" name="内容占位符 2">
            <a:extLst>
              <a:ext uri="{FF2B5EF4-FFF2-40B4-BE49-F238E27FC236}">
                <a16:creationId xmlns="" xmlns:a16="http://schemas.microsoft.com/office/drawing/2014/main" id="{C9585F4F-D3C9-B04B-887D-2F6A6D0483DE}"/>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Neurons are an important part of the deep learning network model.</a:t>
            </a:r>
          </a:p>
          <a:p>
            <a:pPr marL="352425" lvl="1" indent="0">
              <a:lnSpc>
                <a:spcPct val="120000"/>
              </a:lnSpc>
              <a:buNone/>
            </a:pPr>
            <a:r>
              <a:rPr lang="en-US" dirty="0">
                <a:latin typeface="Arial" panose="020B0604020202020204" pitchFamily="34" charset="0"/>
                <a:cs typeface="Arial" panose="020B0604020202020204" pitchFamily="34" charset="0"/>
              </a:rPr>
              <a:t>The hidden layer consists of many parallel units, each representing a function whose input is a vector and output is a scalar</a:t>
            </a:r>
            <a:r>
              <a:rPr lang="en-US" dirty="0" smtClean="0">
                <a:latin typeface="Arial" panose="020B0604020202020204" pitchFamily="34" charset="0"/>
                <a:cs typeface="Arial" panose="020B0604020202020204" pitchFamily="34" charset="0"/>
              </a:rPr>
              <a:t>.</a:t>
            </a:r>
            <a:endParaRPr lang="en-US" altLang="zh-CN" b="0" dirty="0">
              <a:latin typeface="Arial" panose="020B0604020202020204" pitchFamily="34" charset="0"/>
              <a:cs typeface="Arial" panose="020B0604020202020204" pitchFamily="34" charset="0"/>
            </a:endParaRPr>
          </a:p>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The idea of multi-level vector values </a:t>
            </a:r>
            <a:r>
              <a:rPr lang="en-US" b="0" dirty="0" smtClean="0">
                <a:latin typeface="Arial" panose="020B0604020202020204" pitchFamily="34" charset="0"/>
                <a:cs typeface="Arial" panose="020B0604020202020204" pitchFamily="34" charset="0"/>
              </a:rPr>
              <a:t>originates </a:t>
            </a:r>
            <a:r>
              <a:rPr lang="en-US" b="0" dirty="0">
                <a:latin typeface="Arial" panose="020B0604020202020204" pitchFamily="34" charset="0"/>
                <a:cs typeface="Arial" panose="020B0604020202020204" pitchFamily="34" charset="0"/>
              </a:rPr>
              <a:t>from neuroscience. However, </a:t>
            </a:r>
            <a:r>
              <a:rPr lang="en-US" b="0" dirty="0" smtClean="0">
                <a:latin typeface="Arial" panose="020B0604020202020204" pitchFamily="34" charset="0"/>
                <a:cs typeface="Arial" panose="020B0604020202020204" pitchFamily="34" charset="0"/>
              </a:rPr>
              <a:t>modern </a:t>
            </a:r>
            <a:r>
              <a:rPr lang="en-US" b="0" dirty="0">
                <a:latin typeface="Arial" panose="020B0604020202020204" pitchFamily="34" charset="0"/>
                <a:cs typeface="Arial" panose="020B0604020202020204" pitchFamily="34" charset="0"/>
              </a:rPr>
              <a:t>research </a:t>
            </a:r>
            <a:r>
              <a:rPr lang="en-US" b="0" dirty="0" smtClean="0">
                <a:latin typeface="Arial" panose="020B0604020202020204" pitchFamily="34" charset="0"/>
                <a:cs typeface="Arial" panose="020B0604020202020204" pitchFamily="34" charset="0"/>
              </a:rPr>
              <a:t>on </a:t>
            </a:r>
            <a:r>
              <a:rPr lang="en-US" b="0" dirty="0">
                <a:latin typeface="Arial" panose="020B0604020202020204" pitchFamily="34" charset="0"/>
                <a:cs typeface="Arial" panose="020B0604020202020204" pitchFamily="34" charset="0"/>
              </a:rPr>
              <a:t>neural networks </a:t>
            </a:r>
            <a:r>
              <a:rPr lang="en-US" b="0" dirty="0" smtClean="0">
                <a:latin typeface="Arial" panose="020B0604020202020204" pitchFamily="34" charset="0"/>
                <a:cs typeface="Arial" panose="020B0604020202020204" pitchFamily="34" charset="0"/>
              </a:rPr>
              <a:t>is </a:t>
            </a:r>
            <a:r>
              <a:rPr lang="en-US" b="0" dirty="0">
                <a:latin typeface="Arial" panose="020B0604020202020204" pitchFamily="34" charset="0"/>
                <a:cs typeface="Arial" panose="020B0604020202020204" pitchFamily="34" charset="0"/>
              </a:rPr>
              <a:t>guided by many mathematics and engineering disciplines. The objective of neural network is not to model the brain perfectly.</a:t>
            </a:r>
          </a:p>
          <a:p>
            <a:pPr marL="352425" lvl="1" indent="0">
              <a:lnSpc>
                <a:spcPct val="120000"/>
              </a:lnSpc>
              <a:buNone/>
            </a:pPr>
            <a:r>
              <a:rPr lang="en-US" dirty="0">
                <a:latin typeface="Arial" panose="020B0604020202020204" pitchFamily="34" charset="0"/>
                <a:cs typeface="Arial" panose="020B0604020202020204" pitchFamily="34" charset="0"/>
              </a:rPr>
              <a:t>Instead</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of considering </a:t>
            </a:r>
            <a:r>
              <a:rPr lang="en-US" dirty="0" err="1">
                <a:latin typeface="Arial" panose="020B0604020202020204" pitchFamily="34" charset="0"/>
                <a:cs typeface="Arial" panose="020B0604020202020204" pitchFamily="34" charset="0"/>
              </a:rPr>
              <a:t>feedforward</a:t>
            </a:r>
            <a:r>
              <a:rPr lang="en-US" dirty="0">
                <a:latin typeface="Arial" panose="020B0604020202020204" pitchFamily="34" charset="0"/>
                <a:cs typeface="Arial" panose="020B0604020202020204" pitchFamily="34" charset="0"/>
              </a:rPr>
              <a:t> networks as a brain function model, it is better to view them as function-approximate machines, designed to generalize statistics and occasionally draw some insights from our understanding of the brain.</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7843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C32BCA-8512-D24C-AD80-FA53946E1401}"/>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a:extLst>
              <a:ext uri="{FF2B5EF4-FFF2-40B4-BE49-F238E27FC236}">
                <a16:creationId xmlns="" xmlns:a16="http://schemas.microsoft.com/office/drawing/2014/main" id="{932673E9-BC3B-A044-A855-BE2ED246682B}"/>
              </a:ext>
            </a:extLst>
          </p:cNvPr>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Basic Knowledge</a:t>
            </a:r>
          </a:p>
          <a:p>
            <a:r>
              <a:rPr kumimoji="1" lang="en-US" dirty="0">
                <a:latin typeface="Arial" panose="020B0604020202020204" pitchFamily="34" charset="0"/>
                <a:cs typeface="Arial" panose="020B0604020202020204" pitchFamily="34" charset="0"/>
              </a:rPr>
              <a:t>Feedforward Network</a:t>
            </a:r>
          </a:p>
          <a:p>
            <a:r>
              <a:rPr kumimoji="1" lang="en-US" b="0" dirty="0">
                <a:latin typeface="Arial" panose="020B0604020202020204" pitchFamily="34" charset="0"/>
                <a:cs typeface="Arial" panose="020B0604020202020204" pitchFamily="34" charset="0"/>
              </a:rPr>
              <a:t>Backward Propagation</a:t>
            </a:r>
          </a:p>
          <a:p>
            <a:r>
              <a:rPr kumimoji="1" lang="en-US" b="0" dirty="0">
                <a:latin typeface="Arial" panose="020B0604020202020204" pitchFamily="34" charset="0"/>
                <a:cs typeface="Arial" panose="020B0604020202020204" pitchFamily="34" charset="0"/>
              </a:rPr>
              <a:t>Generalization Ability</a:t>
            </a:r>
          </a:p>
          <a:p>
            <a:r>
              <a:rPr kumimoji="1" lang="en-US" b="0" dirty="0">
                <a:latin typeface="Arial" panose="020B0604020202020204" pitchFamily="34" charset="0"/>
                <a:cs typeface="Arial" panose="020B0604020202020204" pitchFamily="34" charset="0"/>
              </a:rPr>
              <a:t>Architecture Design</a:t>
            </a:r>
          </a:p>
        </p:txBody>
      </p:sp>
    </p:spTree>
    <p:extLst>
      <p:ext uri="{BB962C8B-B14F-4D97-AF65-F5344CB8AC3E}">
        <p14:creationId xmlns:p14="http://schemas.microsoft.com/office/powerpoint/2010/main" val="4254520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p:txBody>
          <a:bodyPr/>
          <a:lstStyle/>
          <a:p>
            <a:r>
              <a:rPr lang="en-US" cap="none" dirty="0" smtClean="0">
                <a:latin typeface="Arial" panose="020B0604020202020204" pitchFamily="34" charset="0"/>
                <a:cs typeface="Arial" panose="020B0604020202020204" pitchFamily="34" charset="0"/>
              </a:rPr>
              <a:t>Basics </a:t>
            </a:r>
            <a:r>
              <a:rPr lang="en-US" altLang="zh-CN" cap="none" dirty="0" smtClean="0">
                <a:latin typeface="Arial" panose="020B0604020202020204" pitchFamily="34" charset="0"/>
                <a:cs typeface="Arial" panose="020B0604020202020204" pitchFamily="34" charset="0"/>
              </a:rPr>
              <a:t>o</a:t>
            </a:r>
            <a:r>
              <a:rPr lang="en-US" cap="none" dirty="0" smtClean="0">
                <a:latin typeface="Arial" panose="020B0604020202020204" pitchFamily="34" charset="0"/>
                <a:cs typeface="Arial" panose="020B0604020202020204" pitchFamily="34" charset="0"/>
              </a:rPr>
              <a:t>f Machine Learning</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6670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F1F7E30-60C2-0E46-8CD1-A57053E86E60}"/>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Feedforward Network</a:t>
            </a:r>
          </a:p>
        </p:txBody>
      </p:sp>
      <p:sp>
        <p:nvSpPr>
          <p:cNvPr id="3" name="内容占位符 2">
            <a:extLst>
              <a:ext uri="{FF2B5EF4-FFF2-40B4-BE49-F238E27FC236}">
                <a16:creationId xmlns="" xmlns:a16="http://schemas.microsoft.com/office/drawing/2014/main" id="{34327B56-8CEA-9546-989F-E75E6BD146A6}"/>
              </a:ext>
            </a:extLst>
          </p:cNvPr>
          <p:cNvSpPr>
            <a:spLocks noGrp="1"/>
          </p:cNvSpPr>
          <p:nvPr>
            <p:ph idx="1"/>
          </p:nvPr>
        </p:nvSpPr>
        <p:spPr/>
        <p:txBody>
          <a:bodyPr/>
          <a:lstStyle/>
          <a:p>
            <a:pPr marL="0" indent="0">
              <a:buNone/>
            </a:pPr>
            <a:r>
              <a:rPr lang="en-US" b="0" dirty="0">
                <a:latin typeface="Arial" panose="020B0604020202020204" pitchFamily="34" charset="0"/>
                <a:cs typeface="Arial" panose="020B0604020202020204" pitchFamily="34" charset="0"/>
              </a:rPr>
              <a:t>The biggest difference between deep learning and traditional machine learning is that the former uses neural networks to perform high-level data abstraction. The most basic neural network structure is </a:t>
            </a:r>
            <a:r>
              <a:rPr lang="en-US" altLang="zh-CN" b="0" dirty="0" smtClean="0">
                <a:latin typeface="Arial" panose="020B0604020202020204" pitchFamily="34" charset="0"/>
                <a:cs typeface="Arial" panose="020B0604020202020204" pitchFamily="34" charset="0"/>
              </a:rPr>
              <a:t>f</a:t>
            </a:r>
            <a:r>
              <a:rPr lang="en-US" b="0" dirty="0" smtClean="0">
                <a:latin typeface="Arial" panose="020B0604020202020204" pitchFamily="34" charset="0"/>
                <a:cs typeface="Arial" panose="020B0604020202020204" pitchFamily="34" charset="0"/>
              </a:rPr>
              <a:t>eedforward </a:t>
            </a:r>
            <a:r>
              <a:rPr lang="en-US" b="0" dirty="0">
                <a:latin typeface="Arial" panose="020B0604020202020204" pitchFamily="34" charset="0"/>
                <a:cs typeface="Arial" panose="020B0604020202020204" pitchFamily="34" charset="0"/>
              </a:rPr>
              <a:t>n</a:t>
            </a:r>
            <a:r>
              <a:rPr lang="en-US" b="0" dirty="0" smtClean="0">
                <a:latin typeface="Arial" panose="020B0604020202020204" pitchFamily="34" charset="0"/>
                <a:cs typeface="Arial" panose="020B0604020202020204" pitchFamily="34" charset="0"/>
              </a:rPr>
              <a:t>eural </a:t>
            </a:r>
            <a:r>
              <a:rPr lang="en-US" b="0" dirty="0">
                <a:latin typeface="Arial" panose="020B0604020202020204" pitchFamily="34" charset="0"/>
                <a:cs typeface="Arial" panose="020B0604020202020204" pitchFamily="34" charset="0"/>
              </a:rPr>
              <a:t>n</a:t>
            </a:r>
            <a:r>
              <a:rPr lang="en-US" b="0" dirty="0" smtClean="0">
                <a:latin typeface="Arial" panose="020B0604020202020204" pitchFamily="34" charset="0"/>
                <a:cs typeface="Arial" panose="020B0604020202020204" pitchFamily="34" charset="0"/>
              </a:rPr>
              <a:t>etwork </a:t>
            </a:r>
            <a:r>
              <a:rPr lang="en-US" b="0" dirty="0">
                <a:latin typeface="Arial" panose="020B0604020202020204" pitchFamily="34" charset="0"/>
                <a:cs typeface="Arial" panose="020B0604020202020204" pitchFamily="34" charset="0"/>
              </a:rPr>
              <a:t>(FNN), also known as </a:t>
            </a:r>
            <a:r>
              <a:rPr lang="en-US" b="0" dirty="0" err="1" smtClean="0">
                <a:latin typeface="Arial" panose="020B0604020202020204" pitchFamily="34" charset="0"/>
                <a:cs typeface="Arial" panose="020B0604020202020204" pitchFamily="34" charset="0"/>
              </a:rPr>
              <a:t>MLP</a:t>
            </a:r>
            <a:r>
              <a:rPr lang="en-US" b="0" dirty="0" smtClean="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endParaRPr kumimoji="1" lang="zh-CN" altLang="en-US" b="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 xmlns:a16="http://schemas.microsoft.com/office/drawing/2014/main" id="{6F691153-71B1-5D44-91F5-B477FBB49E77}"/>
              </a:ext>
            </a:extLst>
          </p:cNvPr>
          <p:cNvPicPr/>
          <p:nvPr/>
        </p:nvPicPr>
        <p:blipFill>
          <a:blip r:embed="rId3"/>
          <a:stretch>
            <a:fillRect/>
          </a:stretch>
        </p:blipFill>
        <p:spPr>
          <a:xfrm>
            <a:off x="2770695" y="2604449"/>
            <a:ext cx="5902008" cy="2766536"/>
          </a:xfrm>
          <a:prstGeom prst="rect">
            <a:avLst/>
          </a:prstGeom>
        </p:spPr>
      </p:pic>
    </p:spTree>
    <p:extLst>
      <p:ext uri="{BB962C8B-B14F-4D97-AF65-F5344CB8AC3E}">
        <p14:creationId xmlns:p14="http://schemas.microsoft.com/office/powerpoint/2010/main" val="39592882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95437C4-8BA5-1141-B54F-973442D2EBFA}"/>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Perceptron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69C4D480-B460-5249-BD7B-7AC310A6199F}"/>
                  </a:ext>
                </a:extLst>
              </p:cNvPr>
              <p:cNvSpPr>
                <a:spLocks noGrp="1"/>
              </p:cNvSpPr>
              <p:nvPr>
                <p:ph idx="1"/>
              </p:nvPr>
            </p:nvSpPr>
            <p:spPr/>
            <p:txBody>
              <a:bodyPr>
                <a:normAutofit/>
              </a:bodyPr>
              <a:lstStyle/>
              <a:p>
                <a:pPr marL="0" indent="0">
                  <a:buNone/>
                </a:pPr>
                <a:r>
                  <a:rPr lang="en-US" b="0" dirty="0">
                    <a:latin typeface="Arial" panose="020B0604020202020204" pitchFamily="34" charset="0"/>
                    <a:cs typeface="Arial" panose="020B0604020202020204" pitchFamily="34" charset="0"/>
                  </a:rPr>
                  <a:t>Before introducing the MLP, we first introduce the basic unit of a neural network—perceptron.</a:t>
                </a:r>
              </a:p>
              <a:p>
                <a:pPr marL="0" lvl="1" indent="0">
                  <a:buNone/>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 are inputs,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 are corresponding weights, and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oMath>
                </a14:m>
                <a:r>
                  <a:rPr lang="en-US" dirty="0">
                    <a:latin typeface="Arial" panose="020B0604020202020204" pitchFamily="34" charset="0"/>
                    <a:cs typeface="Arial" panose="020B0604020202020204" pitchFamily="34" charset="0"/>
                  </a:rPr>
                  <a:t> is a bias. The perceptron performs weighted summation on these inputs, adds the bias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oMath>
                </a14:m>
                <a:r>
                  <a:rPr lang="en-US" dirty="0">
                    <a:latin typeface="Arial" panose="020B0604020202020204" pitchFamily="34" charset="0"/>
                    <a:cs typeface="Arial" panose="020B0604020202020204" pitchFamily="34" charset="0"/>
                  </a:rPr>
                  <a:t>, and finally obtains the outputs of neurons by using the activation function </a:t>
                </a:r>
                <a14:m>
                  <m:oMath xmlns:m="http://schemas.openxmlformats.org/officeDocument/2006/math">
                    <m:r>
                      <a:rPr lang="en-US" altLang="zh-CN" i="1">
                        <a:latin typeface="Cambria Math" panose="02040503050406030204" pitchFamily="18" charset="0"/>
                      </a:rPr>
                      <m:t>𝑓</m:t>
                    </m:r>
                    <m:d>
                      <m:dPr>
                        <m:ctrlPr>
                          <a:rPr lang="zh-CN" altLang="zh-CN" i="1">
                            <a:latin typeface="Cambria Math" panose="02040503050406030204" pitchFamily="18" charset="0"/>
                          </a:rPr>
                        </m:ctrlPr>
                      </m:dPr>
                      <m:e>
                        <m:r>
                          <a:rPr lang="en-US" altLang="zh-CN" i="1">
                            <a:latin typeface="Cambria Math" panose="02040503050406030204" pitchFamily="18" charset="0"/>
                          </a:rPr>
                          <m:t>∙</m:t>
                        </m:r>
                      </m:e>
                    </m:d>
                  </m:oMath>
                </a14:m>
                <a:r>
                  <a:rPr lang="en-US" dirty="0">
                    <a:latin typeface="Arial" panose="020B0604020202020204" pitchFamily="34" charset="0"/>
                    <a:cs typeface="Arial" panose="020B0604020202020204" pitchFamily="34" charset="0"/>
                  </a:rPr>
                  <a:t>.</a:t>
                </a:r>
              </a:p>
            </p:txBody>
          </p:sp>
        </mc:Choice>
        <mc:Fallback xmlns="">
          <p:sp>
            <p:nvSpPr>
              <p:cNvPr id="3" name="内容占位符 2">
                <a:extLst>
                  <a:ext uri="{FF2B5EF4-FFF2-40B4-BE49-F238E27FC236}">
                    <a16:creationId xmlns="" xmlns:a16="http://schemas.microsoft.com/office/drawing/2014/main" xmlns:a14="http://schemas.microsoft.com/office/drawing/2010/main" id="{69C4D480-B460-5249-BD7B-7AC310A6199F}"/>
                  </a:ext>
                </a:extLst>
              </p:cNvPr>
              <p:cNvSpPr>
                <a:spLocks noGrp="1" noRot="1" noChangeAspect="1" noMove="1" noResize="1" noEditPoints="1" noAdjustHandles="1" noChangeArrowheads="1" noChangeShapeType="1" noTextEdit="1"/>
              </p:cNvSpPr>
              <p:nvPr>
                <p:ph idx="1"/>
              </p:nvPr>
            </p:nvSpPr>
            <p:spPr>
              <a:blipFill rotWithShape="0">
                <a:blip r:embed="rId3"/>
                <a:stretch>
                  <a:fillRect l="-582"/>
                </a:stretch>
              </a:blipFill>
            </p:spPr>
            <p:txBody>
              <a:bodyPr/>
              <a:lstStyle/>
              <a:p>
                <a:r>
                  <a:rPr lang="en-US">
                    <a:noFill/>
                  </a:rPr>
                  <a:t> </a:t>
                </a:r>
              </a:p>
            </p:txBody>
          </p:sp>
        </mc:Fallback>
      </mc:AlternateContent>
      <p:pic>
        <p:nvPicPr>
          <p:cNvPr id="4" name="图片 3">
            <a:extLst>
              <a:ext uri="{FF2B5EF4-FFF2-40B4-BE49-F238E27FC236}">
                <a16:creationId xmlns="" xmlns:a16="http://schemas.microsoft.com/office/drawing/2014/main" id="{05849CFE-C0CA-1B45-9B47-E4B4AED5FE8C}"/>
              </a:ext>
            </a:extLst>
          </p:cNvPr>
          <p:cNvPicPr/>
          <p:nvPr/>
        </p:nvPicPr>
        <p:blipFill>
          <a:blip r:embed="rId4"/>
          <a:stretch>
            <a:fillRect/>
          </a:stretch>
        </p:blipFill>
        <p:spPr>
          <a:xfrm>
            <a:off x="5155223" y="3100753"/>
            <a:ext cx="5041900" cy="2349500"/>
          </a:xfrm>
          <a:prstGeom prst="rect">
            <a:avLst/>
          </a:prstGeom>
        </p:spPr>
      </p:pic>
    </p:spTree>
    <p:extLst>
      <p:ext uri="{BB962C8B-B14F-4D97-AF65-F5344CB8AC3E}">
        <p14:creationId xmlns:p14="http://schemas.microsoft.com/office/powerpoint/2010/main" val="32874968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95437C4-8BA5-1141-B54F-973442D2EBFA}"/>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Common Activation Functions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 xmlns:a16="http://schemas.microsoft.com/office/drawing/2014/main" id="{69C4D480-B460-5249-BD7B-7AC310A6199F}"/>
                  </a:ext>
                </a:extLst>
              </p:cNvPr>
              <p:cNvSpPr>
                <a:spLocks noGrp="1"/>
              </p:cNvSpPr>
              <p:nvPr>
                <p:ph idx="1"/>
              </p:nvPr>
            </p:nvSpPr>
            <p:spPr/>
            <p:txBody>
              <a:bodyPr>
                <a:normAutofit/>
              </a:bodyPr>
              <a:lstStyle/>
              <a:p>
                <a:pPr>
                  <a:buFont typeface="Arial" panose="020B0604020202020204" pitchFamily="34" charset="0"/>
                  <a:buChar char="•"/>
                </a:pPr>
                <a:r>
                  <a:rPr lang="en-US" b="0" dirty="0">
                    <a:latin typeface="Arial" panose="020B0604020202020204" pitchFamily="34" charset="0"/>
                    <a:cs typeface="Arial" panose="020B0604020202020204" pitchFamily="34" charset="0"/>
                  </a:rPr>
                  <a:t>Logic function sigmoid</a:t>
                </a:r>
              </a:p>
              <a:p>
                <a:pPr marL="457200" lvl="1" indent="0">
                  <a:buNone/>
                </a:pPr>
                <a14:m>
                  <m:oMathPara xmlns:m="http://schemas.openxmlformats.org/officeDocument/2006/math">
                    <m:oMathParaPr>
                      <m:jc m:val="left"/>
                    </m:oMathParaPr>
                    <m:oMath xmlns:m="http://schemas.openxmlformats.org/officeDocument/2006/math">
                      <m:r>
                        <m:rPr>
                          <m:sty m:val="p"/>
                        </m:rPr>
                        <a:rPr lang="en-US" altLang="zh-CN" b="0" smtClean="0">
                          <a:latin typeface="Cambria Math" panose="02040503050406030204" pitchFamily="18" charset="0"/>
                        </a:rPr>
                        <m:t>sigmoid</m:t>
                      </m:r>
                      <m:d>
                        <m:dPr>
                          <m:ctrlPr>
                            <a:rPr lang="zh-CN" altLang="zh-CN" i="1">
                              <a:latin typeface="Cambria Math" panose="02040503050406030204" pitchFamily="18" charset="0"/>
                            </a:rPr>
                          </m:ctrlPr>
                        </m:dPr>
                        <m:e>
                          <m:r>
                            <a:rPr lang="en-US" altLang="zh-CN" b="0" i="1">
                              <a:latin typeface="Cambria Math" panose="02040503050406030204" pitchFamily="18" charset="0"/>
                            </a:rPr>
                            <m:t>𝑥</m:t>
                          </m:r>
                        </m:e>
                      </m:d>
                      <m:r>
                        <a:rPr lang="en-US" altLang="zh-CN" b="0">
                          <a:latin typeface="Cambria Math" panose="02040503050406030204" pitchFamily="18" charset="0"/>
                        </a:rPr>
                        <m:t>=</m:t>
                      </m:r>
                      <m:f>
                        <m:fPr>
                          <m:ctrlPr>
                            <a:rPr lang="zh-CN" altLang="zh-CN" i="1">
                              <a:latin typeface="Cambria Math" panose="02040503050406030204" pitchFamily="18" charset="0"/>
                            </a:rPr>
                          </m:ctrlPr>
                        </m:fPr>
                        <m:num>
                          <m:r>
                            <a:rPr lang="en-US" altLang="zh-CN" b="0" i="1">
                              <a:latin typeface="Cambria Math" panose="02040503050406030204" pitchFamily="18" charset="0"/>
                            </a:rPr>
                            <m:t>1</m:t>
                          </m:r>
                        </m:num>
                        <m:den>
                          <m:r>
                            <a:rPr lang="en-US" altLang="zh-CN" b="0" i="1">
                              <a:latin typeface="Cambria Math" panose="02040503050406030204" pitchFamily="18" charset="0"/>
                            </a:rPr>
                            <m:t>1+</m:t>
                          </m:r>
                          <m:sSup>
                            <m:sSupPr>
                              <m:ctrlPr>
                                <a:rPr lang="zh-CN" altLang="zh-CN" i="1">
                                  <a:latin typeface="Cambria Math" panose="02040503050406030204" pitchFamily="18" charset="0"/>
                                </a:rPr>
                              </m:ctrlPr>
                            </m:sSupPr>
                            <m:e>
                              <m:r>
                                <a:rPr lang="en-US" altLang="zh-CN" b="0" i="1">
                                  <a:latin typeface="Cambria Math" panose="02040503050406030204" pitchFamily="18" charset="0"/>
                                </a:rPr>
                                <m:t>𝑒</m:t>
                              </m:r>
                            </m:e>
                            <m:sup>
                              <m:r>
                                <a:rPr lang="en-US" altLang="zh-CN" b="0" i="1">
                                  <a:latin typeface="Cambria Math" panose="02040503050406030204" pitchFamily="18" charset="0"/>
                                </a:rPr>
                                <m:t>−</m:t>
                              </m:r>
                              <m:r>
                                <a:rPr lang="en-US" altLang="zh-CN" b="0" i="1">
                                  <a:latin typeface="Cambria Math" panose="02040503050406030204" pitchFamily="18" charset="0"/>
                                </a:rPr>
                                <m:t>𝑥</m:t>
                              </m:r>
                            </m:sup>
                          </m:sSup>
                        </m:den>
                      </m:f>
                    </m:oMath>
                  </m:oMathPara>
                </a14:m>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r>
                  <a:rPr lang="en-US" b="0" dirty="0">
                    <a:latin typeface="Arial" panose="020B0604020202020204" pitchFamily="34" charset="0"/>
                    <a:cs typeface="Arial" panose="020B0604020202020204" pitchFamily="34" charset="0"/>
                  </a:rPr>
                  <a:t>Double cosine function </a:t>
                </a:r>
                <a:r>
                  <a:rPr lang="en-US" b="0" dirty="0" err="1">
                    <a:latin typeface="Arial" panose="020B0604020202020204" pitchFamily="34" charset="0"/>
                    <a:cs typeface="Arial" panose="020B0604020202020204" pitchFamily="34" charset="0"/>
                  </a:rPr>
                  <a:t>tanh</a:t>
                </a:r>
                <a:endParaRPr lang="en-US" b="0" dirty="0">
                  <a:latin typeface="Arial" panose="020B0604020202020204" pitchFamily="34" charset="0"/>
                  <a:cs typeface="Arial" panose="020B0604020202020204" pitchFamily="34" charset="0"/>
                </a:endParaRPr>
              </a:p>
              <a:p>
                <a:pPr marL="457200" lvl="1" indent="0">
                  <a:buNone/>
                </a:pPr>
                <a14:m>
                  <m:oMathPara xmlns:m="http://schemas.openxmlformats.org/officeDocument/2006/math">
                    <m:oMathParaPr>
                      <m:jc m:val="left"/>
                    </m:oMathParaPr>
                    <m:oMath xmlns:m="http://schemas.openxmlformats.org/officeDocument/2006/math">
                      <m:func>
                        <m:funcPr>
                          <m:ctrlPr>
                            <a:rPr lang="zh-CN" altLang="zh-CN" i="1">
                              <a:latin typeface="Cambria Math" panose="02040503050406030204" pitchFamily="18" charset="0"/>
                            </a:rPr>
                          </m:ctrlPr>
                        </m:funcPr>
                        <m:fName>
                          <m:r>
                            <m:rPr>
                              <m:sty m:val="p"/>
                            </m:rPr>
                            <a:rPr lang="en-US" altLang="zh-CN" b="0">
                              <a:latin typeface="Cambria Math" panose="02040503050406030204" pitchFamily="18" charset="0"/>
                            </a:rPr>
                            <m:t>tanh</m:t>
                          </m:r>
                        </m:fName>
                        <m:e>
                          <m:d>
                            <m:dPr>
                              <m:ctrlPr>
                                <a:rPr lang="zh-CN" altLang="zh-CN" i="1">
                                  <a:latin typeface="Cambria Math" panose="02040503050406030204" pitchFamily="18" charset="0"/>
                                </a:rPr>
                              </m:ctrlPr>
                            </m:dPr>
                            <m:e>
                              <m:r>
                                <a:rPr lang="en-US" altLang="zh-CN" b="0" i="1">
                                  <a:latin typeface="Cambria Math" panose="02040503050406030204" pitchFamily="18" charset="0"/>
                                </a:rPr>
                                <m:t>𝑥</m:t>
                              </m:r>
                            </m:e>
                          </m:d>
                        </m:e>
                      </m:func>
                      <m:r>
                        <a:rPr lang="en-US" altLang="zh-CN" b="0"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b="0" i="1">
                                  <a:latin typeface="Cambria Math" panose="02040503050406030204" pitchFamily="18" charset="0"/>
                                </a:rPr>
                                <m:t>𝑒</m:t>
                              </m:r>
                            </m:e>
                            <m:sup>
                              <m:r>
                                <a:rPr lang="en-US" altLang="zh-CN" b="0" i="1">
                                  <a:latin typeface="Cambria Math" panose="02040503050406030204" pitchFamily="18" charset="0"/>
                                </a:rPr>
                                <m:t>𝑥</m:t>
                              </m:r>
                            </m:sup>
                          </m:sSup>
                          <m:r>
                            <a:rPr lang="en-US" altLang="zh-CN" b="0" i="1">
                              <a:latin typeface="Cambria Math" panose="02040503050406030204" pitchFamily="18" charset="0"/>
                            </a:rPr>
                            <m:t>−</m:t>
                          </m:r>
                          <m:sSup>
                            <m:sSupPr>
                              <m:ctrlPr>
                                <a:rPr lang="zh-CN" altLang="zh-CN" i="1">
                                  <a:latin typeface="Cambria Math" panose="02040503050406030204" pitchFamily="18" charset="0"/>
                                </a:rPr>
                              </m:ctrlPr>
                            </m:sSupPr>
                            <m:e>
                              <m:r>
                                <a:rPr lang="en-US" altLang="zh-CN" b="0" i="1">
                                  <a:latin typeface="Cambria Math" panose="02040503050406030204" pitchFamily="18" charset="0"/>
                                </a:rPr>
                                <m:t>𝑒</m:t>
                              </m:r>
                            </m:e>
                            <m:sup>
                              <m:r>
                                <a:rPr lang="en-US" altLang="zh-CN" b="0" i="1">
                                  <a:latin typeface="Cambria Math" panose="02040503050406030204" pitchFamily="18" charset="0"/>
                                </a:rPr>
                                <m:t>−</m:t>
                              </m:r>
                              <m:r>
                                <a:rPr lang="en-US" altLang="zh-CN" b="0" i="1">
                                  <a:latin typeface="Cambria Math" panose="02040503050406030204" pitchFamily="18" charset="0"/>
                                </a:rPr>
                                <m:t>𝑥</m:t>
                              </m:r>
                            </m:sup>
                          </m:sSup>
                        </m:num>
                        <m:den>
                          <m:sSup>
                            <m:sSupPr>
                              <m:ctrlPr>
                                <a:rPr lang="zh-CN" altLang="zh-CN" i="1">
                                  <a:latin typeface="Cambria Math" panose="02040503050406030204" pitchFamily="18" charset="0"/>
                                </a:rPr>
                              </m:ctrlPr>
                            </m:sSupPr>
                            <m:e>
                              <m:r>
                                <a:rPr lang="en-US" altLang="zh-CN" b="0" i="1">
                                  <a:latin typeface="Cambria Math" panose="02040503050406030204" pitchFamily="18" charset="0"/>
                                </a:rPr>
                                <m:t>𝑒</m:t>
                              </m:r>
                            </m:e>
                            <m:sup>
                              <m:r>
                                <a:rPr lang="en-US" altLang="zh-CN" b="0" i="1">
                                  <a:latin typeface="Cambria Math" panose="02040503050406030204" pitchFamily="18" charset="0"/>
                                </a:rPr>
                                <m:t>𝑥</m:t>
                              </m:r>
                            </m:sup>
                          </m:sSup>
                          <m:r>
                            <a:rPr lang="en-US" altLang="zh-CN" b="0" i="1">
                              <a:latin typeface="Cambria Math" panose="02040503050406030204" pitchFamily="18" charset="0"/>
                            </a:rPr>
                            <m:t>+</m:t>
                          </m:r>
                          <m:sSup>
                            <m:sSupPr>
                              <m:ctrlPr>
                                <a:rPr lang="zh-CN" altLang="zh-CN" i="1">
                                  <a:latin typeface="Cambria Math" panose="02040503050406030204" pitchFamily="18" charset="0"/>
                                </a:rPr>
                              </m:ctrlPr>
                            </m:sSupPr>
                            <m:e>
                              <m:r>
                                <a:rPr lang="en-US" altLang="zh-CN" b="0" i="1">
                                  <a:latin typeface="Cambria Math" panose="02040503050406030204" pitchFamily="18" charset="0"/>
                                </a:rPr>
                                <m:t>𝑒</m:t>
                              </m:r>
                            </m:e>
                            <m:sup>
                              <m:r>
                                <a:rPr lang="en-US" altLang="zh-CN" b="0" i="1">
                                  <a:latin typeface="Cambria Math" panose="02040503050406030204" pitchFamily="18" charset="0"/>
                                </a:rPr>
                                <m:t>−</m:t>
                              </m:r>
                              <m:r>
                                <a:rPr lang="en-US" altLang="zh-CN" b="0" i="1">
                                  <a:latin typeface="Cambria Math" panose="02040503050406030204" pitchFamily="18" charset="0"/>
                                </a:rPr>
                                <m:t>𝑥</m:t>
                              </m:r>
                            </m:sup>
                          </m:sSup>
                        </m:den>
                      </m:f>
                    </m:oMath>
                  </m:oMathPara>
                </a14:m>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r>
                  <a:rPr lang="en-US" b="0" dirty="0">
                    <a:latin typeface="Arial" panose="020B0604020202020204" pitchFamily="34" charset="0"/>
                    <a:cs typeface="Arial" panose="020B0604020202020204" pitchFamily="34" charset="0"/>
                  </a:rPr>
                  <a:t>Rectified </a:t>
                </a:r>
                <a:r>
                  <a:rPr lang="en-US" b="0" dirty="0" smtClean="0">
                    <a:latin typeface="Arial" panose="020B0604020202020204" pitchFamily="34" charset="0"/>
                    <a:cs typeface="Arial" panose="020B0604020202020204" pitchFamily="34" charset="0"/>
                  </a:rPr>
                  <a:t>linear unit (</a:t>
                </a:r>
                <a:r>
                  <a:rPr lang="en-US" b="0" dirty="0" err="1" smtClean="0">
                    <a:latin typeface="Arial" panose="020B0604020202020204" pitchFamily="34" charset="0"/>
                    <a:cs typeface="Arial" panose="020B0604020202020204" pitchFamily="34" charset="0"/>
                  </a:rPr>
                  <a:t>ReLU</a:t>
                </a:r>
                <a:r>
                  <a:rPr lang="en-US" b="0" dirty="0" smtClean="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pPr marL="457200" lvl="1" indent="0">
                  <a:buNone/>
                </a:pPr>
                <a14:m>
                  <m:oMath xmlns:m="http://schemas.openxmlformats.org/officeDocument/2006/math">
                    <m:r>
                      <m:rPr>
                        <m:sty m:val="p"/>
                      </m:rPr>
                      <a:rPr lang="en-US" altLang="zh-CN" b="0">
                        <a:latin typeface="Cambria Math" panose="02040503050406030204" pitchFamily="18" charset="0"/>
                      </a:rPr>
                      <m:t>ReLU</m:t>
                    </m:r>
                    <m:d>
                      <m:dPr>
                        <m:ctrlPr>
                          <a:rPr lang="zh-CN" altLang="zh-CN" i="1">
                            <a:latin typeface="Cambria Math" panose="02040503050406030204" pitchFamily="18" charset="0"/>
                          </a:rPr>
                        </m:ctrlPr>
                      </m:dPr>
                      <m:e>
                        <m:r>
                          <a:rPr lang="en-US" altLang="zh-CN" b="0" i="1">
                            <a:latin typeface="Cambria Math" panose="02040503050406030204" pitchFamily="18" charset="0"/>
                          </a:rPr>
                          <m:t>𝑥</m:t>
                        </m:r>
                      </m:e>
                    </m:d>
                    <m:r>
                      <a:rPr lang="en-US" altLang="zh-CN" b="0">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b="0">
                            <a:latin typeface="Cambria Math" panose="02040503050406030204" pitchFamily="18" charset="0"/>
                          </a:rPr>
                          <m:t>max</m:t>
                        </m:r>
                      </m:fName>
                      <m:e>
                        <m:d>
                          <m:dPr>
                            <m:ctrlPr>
                              <a:rPr lang="zh-CN" altLang="zh-CN" i="1">
                                <a:latin typeface="Cambria Math" panose="02040503050406030204" pitchFamily="18" charset="0"/>
                              </a:rPr>
                            </m:ctrlPr>
                          </m:dPr>
                          <m:e>
                            <m:r>
                              <a:rPr lang="en-US" altLang="zh-CN" b="0" i="1">
                                <a:latin typeface="Cambria Math" panose="02040503050406030204" pitchFamily="18" charset="0"/>
                              </a:rPr>
                              <m:t>𝑥</m:t>
                            </m:r>
                            <m:r>
                              <a:rPr lang="en-US" altLang="zh-CN" b="0" i="1">
                                <a:latin typeface="Cambria Math" panose="02040503050406030204" pitchFamily="18" charset="0"/>
                              </a:rPr>
                              <m:t>,0</m:t>
                            </m:r>
                          </m:e>
                        </m:d>
                      </m:e>
                    </m:func>
                  </m:oMath>
                </a14:m>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marL="457200" lvl="1" indent="0">
                  <a:buNone/>
                </a:pPr>
                <a:endParaRPr lang="en-US" dirty="0">
                  <a:latin typeface="Arial" panose="020B0604020202020204" pitchFamily="34" charset="0"/>
                  <a:cs typeface="Arial" panose="020B0604020202020204" pitchFamily="34" charset="0"/>
                </a:endParaRPr>
              </a:p>
              <a:p>
                <a:pPr marL="457200" lvl="1" indent="0">
                  <a:buNone/>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r>
                  <a:rPr lang="en-US" b="0" dirty="0">
                    <a:latin typeface="Arial" panose="020B0604020202020204" pitchFamily="34" charset="0"/>
                    <a:cs typeface="Arial" panose="020B0604020202020204" pitchFamily="34" charset="0"/>
                  </a:rPr>
                  <a:t>All these activation functions are intended to perform nonlinear operations on neurons. Nonlinear functions are more expressive than linear ones. The figure shows the shapes of these three activation functions.</a:t>
                </a:r>
              </a:p>
            </p:txBody>
          </p:sp>
        </mc:Choice>
        <mc:Fallback>
          <p:sp>
            <p:nvSpPr>
              <p:cNvPr id="3" name="内容占位符 2">
                <a:extLst>
                  <a:ext uri="{FF2B5EF4-FFF2-40B4-BE49-F238E27FC236}">
                    <a16:creationId xmlns="" xmlns:a16="http://schemas.microsoft.com/office/drawing/2014/main" xmlns:a14="http://schemas.microsoft.com/office/drawing/2010/main" id="{69C4D480-B460-5249-BD7B-7AC310A6199F}"/>
                  </a:ext>
                </a:extLst>
              </p:cNvPr>
              <p:cNvSpPr>
                <a:spLocks noGrp="1" noRot="1" noChangeAspect="1" noMove="1" noResize="1" noEditPoints="1" noAdjustHandles="1" noChangeArrowheads="1" noChangeShapeType="1" noTextEdit="1"/>
              </p:cNvSpPr>
              <p:nvPr>
                <p:ph idx="1"/>
              </p:nvPr>
            </p:nvSpPr>
            <p:spPr>
              <a:blipFill rotWithShape="0">
                <a:blip r:embed="rId3"/>
                <a:stretch>
                  <a:fillRect l="-524" t="-1037"/>
                </a:stretch>
              </a:blipFill>
            </p:spPr>
            <p:txBody>
              <a:bodyPr/>
              <a:lstStyle/>
              <a:p>
                <a:r>
                  <a:rPr lang="zh-CN" altLang="en-US">
                    <a:noFill/>
                  </a:rPr>
                  <a:t> </a:t>
                </a:r>
              </a:p>
            </p:txBody>
          </p:sp>
        </mc:Fallback>
      </mc:AlternateContent>
      <p:pic>
        <p:nvPicPr>
          <p:cNvPr id="4" name="图片 3">
            <a:extLst>
              <a:ext uri="{FF2B5EF4-FFF2-40B4-BE49-F238E27FC236}">
                <a16:creationId xmlns="" xmlns:a16="http://schemas.microsoft.com/office/drawing/2014/main" id="{BB9BA428-9DF0-114B-8A8D-536D5E6AD661}"/>
              </a:ext>
            </a:extLst>
          </p:cNvPr>
          <p:cNvPicPr/>
          <p:nvPr/>
        </p:nvPicPr>
        <p:blipFill rotWithShape="1">
          <a:blip r:embed="rId4" cstate="print">
            <a:extLst>
              <a:ext uri="{28A0092B-C50C-407E-A947-70E740481C1C}">
                <a14:useLocalDpi xmlns:a14="http://schemas.microsoft.com/office/drawing/2010/main" val="0"/>
              </a:ext>
            </a:extLst>
          </a:blip>
          <a:srcRect l="11831" t="5758" r="8133" b="8966"/>
          <a:stretch/>
        </p:blipFill>
        <p:spPr bwMode="auto">
          <a:xfrm>
            <a:off x="5748002" y="740711"/>
            <a:ext cx="4844144" cy="30618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6556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38B57D7-A0F6-9F41-916E-E8E4A75241A0}"/>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Activation Function Description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9EACE563-5E2C-9345-8CA2-DFF609A5919D}"/>
                  </a:ext>
                </a:extLst>
              </p:cNvPr>
              <p:cNvSpPr>
                <a:spLocks noGrp="1"/>
              </p:cNvSpPr>
              <p:nvPr>
                <p:ph idx="1"/>
              </p:nvPr>
            </p:nvSpPr>
            <p:spPr/>
            <p:txBody>
              <a:bodyPr/>
              <a:lstStyle/>
              <a:p>
                <a:pPr>
                  <a:buFont typeface="Arial" panose="020B0604020202020204" pitchFamily="34" charset="0"/>
                  <a:buChar char="•"/>
                </a:pPr>
                <a:r>
                  <a:rPr lang="en-US" b="0" dirty="0">
                    <a:latin typeface="Arial" panose="020B0604020202020204" pitchFamily="34" charset="0"/>
                    <a:cs typeface="Arial" panose="020B0604020202020204" pitchFamily="34" charset="0"/>
                  </a:rPr>
                  <a:t>Logic function sigmoid</a:t>
                </a:r>
              </a:p>
              <a:p>
                <a:pPr marL="457200" lvl="1"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sigmoid</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den>
                      </m:f>
                    </m:oMath>
                  </m:oMathPara>
                </a14:m>
                <a:endParaRPr lang="en-US"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457200" lvl="1" indent="0">
                  <a:buNone/>
                </a:pPr>
                <a14:m>
                  <m:oMath xmlns:m="http://schemas.openxmlformats.org/officeDocument/2006/math">
                    <m:r>
                      <m:rPr>
                        <m:sty m:val="p"/>
                      </m:rPr>
                      <a:rPr lang="en-US" altLang="zh-CN" b="0" i="0" smtClean="0">
                        <a:latin typeface="Cambria Math" panose="02040503050406030204" pitchFamily="18" charset="0"/>
                      </a:rPr>
                      <m:t>s</m:t>
                    </m:r>
                    <m:r>
                      <m:rPr>
                        <m:sty m:val="p"/>
                      </m:rPr>
                      <a:rPr lang="en-US" altLang="zh-CN">
                        <a:latin typeface="Cambria Math" panose="02040503050406030204" pitchFamily="18" charset="0"/>
                      </a:rPr>
                      <m:t>igmoid</m:t>
                    </m:r>
                  </m:oMath>
                </a14:m>
                <a:r>
                  <a:rPr lang="en-US" dirty="0">
                    <a:latin typeface="Arial" panose="020B0604020202020204" pitchFamily="34" charset="0"/>
                    <a:cs typeface="Arial" panose="020B0604020202020204" pitchFamily="34" charset="0"/>
                  </a:rPr>
                  <a:t> is used to squeeze a value that changes within a large range to an output value range of (0,1).</a:t>
                </a:r>
              </a:p>
              <a:p>
                <a:pPr marL="712788" lvl="2" indent="-246063"/>
                <a:r>
                  <a:rPr lang="en-US" dirty="0">
                    <a:latin typeface="Arial" panose="020B0604020202020204" pitchFamily="34" charset="0"/>
                    <a:cs typeface="Arial" panose="020B0604020202020204" pitchFamily="34" charset="0"/>
                  </a:rPr>
                  <a:t>Saturation in most </a:t>
                </a:r>
                <a:r>
                  <a:rPr lang="en-US" dirty="0" smtClean="0">
                    <a:latin typeface="Arial" panose="020B0604020202020204" pitchFamily="34" charset="0"/>
                    <a:cs typeface="Arial" panose="020B0604020202020204" pitchFamily="34" charset="0"/>
                  </a:rPr>
                  <a:t>of the </a:t>
                </a:r>
                <a14:m>
                  <m:oMath xmlns:m="http://schemas.openxmlformats.org/officeDocument/2006/math">
                    <m:r>
                      <m:rPr>
                        <m:sty m:val="p"/>
                      </m:rPr>
                      <a:rPr lang="en-US" altLang="zh-CN" b="0" i="0" smtClean="0">
                        <a:latin typeface="Cambria Math" panose="02040503050406030204" pitchFamily="18" charset="0"/>
                      </a:rPr>
                      <m:t>s</m:t>
                    </m:r>
                    <m:r>
                      <m:rPr>
                        <m:sty m:val="p"/>
                      </m:rPr>
                      <a:rPr lang="en-US" altLang="zh-CN">
                        <a:latin typeface="Cambria Math" panose="02040503050406030204" pitchFamily="18" charset="0"/>
                      </a:rPr>
                      <m:t>igmoid</m:t>
                    </m:r>
                  </m:oMath>
                </a14:m>
                <a:r>
                  <a:rPr lang="en-US" dirty="0">
                    <a:latin typeface="Arial" panose="020B0604020202020204" pitchFamily="34" charset="0"/>
                    <a:cs typeface="Arial" panose="020B0604020202020204" pitchFamily="34" charset="0"/>
                  </a:rPr>
                  <a:t> fields: </a:t>
                </a:r>
                <a:r>
                  <a:rPr lang="en-US" dirty="0" smtClean="0">
                    <a:latin typeface="Arial" panose="020B0604020202020204" pitchFamily="34" charset="0"/>
                    <a:cs typeface="Arial" panose="020B0604020202020204" pitchFamily="34" charset="0"/>
                  </a:rPr>
                  <a:t>When </a:t>
                </a:r>
                <a:r>
                  <a:rPr lang="en-US" dirty="0">
                    <a:latin typeface="Arial" panose="020B0604020202020204" pitchFamily="34" charset="0"/>
                    <a:cs typeface="Arial" panose="020B0604020202020204" pitchFamily="34" charset="0"/>
                  </a:rPr>
                  <a:t>the input is positive, </a:t>
                </a:r>
                <a:r>
                  <a:rPr lang="en-US" dirty="0" smtClean="0">
                    <a:latin typeface="Arial" panose="020B0604020202020204" pitchFamily="34" charset="0"/>
                    <a:cs typeface="Arial" panose="020B0604020202020204" pitchFamily="34" charset="0"/>
                  </a:rPr>
                  <a:t>saturation </a:t>
                </a:r>
                <a:r>
                  <a:rPr lang="en-US" dirty="0">
                    <a:latin typeface="Arial" panose="020B0604020202020204" pitchFamily="34" charset="0"/>
                    <a:cs typeface="Arial" panose="020B0604020202020204" pitchFamily="34" charset="0"/>
                  </a:rPr>
                  <a:t>is </a:t>
                </a:r>
                <a:r>
                  <a:rPr lang="en-US" dirty="0" smtClean="0">
                    <a:latin typeface="Arial" panose="020B0604020202020204" pitchFamily="34" charset="0"/>
                    <a:cs typeface="Arial" panose="020B0604020202020204" pitchFamily="34" charset="0"/>
                  </a:rPr>
                  <a:t>high; otherwise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saturation </a:t>
                </a:r>
                <a:r>
                  <a:rPr lang="en-US" dirty="0">
                    <a:latin typeface="Arial" panose="020B0604020202020204" pitchFamily="34" charset="0"/>
                    <a:cs typeface="Arial" panose="020B0604020202020204" pitchFamily="34" charset="0"/>
                  </a:rPr>
                  <a:t>is low. When the input value is close to 0, the sigmoid is ultra-sensitive.</a:t>
                </a:r>
              </a:p>
              <a:p>
                <a:pPr marL="712788" lvl="2" indent="-246063"/>
                <a:r>
                  <a:rPr lang="en-US" dirty="0">
                    <a:latin typeface="Arial" panose="020B0604020202020204" pitchFamily="34" charset="0"/>
                    <a:cs typeface="Arial" panose="020B0604020202020204" pitchFamily="34" charset="0"/>
                  </a:rPr>
                  <a:t>The wide saturation of </a:t>
                </a:r>
                <a14:m>
                  <m:oMath xmlns:m="http://schemas.openxmlformats.org/officeDocument/2006/math">
                    <m:r>
                      <m:rPr>
                        <m:sty m:val="p"/>
                      </m:rPr>
                      <a:rPr lang="en-US" altLang="zh-CN" b="0" i="0" smtClean="0">
                        <a:latin typeface="Cambria Math" panose="02040503050406030204" pitchFamily="18" charset="0"/>
                      </a:rPr>
                      <m:t>s</m:t>
                    </m:r>
                    <m:r>
                      <m:rPr>
                        <m:sty m:val="p"/>
                      </m:rPr>
                      <a:rPr lang="en-US" altLang="zh-CN">
                        <a:latin typeface="Cambria Math" panose="02040503050406030204" pitchFamily="18" charset="0"/>
                      </a:rPr>
                      <m:t>igmoid</m:t>
                    </m:r>
                  </m:oMath>
                </a14:m>
                <a:r>
                  <a:rPr lang="en-US" dirty="0">
                    <a:latin typeface="Arial" panose="020B0604020202020204" pitchFamily="34" charset="0"/>
                    <a:cs typeface="Arial" panose="020B0604020202020204" pitchFamily="34" charset="0"/>
                  </a:rPr>
                  <a:t> makes gradient-based learning </a:t>
                </a:r>
                <a:r>
                  <a:rPr lang="en-US" dirty="0" smtClean="0">
                    <a:latin typeface="Arial" panose="020B0604020202020204" pitchFamily="34" charset="0"/>
                    <a:cs typeface="Arial" panose="020B0604020202020204" pitchFamily="34" charset="0"/>
                  </a:rPr>
                  <a:t>considerably </a:t>
                </a:r>
                <a:r>
                  <a:rPr lang="en-US" dirty="0">
                    <a:latin typeface="Arial" panose="020B0604020202020204" pitchFamily="34" charset="0"/>
                    <a:cs typeface="Arial" panose="020B0604020202020204" pitchFamily="34" charset="0"/>
                  </a:rPr>
                  <a:t>difficult. </a:t>
                </a:r>
                <a:r>
                  <a:rPr kumimoji="1" lang="en-US" dirty="0">
                    <a:latin typeface="Arial" panose="020B0604020202020204" pitchFamily="34" charset="0"/>
                    <a:cs typeface="Arial" panose="020B0604020202020204" pitchFamily="34" charset="0"/>
                  </a:rPr>
                  <a:t>Therefore, </a:t>
                </a:r>
                <a:r>
                  <a:rPr kumimoji="1" lang="en-US" dirty="0" smtClean="0">
                    <a:latin typeface="Arial" panose="020B0604020202020204" pitchFamily="34" charset="0"/>
                    <a:cs typeface="Arial" panose="020B0604020202020204" pitchFamily="34" charset="0"/>
                  </a:rPr>
                  <a:t>sigmoid </a:t>
                </a:r>
                <a:r>
                  <a:rPr kumimoji="1" lang="en-US" dirty="0">
                    <a:latin typeface="Arial" panose="020B0604020202020204" pitchFamily="34" charset="0"/>
                    <a:cs typeface="Arial" panose="020B0604020202020204" pitchFamily="34" charset="0"/>
                  </a:rPr>
                  <a:t>functions </a:t>
                </a:r>
                <a:r>
                  <a:rPr kumimoji="1" lang="en-US" dirty="0" smtClean="0">
                    <a:latin typeface="Arial" panose="020B0604020202020204" pitchFamily="34" charset="0"/>
                    <a:cs typeface="Arial" panose="020B0604020202020204" pitchFamily="34" charset="0"/>
                  </a:rPr>
                  <a:t>are not commonly used as </a:t>
                </a:r>
                <a:r>
                  <a:rPr kumimoji="1" lang="en-US" dirty="0">
                    <a:latin typeface="Arial" panose="020B0604020202020204" pitchFamily="34" charset="0"/>
                    <a:cs typeface="Arial" panose="020B0604020202020204" pitchFamily="34" charset="0"/>
                  </a:rPr>
                  <a:t>hidden units in feedforward networks.</a:t>
                </a:r>
              </a:p>
              <a:p>
                <a:pPr marL="712788" lvl="2" indent="-246063"/>
                <a:r>
                  <a:rPr lang="en-US" dirty="0">
                    <a:latin typeface="Arial" panose="020B0604020202020204" pitchFamily="34" charset="0"/>
                    <a:cs typeface="Arial" panose="020B0604020202020204" pitchFamily="34" charset="0"/>
                  </a:rPr>
                  <a:t>In gradient-based deep learning, </a:t>
                </a:r>
                <a14:m>
                  <m:oMath xmlns:m="http://schemas.openxmlformats.org/officeDocument/2006/math">
                    <m:r>
                      <m:rPr>
                        <m:sty m:val="p"/>
                      </m:rPr>
                      <a:rPr lang="en-US" altLang="zh-CN" b="0" i="0" smtClean="0">
                        <a:latin typeface="Cambria Math" panose="02040503050406030204" pitchFamily="18" charset="0"/>
                      </a:rPr>
                      <m:t>s</m:t>
                    </m:r>
                    <m:r>
                      <m:rPr>
                        <m:sty m:val="p"/>
                      </m:rPr>
                      <a:rPr lang="en-US" altLang="zh-CN">
                        <a:latin typeface="Cambria Math" panose="02040503050406030204" pitchFamily="18" charset="0"/>
                      </a:rPr>
                      <m:t>igmoid</m:t>
                    </m:r>
                  </m:oMath>
                </a14:m>
                <a:r>
                  <a:rPr lang="en-US" dirty="0">
                    <a:latin typeface="Arial" panose="020B0604020202020204" pitchFamily="34" charset="0"/>
                    <a:cs typeface="Arial" panose="020B0604020202020204" pitchFamily="34" charset="0"/>
                  </a:rPr>
                  <a:t> is often used as an output unit.</a:t>
                </a:r>
              </a:p>
            </p:txBody>
          </p:sp>
        </mc:Choice>
        <mc:Fallback xmlns="">
          <p:sp>
            <p:nvSpPr>
              <p:cNvPr id="3" name="内容占位符 2">
                <a:extLst>
                  <a:ext uri="{FF2B5EF4-FFF2-40B4-BE49-F238E27FC236}">
                    <a16:creationId xmlns="" xmlns:a16="http://schemas.microsoft.com/office/drawing/2014/main" xmlns:a14="http://schemas.microsoft.com/office/drawing/2010/main" id="{9EACE563-5E2C-9345-8CA2-DFF609A5919D}"/>
                  </a:ext>
                </a:extLst>
              </p:cNvPr>
              <p:cNvSpPr>
                <a:spLocks noGrp="1" noRot="1" noChangeAspect="1" noMove="1" noResize="1" noEditPoints="1" noAdjustHandles="1" noChangeArrowheads="1" noChangeShapeType="1" noTextEdit="1"/>
              </p:cNvSpPr>
              <p:nvPr>
                <p:ph idx="1"/>
              </p:nvPr>
            </p:nvSpPr>
            <p:spPr>
              <a:blipFill rotWithShape="0">
                <a:blip r:embed="rId3"/>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6525160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38B57D7-A0F6-9F41-916E-E8E4A75241A0}"/>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Activation Function Description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9EACE563-5E2C-9345-8CA2-DFF609A5919D}"/>
                  </a:ext>
                </a:extLst>
              </p:cNvPr>
              <p:cNvSpPr>
                <a:spLocks noGrp="1"/>
              </p:cNvSpPr>
              <p:nvPr>
                <p:ph idx="1"/>
              </p:nvPr>
            </p:nvSpPr>
            <p:spPr/>
            <p:txBody>
              <a:bodyPr/>
              <a:lstStyle/>
              <a:p>
                <a:pPr>
                  <a:buFont typeface="Arial" panose="020B0604020202020204" pitchFamily="34" charset="0"/>
                  <a:buChar char="•"/>
                </a:pPr>
                <a:r>
                  <a:rPr lang="en-US" b="0" dirty="0" smtClean="0">
                    <a:latin typeface="Arial" panose="020B0604020202020204" pitchFamily="34" charset="0"/>
                    <a:cs typeface="Arial" panose="020B0604020202020204" pitchFamily="34" charset="0"/>
                  </a:rPr>
                  <a:t>Double cosine function </a:t>
                </a:r>
                <a:r>
                  <a:rPr lang="en-US" b="0" dirty="0" err="1">
                    <a:latin typeface="Arial" panose="020B0604020202020204" pitchFamily="34" charset="0"/>
                    <a:cs typeface="Arial" panose="020B0604020202020204" pitchFamily="34" charset="0"/>
                  </a:rPr>
                  <a:t>tanh</a:t>
                </a:r>
                <a:endParaRPr lang="en-US" b="0" dirty="0">
                  <a:latin typeface="Arial" panose="020B0604020202020204" pitchFamily="34" charset="0"/>
                  <a:cs typeface="Arial" panose="020B0604020202020204" pitchFamily="34" charset="0"/>
                </a:endParaRPr>
              </a:p>
              <a:p>
                <a:pPr marL="457200" lvl="1" indent="0">
                  <a:buNone/>
                </a:pPr>
                <a14:m>
                  <m:oMathPara xmlns:m="http://schemas.openxmlformats.org/officeDocument/2006/math">
                    <m:oMathParaPr>
                      <m:jc m:val="left"/>
                    </m:oMathParaPr>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tanh</m:t>
                          </m:r>
                        </m:fName>
                        <m:e>
                          <m:d>
                            <m:dPr>
                              <m:ctrlPr>
                                <a:rPr lang="zh-CN" altLang="zh-CN" i="1">
                                  <a:latin typeface="Cambria Math" panose="02040503050406030204" pitchFamily="18" charset="0"/>
                                </a:rPr>
                              </m:ctrlPr>
                            </m:dPr>
                            <m:e>
                              <m:r>
                                <a:rPr lang="en-US" altLang="zh-CN" i="1">
                                  <a:latin typeface="Cambria Math" panose="02040503050406030204" pitchFamily="18" charset="0"/>
                                </a:rPr>
                                <m:t>𝑥</m:t>
                              </m:r>
                            </m:e>
                          </m:d>
                        </m:e>
                      </m:func>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num>
                        <m:den>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den>
                      </m:f>
                    </m:oMath>
                  </m:oMathPara>
                </a14:m>
                <a:endParaRPr lang="en-US" dirty="0">
                  <a:latin typeface="Arial" panose="020B0604020202020204" pitchFamily="34" charset="0"/>
                  <a:cs typeface="Arial" panose="020B0604020202020204" pitchFamily="34" charset="0"/>
                </a:endParaRPr>
              </a:p>
              <a:p>
                <a:pPr lvl="1"/>
                <a:endParaRPr kumimoji="1" lang="en-US" altLang="zh-CN" dirty="0">
                  <a:latin typeface="Arial" panose="020B0604020202020204" pitchFamily="34" charset="0"/>
                  <a:cs typeface="Arial" panose="020B0604020202020204" pitchFamily="34" charset="0"/>
                </a:endParaRPr>
              </a:p>
              <a:p>
                <a:pPr marL="457200" lvl="1" indent="0">
                  <a:buNone/>
                </a:pPr>
                <a:r>
                  <a:rPr lang="en-US" dirty="0">
                    <a:latin typeface="Arial" panose="020B0604020202020204" pitchFamily="34" charset="0"/>
                    <a:cs typeface="Arial" panose="020B0604020202020204" pitchFamily="34" charset="0"/>
                  </a:rPr>
                  <a:t>In terms of activation functions, </a:t>
                </a:r>
                <a14:m>
                  <m:oMath xmlns:m="http://schemas.openxmlformats.org/officeDocument/2006/math">
                    <m:r>
                      <m:rPr>
                        <m:sty m:val="p"/>
                      </m:rPr>
                      <a:rPr lang="en-US" altLang="zh-CN">
                        <a:latin typeface="Cambria Math" panose="02040503050406030204" pitchFamily="18" charset="0"/>
                      </a:rPr>
                      <m:t>tanh</m:t>
                    </m:r>
                  </m:oMath>
                </a14:m>
                <a:r>
                  <a:rPr lang="en-US" dirty="0">
                    <a:latin typeface="Arial" panose="020B0604020202020204" pitchFamily="34" charset="0"/>
                    <a:cs typeface="Arial" panose="020B0604020202020204" pitchFamily="34" charset="0"/>
                  </a:rPr>
                  <a:t> is usually more appropriate than </a:t>
                </a:r>
                <a14:m>
                  <m:oMath xmlns:m="http://schemas.openxmlformats.org/officeDocument/2006/math">
                    <m:r>
                      <m:rPr>
                        <m:sty m:val="p"/>
                      </m:rPr>
                      <a:rPr lang="en-US" altLang="zh-CN">
                        <a:latin typeface="Cambria Math" panose="02040503050406030204" pitchFamily="18" charset="0"/>
                      </a:rPr>
                      <m:t>sigmoid</m:t>
                    </m:r>
                  </m:oMath>
                </a14:m>
                <a:r>
                  <a:rPr lang="en-US" dirty="0">
                    <a:latin typeface="Arial" panose="020B0604020202020204" pitchFamily="34" charset="0"/>
                    <a:cs typeface="Arial" panose="020B0604020202020204" pitchFamily="34" charset="0"/>
                  </a:rPr>
                  <a:t>.</a:t>
                </a:r>
              </a:p>
              <a:p>
                <a:pPr marL="474663" lvl="2" indent="-7938">
                  <a:buNone/>
                </a:pPr>
                <a14:m>
                  <m:oMath xmlns:m="http://schemas.openxmlformats.org/officeDocument/2006/math">
                    <m:r>
                      <m:rPr>
                        <m:sty m:val="p"/>
                      </m:rPr>
                      <a:rPr lang="en-US" altLang="zh-CN">
                        <a:latin typeface="Cambria Math" panose="02040503050406030204" pitchFamily="18" charset="0"/>
                      </a:rPr>
                      <m:t>tanh</m:t>
                    </m:r>
                  </m:oMath>
                </a14:m>
                <a:r>
                  <a:rPr lang="en-US" dirty="0">
                    <a:latin typeface="Arial" panose="020B0604020202020204" pitchFamily="34" charset="0"/>
                    <a:cs typeface="Arial" panose="020B0604020202020204" pitchFamily="34" charset="0"/>
                  </a:rPr>
                  <a:t> is more similar to an identity function around 0. For example, </a:t>
                </a:r>
                <a14:m>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tanh</m:t>
                        </m:r>
                      </m:fName>
                      <m:e>
                        <m:d>
                          <m:dPr>
                            <m:ctrlPr>
                              <a:rPr lang="zh-CN" altLang="zh-CN" i="1">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m:t>
                        </m:r>
                      </m:e>
                    </m:func>
                    <m:r>
                      <a:rPr lang="en-US" altLang="zh-CN" i="1">
                        <a:latin typeface="Cambria Math" panose="02040503050406030204" pitchFamily="18" charset="0"/>
                      </a:rPr>
                      <m:t> </m:t>
                    </m:r>
                  </m:oMath>
                </a14:m>
                <a:r>
                  <a:rPr lang="en-US" dirty="0">
                    <a:latin typeface="Arial" panose="020B0604020202020204" pitchFamily="34" charset="0"/>
                    <a:cs typeface="Arial" panose="020B0604020202020204" pitchFamily="34" charset="0"/>
                  </a:rPr>
                  <a:t> but </a:t>
                </a:r>
                <a14:m>
                  <m:oMath xmlns:m="http://schemas.openxmlformats.org/officeDocument/2006/math">
                    <m:r>
                      <m:rPr>
                        <m:sty m:val="p"/>
                      </m:rPr>
                      <a:rPr lang="en-US" altLang="zh-CN">
                        <a:latin typeface="Cambria Math" panose="02040503050406030204" pitchFamily="18" charset="0"/>
                      </a:rPr>
                      <m:t>sigmoid</m:t>
                    </m:r>
                    <m:d>
                      <m:dPr>
                        <m:ctrlPr>
                          <a:rPr lang="zh-CN" altLang="zh-CN" i="1">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=0.5</m:t>
                    </m:r>
                  </m:oMath>
                </a14:m>
                <a:r>
                  <a:rPr lang="en-US" dirty="0" smtClean="0">
                    <a:latin typeface="Arial" panose="020B0604020202020204" pitchFamily="34" charset="0"/>
                    <a:cs typeface="Arial" panose="020B0604020202020204" pitchFamily="34" charset="0"/>
                  </a:rPr>
                  <a:t>, making it </a:t>
                </a:r>
                <a:r>
                  <a:rPr lang="en-US" dirty="0">
                    <a:latin typeface="Arial" panose="020B0604020202020204" pitchFamily="34" charset="0"/>
                    <a:cs typeface="Arial" panose="020B0604020202020204" pitchFamily="34" charset="0"/>
                  </a:rPr>
                  <a:t>easier to train a deep neural network.</a:t>
                </a:r>
              </a:p>
            </p:txBody>
          </p:sp>
        </mc:Choice>
        <mc:Fallback xmlns="">
          <p:sp>
            <p:nvSpPr>
              <p:cNvPr id="3" name="内容占位符 2">
                <a:extLst>
                  <a:ext uri="{FF2B5EF4-FFF2-40B4-BE49-F238E27FC236}">
                    <a16:creationId xmlns="" xmlns:a16="http://schemas.microsoft.com/office/drawing/2014/main" xmlns:a14="http://schemas.microsoft.com/office/drawing/2010/main" id="{9EACE563-5E2C-9345-8CA2-DFF609A5919D}"/>
                  </a:ext>
                </a:extLst>
              </p:cNvPr>
              <p:cNvSpPr>
                <a:spLocks noGrp="1" noRot="1" noChangeAspect="1" noMove="1" noResize="1" noEditPoints="1" noAdjustHandles="1" noChangeArrowheads="1" noChangeShapeType="1" noTextEdit="1"/>
              </p:cNvSpPr>
              <p:nvPr>
                <p:ph idx="1"/>
              </p:nvPr>
            </p:nvSpPr>
            <p:spPr>
              <a:blipFill rotWithShape="0">
                <a:blip r:embed="rId3"/>
                <a:stretch>
                  <a:fillRect l="-524"/>
                </a:stretch>
              </a:blipFill>
            </p:spPr>
            <p:txBody>
              <a:bodyPr/>
              <a:lstStyle/>
              <a:p>
                <a:r>
                  <a:rPr lang="en-US">
                    <a:noFill/>
                  </a:rPr>
                  <a:t> </a:t>
                </a:r>
              </a:p>
            </p:txBody>
          </p:sp>
        </mc:Fallback>
      </mc:AlternateContent>
    </p:spTree>
    <p:extLst>
      <p:ext uri="{BB962C8B-B14F-4D97-AF65-F5344CB8AC3E}">
        <p14:creationId xmlns:p14="http://schemas.microsoft.com/office/powerpoint/2010/main" val="854980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38B57D7-A0F6-9F41-916E-E8E4A75241A0}"/>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Activation Function Description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9EACE563-5E2C-9345-8CA2-DFF609A5919D}"/>
                  </a:ext>
                </a:extLst>
              </p:cNvPr>
              <p:cNvSpPr>
                <a:spLocks noGrp="1"/>
              </p:cNvSpPr>
              <p:nvPr>
                <p:ph idx="1"/>
              </p:nvPr>
            </p:nvSpPr>
            <p:spPr/>
            <p:txBody>
              <a:bodyPr>
                <a:normAutofit/>
              </a:bodyPr>
              <a:lstStyle/>
              <a:p>
                <a:pPr>
                  <a:buFont typeface="Arial" panose="020B0604020202020204" pitchFamily="34" charset="0"/>
                  <a:buChar char="•"/>
                </a:pPr>
                <a:r>
                  <a:rPr lang="en-US" b="0" dirty="0" err="1" smtClean="0">
                    <a:latin typeface="Arial" panose="020B0604020202020204" pitchFamily="34" charset="0"/>
                    <a:cs typeface="Arial" panose="020B0604020202020204" pitchFamily="34" charset="0"/>
                  </a:rPr>
                  <a:t>ReLU</a:t>
                </a:r>
                <a:endParaRPr lang="en-US" b="0" dirty="0">
                  <a:latin typeface="Arial" panose="020B0604020202020204" pitchFamily="34" charset="0"/>
                  <a:cs typeface="Arial" panose="020B0604020202020204" pitchFamily="34" charset="0"/>
                </a:endParaRPr>
              </a:p>
              <a:p>
                <a:pPr marL="457200" lvl="1" indent="-87313">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ReLU</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,0</m:t>
                              </m:r>
                            </m:e>
                          </m:d>
                        </m:e>
                      </m:func>
                    </m:oMath>
                  </m:oMathPara>
                </a14:m>
                <a:endParaRPr lang="en-US"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650875" lvl="1" indent="-307975"/>
                <a14:m>
                  <m:oMath xmlns:m="http://schemas.openxmlformats.org/officeDocument/2006/math">
                    <m:r>
                      <m:rPr>
                        <m:sty m:val="p"/>
                      </m:rPr>
                      <a:rPr lang="en-US" altLang="zh-CN">
                        <a:latin typeface="Cambria Math" panose="02040503050406030204" pitchFamily="18" charset="0"/>
                      </a:rPr>
                      <m:t>ReLU</m:t>
                    </m:r>
                  </m:oMath>
                </a14:m>
                <a:r>
                  <a:rPr lang="en-US" dirty="0">
                    <a:latin typeface="Arial" panose="020B0604020202020204" pitchFamily="34" charset="0"/>
                    <a:cs typeface="Arial" panose="020B0604020202020204" pitchFamily="34" charset="0"/>
                  </a:rPr>
                  <a:t> is very similar to linear units, and therefore easy to optimize. The only difference between them is that 0 is the output in the half field of </a:t>
                </a:r>
                <a14:m>
                  <m:oMath xmlns:m="http://schemas.openxmlformats.org/officeDocument/2006/math">
                    <m:r>
                      <m:rPr>
                        <m:sty m:val="p"/>
                      </m:rPr>
                      <a:rPr lang="en-US" altLang="zh-CN">
                        <a:latin typeface="Cambria Math" panose="02040503050406030204" pitchFamily="18" charset="0"/>
                      </a:rPr>
                      <m:t>ReLU</m:t>
                    </m:r>
                  </m:oMath>
                </a14:m>
                <a:r>
                  <a:rPr lang="en-US" dirty="0">
                    <a:latin typeface="Arial" panose="020B0604020202020204" pitchFamily="34" charset="0"/>
                    <a:cs typeface="Arial" panose="020B0604020202020204" pitchFamily="34" charset="0"/>
                  </a:rPr>
                  <a:t>.</a:t>
                </a:r>
              </a:p>
              <a:p>
                <a:pPr marL="904875" lvl="2" indent="-236538"/>
                <a:r>
                  <a:rPr lang="en-US" dirty="0">
                    <a:latin typeface="Arial" panose="020B0604020202020204" pitchFamily="34" charset="0"/>
                    <a:cs typeface="Arial" panose="020B0604020202020204" pitchFamily="34" charset="0"/>
                  </a:rPr>
                  <a:t>This allows the derivative of the </a:t>
                </a:r>
                <a:r>
                  <a:rPr lang="en-US" altLang="zh-CN" dirty="0" err="1" smtClean="0">
                    <a:latin typeface="Arial" panose="020B0604020202020204" pitchFamily="34" charset="0"/>
                    <a:cs typeface="Arial" panose="020B0604020202020204" pitchFamily="34" charset="0"/>
                  </a:rPr>
                  <a:t>ReLU</a:t>
                </a:r>
                <a:r>
                  <a:rPr lang="en-US" altLang="zh-CN"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to </a:t>
                </a:r>
                <a:r>
                  <a:rPr lang="en-US" dirty="0">
                    <a:latin typeface="Arial" panose="020B0604020202020204" pitchFamily="34" charset="0"/>
                    <a:cs typeface="Arial" panose="020B0604020202020204" pitchFamily="34" charset="0"/>
                  </a:rPr>
                  <a:t>remain large when the unit is activated. </a:t>
                </a:r>
              </a:p>
              <a:p>
                <a:pPr marL="904875" lvl="2" indent="-236538"/>
                <a:r>
                  <a:rPr lang="en-US" dirty="0">
                    <a:latin typeface="Arial" panose="020B0604020202020204" pitchFamily="34" charset="0"/>
                    <a:cs typeface="Arial" panose="020B0604020202020204" pitchFamily="34" charset="0"/>
                  </a:rPr>
                  <a:t>The gradients are not only large but </a:t>
                </a:r>
                <a:r>
                  <a:rPr lang="en-US" dirty="0" smtClean="0">
                    <a:latin typeface="Arial" panose="020B0604020202020204" pitchFamily="34" charset="0"/>
                    <a:cs typeface="Arial" panose="020B0604020202020204" pitchFamily="34" charset="0"/>
                  </a:rPr>
                  <a:t>also consistent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At almost every </a:t>
                </a:r>
                <a:r>
                  <a:rPr lang="en-US" dirty="0">
                    <a:latin typeface="Arial" panose="020B0604020202020204" pitchFamily="34" charset="0"/>
                    <a:cs typeface="Arial" panose="020B0604020202020204" pitchFamily="34" charset="0"/>
                  </a:rPr>
                  <a:t>point, the second derivative of </a:t>
                </a:r>
                <a14:m>
                  <m:oMath xmlns:m="http://schemas.openxmlformats.org/officeDocument/2006/math">
                    <m:r>
                      <m:rPr>
                        <m:sty m:val="p"/>
                      </m:rPr>
                      <a:rPr lang="en-US" altLang="zh-CN">
                        <a:latin typeface="Cambria Math" panose="02040503050406030204" pitchFamily="18" charset="0"/>
                      </a:rPr>
                      <m:t>ReL</m:t>
                    </m:r>
                    <m:r>
                      <m:rPr>
                        <m:sty m:val="p"/>
                      </m:rPr>
                      <a:rPr lang="en-US" altLang="zh-CN" b="0" i="0" smtClean="0">
                        <a:latin typeface="Cambria Math" panose="02040503050406030204" pitchFamily="18" charset="0"/>
                      </a:rPr>
                      <m:t>U</m:t>
                    </m:r>
                  </m:oMath>
                </a14:m>
                <a:r>
                  <a:rPr lang="en-US" dirty="0">
                    <a:latin typeface="Arial" panose="020B0604020202020204" pitchFamily="34" charset="0"/>
                    <a:cs typeface="Arial" panose="020B0604020202020204" pitchFamily="34" charset="0"/>
                  </a:rPr>
                  <a:t> is 0, and its derivative is 1. </a:t>
                </a:r>
                <a:r>
                  <a:rPr kumimoji="1" lang="en-US" dirty="0">
                    <a:latin typeface="Arial" panose="020B0604020202020204" pitchFamily="34" charset="0"/>
                    <a:cs typeface="Arial" panose="020B0604020202020204" pitchFamily="34" charset="0"/>
                  </a:rPr>
                  <a:t>This means that for learning, gradient orientation is more useful than introducing second-order effects into activation functions.</a:t>
                </a:r>
              </a:p>
              <a:p>
                <a:pPr lvl="1"/>
                <a:endParaRPr kumimoji="1" lang="en-US" altLang="zh-CN" dirty="0">
                  <a:latin typeface="Arial" panose="020B0604020202020204" pitchFamily="34" charset="0"/>
                  <a:cs typeface="Arial" panose="020B0604020202020204" pitchFamily="34" charset="0"/>
                </a:endParaRPr>
              </a:p>
              <a:p>
                <a:pPr marL="650875" lvl="1" indent="-307975"/>
                <a:r>
                  <a:rPr lang="en-US" dirty="0">
                    <a:latin typeface="Arial" panose="020B0604020202020204" pitchFamily="34" charset="0"/>
                    <a:cs typeface="Arial" panose="020B0604020202020204" pitchFamily="34" charset="0"/>
                  </a:rPr>
                  <a:t>One drawback of </a:t>
                </a:r>
                <a14:m>
                  <m:oMath xmlns:m="http://schemas.openxmlformats.org/officeDocument/2006/math">
                    <m:r>
                      <m:rPr>
                        <m:sty m:val="p"/>
                      </m:rPr>
                      <a:rPr lang="en-US" altLang="zh-CN">
                        <a:latin typeface="Cambria Math" panose="02040503050406030204" pitchFamily="18" charset="0"/>
                      </a:rPr>
                      <m:t>ReLU</m:t>
                    </m:r>
                  </m:oMath>
                </a14:m>
                <a:r>
                  <a:rPr lang="en-US" dirty="0">
                    <a:latin typeface="Arial" panose="020B0604020202020204" pitchFamily="34" charset="0"/>
                    <a:cs typeface="Arial" panose="020B0604020202020204" pitchFamily="34" charset="0"/>
                  </a:rPr>
                  <a:t> is that samples </a:t>
                </a:r>
                <a:r>
                  <a:rPr lang="en-US" dirty="0" smtClean="0">
                    <a:latin typeface="Arial" panose="020B0604020202020204" pitchFamily="34" charset="0"/>
                    <a:cs typeface="Arial" panose="020B0604020202020204" pitchFamily="34" charset="0"/>
                  </a:rPr>
                  <a:t>activated </a:t>
                </a:r>
                <a:r>
                  <a:rPr lang="en-US" dirty="0">
                    <a:latin typeface="Arial" panose="020B0604020202020204" pitchFamily="34" charset="0"/>
                    <a:cs typeface="Arial" panose="020B0604020202020204" pitchFamily="34" charset="0"/>
                  </a:rPr>
                  <a:t>to 0 cannot be learned </a:t>
                </a:r>
                <a:r>
                  <a:rPr lang="en-US" dirty="0" smtClean="0">
                    <a:latin typeface="Arial" panose="020B0604020202020204" pitchFamily="34" charset="0"/>
                    <a:cs typeface="Arial" panose="020B0604020202020204" pitchFamily="34" charset="0"/>
                  </a:rPr>
                  <a:t>through </a:t>
                </a:r>
                <a:r>
                  <a:rPr lang="en-US" dirty="0">
                    <a:latin typeface="Arial" panose="020B0604020202020204" pitchFamily="34" charset="0"/>
                    <a:cs typeface="Arial" panose="020B0604020202020204" pitchFamily="34" charset="0"/>
                  </a:rPr>
                  <a:t>a gradient-based approach.</a:t>
                </a:r>
              </a:p>
            </p:txBody>
          </p:sp>
        </mc:Choice>
        <mc:Fallback xmlns="">
          <p:sp>
            <p:nvSpPr>
              <p:cNvPr id="3" name="内容占位符 2">
                <a:extLst>
                  <a:ext uri="{FF2B5EF4-FFF2-40B4-BE49-F238E27FC236}">
                    <a16:creationId xmlns="" xmlns:a16="http://schemas.microsoft.com/office/drawing/2014/main" xmlns:a14="http://schemas.microsoft.com/office/drawing/2010/main" id="{9EACE563-5E2C-9345-8CA2-DFF609A5919D}"/>
                  </a:ext>
                </a:extLst>
              </p:cNvPr>
              <p:cNvSpPr>
                <a:spLocks noGrp="1" noRot="1" noChangeAspect="1" noMove="1" noResize="1" noEditPoints="1" noAdjustHandles="1" noChangeArrowheads="1" noChangeShapeType="1" noTextEdit="1"/>
              </p:cNvSpPr>
              <p:nvPr>
                <p:ph idx="1"/>
              </p:nvPr>
            </p:nvSpPr>
            <p:spPr>
              <a:blipFill rotWithShape="0">
                <a:blip r:embed="rId3"/>
                <a:stretch>
                  <a:fillRect l="-524" r="-931"/>
                </a:stretch>
              </a:blipFill>
            </p:spPr>
            <p:txBody>
              <a:bodyPr/>
              <a:lstStyle/>
              <a:p>
                <a:r>
                  <a:rPr lang="en-US">
                    <a:noFill/>
                  </a:rPr>
                  <a:t> </a:t>
                </a:r>
              </a:p>
            </p:txBody>
          </p:sp>
        </mc:Fallback>
      </mc:AlternateContent>
    </p:spTree>
    <p:extLst>
      <p:ext uri="{BB962C8B-B14F-4D97-AF65-F5344CB8AC3E}">
        <p14:creationId xmlns:p14="http://schemas.microsoft.com/office/powerpoint/2010/main" val="8405967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A9019B-E726-4C41-9000-8B093DA2AD6F}"/>
              </a:ext>
            </a:extLst>
          </p:cNvPr>
          <p:cNvSpPr>
            <a:spLocks noGrp="1"/>
          </p:cNvSpPr>
          <p:nvPr>
            <p:ph type="title"/>
          </p:nvPr>
        </p:nvSpPr>
        <p:spPr/>
        <p:txBody>
          <a:bodyPr/>
          <a:lstStyle/>
          <a:p>
            <a:r>
              <a:rPr kumimoji="1" lang="en-US" b="1" dirty="0" smtClean="0">
                <a:latin typeface="Arial" panose="020B0604020202020204" pitchFamily="34" charset="0"/>
                <a:cs typeface="Arial" panose="020B0604020202020204" pitchFamily="34" charset="0"/>
              </a:rPr>
              <a:t>Additional </a:t>
            </a:r>
            <a:r>
              <a:rPr kumimoji="1" lang="en-US" b="1" dirty="0">
                <a:latin typeface="Arial" panose="020B0604020202020204" pitchFamily="34" charset="0"/>
                <a:cs typeface="Arial" panose="020B0604020202020204" pitchFamily="34" charset="0"/>
              </a:rPr>
              <a:t>Activation Functions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D426510B-F322-0F42-AC88-07F4C73472CD}"/>
                  </a:ext>
                </a:extLst>
              </p:cNvPr>
              <p:cNvSpPr>
                <a:spLocks noGrp="1"/>
              </p:cNvSpPr>
              <p:nvPr>
                <p:ph idx="1"/>
              </p:nvPr>
            </p:nvSpPr>
            <p:spPr/>
            <p:txBody>
              <a:bodyPr/>
              <a:lstStyle/>
              <a:p>
                <a:pPr marL="0" indent="0">
                  <a:buNone/>
                </a:pPr>
                <a:r>
                  <a:rPr kumimoji="1" lang="en-US" b="0" dirty="0">
                    <a:latin typeface="Arial" panose="020B0604020202020204" pitchFamily="34" charset="0"/>
                    <a:cs typeface="Arial" panose="020B0604020202020204" pitchFamily="34" charset="0"/>
                  </a:rPr>
                  <a:t>S</a:t>
                </a:r>
                <a:r>
                  <a:rPr kumimoji="1" lang="en-US" b="0" dirty="0" smtClean="0">
                    <a:latin typeface="Arial" panose="020B0604020202020204" pitchFamily="34" charset="0"/>
                    <a:cs typeface="Arial" panose="020B0604020202020204" pitchFamily="34" charset="0"/>
                  </a:rPr>
                  <a:t>ome </a:t>
                </a:r>
                <a:r>
                  <a:rPr kumimoji="1" lang="en-US" b="0" dirty="0">
                    <a:latin typeface="Arial" panose="020B0604020202020204" pitchFamily="34" charset="0"/>
                    <a:cs typeface="Arial" panose="020B0604020202020204" pitchFamily="34" charset="0"/>
                  </a:rPr>
                  <a:t>uncommon activation </a:t>
                </a:r>
                <a:r>
                  <a:rPr kumimoji="1" lang="en-US" b="0" dirty="0" smtClean="0">
                    <a:latin typeface="Arial" panose="020B0604020202020204" pitchFamily="34" charset="0"/>
                    <a:cs typeface="Arial" panose="020B0604020202020204" pitchFamily="34" charset="0"/>
                  </a:rPr>
                  <a:t>functions include:</a:t>
                </a:r>
                <a:endParaRPr kumimoji="1" lang="en-US" b="0" dirty="0">
                  <a:latin typeface="Arial" panose="020B0604020202020204" pitchFamily="34" charset="0"/>
                  <a:cs typeface="Arial" panose="020B0604020202020204" pitchFamily="34" charset="0"/>
                </a:endParaRPr>
              </a:p>
              <a:p>
                <a:pPr marL="219075" lvl="1" indent="-219075"/>
                <a:r>
                  <a:rPr lang="en-US" dirty="0" err="1">
                    <a:latin typeface="Arial" panose="020B0604020202020204" pitchFamily="34" charset="0"/>
                    <a:cs typeface="Arial" panose="020B0604020202020204" pitchFamily="34" charset="0"/>
                  </a:rPr>
                  <a:t>Softplus</a:t>
                </a:r>
                <a:r>
                  <a:rPr lang="en-US" dirty="0">
                    <a:latin typeface="Arial" panose="020B0604020202020204" pitchFamily="34" charset="0"/>
                    <a:cs typeface="Arial" panose="020B0604020202020204" pitchFamily="34" charset="0"/>
                  </a:rPr>
                  <a:t> activation function</a:t>
                </a:r>
              </a:p>
              <a:p>
                <a:pPr marL="914400" lvl="2" indent="0">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𝑠𝑜𝑓𝑡𝑝𝑙𝑢𝑠</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(1+</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e>
                      </m:func>
                    </m:oMath>
                  </m:oMathPara>
                </a14:m>
                <a:endParaRPr lang="en-US"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219075" lvl="1" indent="-219075"/>
                <a:r>
                  <a:rPr lang="en-US" dirty="0">
                    <a:latin typeface="Arial" panose="020B0604020202020204" pitchFamily="34" charset="0"/>
                    <a:cs typeface="Arial" panose="020B0604020202020204" pitchFamily="34" charset="0"/>
                  </a:rPr>
                  <a:t>Hard </a:t>
                </a:r>
                <a:r>
                  <a:rPr lang="en-US" dirty="0" err="1">
                    <a:latin typeface="Arial" panose="020B0604020202020204" pitchFamily="34" charset="0"/>
                    <a:cs typeface="Arial" panose="020B0604020202020204" pitchFamily="34" charset="0"/>
                  </a:rPr>
                  <a:t>tanh</a:t>
                </a:r>
                <a:r>
                  <a:rPr lang="en-US" dirty="0">
                    <a:latin typeface="Arial" panose="020B0604020202020204" pitchFamily="34" charset="0"/>
                    <a:cs typeface="Arial" panose="020B0604020202020204" pitchFamily="34" charset="0"/>
                  </a:rPr>
                  <a:t> activation function</a:t>
                </a:r>
              </a:p>
              <a:p>
                <a:pPr marL="914400" lvl="2" indent="0">
                  <a:buNone/>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h𝑎𝑟𝑑</m:t>
                      </m:r>
                      <m:d>
                        <m:dPr>
                          <m:ctrlPr>
                            <a:rPr kumimoji="1" lang="en-US" altLang="zh-CN"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func>
                        <m:funcPr>
                          <m:ctrlPr>
                            <a:rPr kumimoji="1" lang="en-US" altLang="zh-CN"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r>
                            <a:rPr kumimoji="1" lang="en-US" altLang="zh-CN" b="0" i="1" smtClean="0">
                              <a:latin typeface="Cambria Math" panose="02040503050406030204" pitchFamily="18" charset="0"/>
                            </a:rPr>
                            <m:t>(−1,</m:t>
                          </m:r>
                          <m:func>
                            <m:funcPr>
                              <m:ctrlPr>
                                <a:rPr kumimoji="1" lang="en-US" altLang="zh-CN"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min</m:t>
                              </m:r>
                            </m:fName>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e>
                          </m:func>
                          <m:r>
                            <a:rPr kumimoji="1" lang="en-US" altLang="zh-CN" b="0" i="1" smtClean="0">
                              <a:latin typeface="Cambria Math" panose="02040503050406030204" pitchFamily="18" charset="0"/>
                            </a:rPr>
                            <m:t>)</m:t>
                          </m:r>
                        </m:e>
                      </m:func>
                    </m:oMath>
                  </m:oMathPara>
                </a14:m>
                <a:endParaRPr lang="en-US" dirty="0">
                  <a:latin typeface="Arial" panose="020B0604020202020204" pitchFamily="34" charset="0"/>
                  <a:cs typeface="Arial" panose="020B0604020202020204" pitchFamily="34" charset="0"/>
                </a:endParaRPr>
              </a:p>
              <a:p>
                <a:pPr lvl="1"/>
                <a:endParaRPr kumimoji="1" lang="en-US" altLang="zh-CN" dirty="0">
                  <a:latin typeface="Arial" panose="020B0604020202020204" pitchFamily="34" charset="0"/>
                  <a:cs typeface="Arial" panose="020B0604020202020204" pitchFamily="34" charset="0"/>
                </a:endParaRPr>
              </a:p>
              <a:p>
                <a:pPr marL="0" lvl="1" indent="0">
                  <a:buNone/>
                </a:pPr>
                <a:r>
                  <a:rPr kumimoji="1" lang="en-US" dirty="0">
                    <a:latin typeface="Arial" panose="020B0604020202020204" pitchFamily="34" charset="0"/>
                    <a:cs typeface="Arial" panose="020B0604020202020204" pitchFamily="34" charset="0"/>
                  </a:rPr>
                  <a:t>The design of activation functions is still an active research field, and many useful activation functions are </a:t>
                </a:r>
                <a:r>
                  <a:rPr kumimoji="1" lang="en-US" dirty="0" smtClean="0">
                    <a:latin typeface="Arial" panose="020B0604020202020204" pitchFamily="34" charset="0"/>
                    <a:cs typeface="Arial" panose="020B0604020202020204" pitchFamily="34" charset="0"/>
                  </a:rPr>
                  <a:t>yet </a:t>
                </a:r>
                <a:r>
                  <a:rPr kumimoji="1" lang="en-US" dirty="0">
                    <a:latin typeface="Arial" panose="020B0604020202020204" pitchFamily="34" charset="0"/>
                    <a:cs typeface="Arial" panose="020B0604020202020204" pitchFamily="34" charset="0"/>
                  </a:rPr>
                  <a:t>to be </a:t>
                </a:r>
                <a:r>
                  <a:rPr kumimoji="1" lang="en-US" dirty="0" smtClean="0">
                    <a:latin typeface="Arial" panose="020B0604020202020204" pitchFamily="34" charset="0"/>
                    <a:cs typeface="Arial" panose="020B0604020202020204" pitchFamily="34" charset="0"/>
                  </a:rPr>
                  <a:t>discovered.</a:t>
                </a:r>
                <a:endParaRPr kumimoji="1" lang="en-US"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D426510B-F322-0F42-AC88-07F4C73472CD}"/>
                  </a:ext>
                </a:extLst>
              </p:cNvPr>
              <p:cNvSpPr>
                <a:spLocks noGrp="1" noRot="1" noChangeAspect="1" noMove="1" noResize="1" noEditPoints="1" noAdjustHandles="1" noChangeArrowheads="1" noChangeShapeType="1" noTextEdit="1"/>
              </p:cNvSpPr>
              <p:nvPr>
                <p:ph idx="1"/>
              </p:nvPr>
            </p:nvSpPr>
            <p:spPr>
              <a:blipFill rotWithShape="0">
                <a:blip r:embed="rId3"/>
                <a:stretch>
                  <a:fillRect l="-582"/>
                </a:stretch>
              </a:blipFill>
            </p:spPr>
            <p:txBody>
              <a:bodyPr/>
              <a:lstStyle/>
              <a:p>
                <a:r>
                  <a:rPr lang="en-US">
                    <a:noFill/>
                  </a:rPr>
                  <a:t> </a:t>
                </a:r>
              </a:p>
            </p:txBody>
          </p:sp>
        </mc:Fallback>
      </mc:AlternateContent>
    </p:spTree>
    <p:extLst>
      <p:ext uri="{BB962C8B-B14F-4D97-AF65-F5344CB8AC3E}">
        <p14:creationId xmlns:p14="http://schemas.microsoft.com/office/powerpoint/2010/main" val="11917060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74F92A9-2DCF-0240-9BA3-D593E024C9EA}"/>
              </a:ext>
            </a:extLst>
          </p:cNvPr>
          <p:cNvSpPr>
            <a:spLocks noGrp="1"/>
          </p:cNvSpPr>
          <p:nvPr>
            <p:ph type="title"/>
          </p:nvPr>
        </p:nvSpPr>
        <p:spPr/>
        <p:txBody>
          <a:bodyPr/>
          <a:lstStyle/>
          <a:p>
            <a:r>
              <a:rPr kumimoji="1" lang="en-US" b="1" smtClean="0">
                <a:latin typeface="Arial" panose="020B0604020202020204" pitchFamily="34" charset="0"/>
                <a:cs typeface="Arial" panose="020B0604020202020204" pitchFamily="34" charset="0"/>
              </a:rPr>
              <a:t>MLP</a:t>
            </a:r>
            <a:endParaRPr kumimoji="1" lang="en-US"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 xmlns:a16="http://schemas.microsoft.com/office/drawing/2014/main" id="{FED69FA3-AEEC-F040-B5CE-490BC3694561}"/>
              </a:ext>
            </a:extLst>
          </p:cNvPr>
          <p:cNvSpPr>
            <a:spLocks noGrp="1"/>
          </p:cNvSpPr>
          <p:nvPr>
            <p:ph idx="1"/>
          </p:nvPr>
        </p:nvSpPr>
        <p:spPr/>
        <p:txBody>
          <a:bodyPr>
            <a:normAutofit/>
          </a:bodyPr>
          <a:lstStyle/>
          <a:p>
            <a:pPr marL="0" indent="0">
              <a:lnSpc>
                <a:spcPct val="100000"/>
              </a:lnSpc>
              <a:buNone/>
            </a:pPr>
            <a:r>
              <a:rPr lang="en-US" b="0" dirty="0">
                <a:latin typeface="Arial" panose="020B0604020202020204" pitchFamily="34" charset="0"/>
                <a:cs typeface="Arial" panose="020B0604020202020204" pitchFamily="34" charset="0"/>
              </a:rPr>
              <a:t>Although a single neuron of a nonlinear activation function has a nonlinear feature, the nonlinear activation function has only one layer of neurons and a very limited learning ability, and can only deal with the linearly separable problem. Therefore, the MLP is proposed to solve more complicated nonlinearly separable problems</a:t>
            </a:r>
            <a:r>
              <a:rPr lang="en-US" b="0" dirty="0" smtClean="0">
                <a:latin typeface="Arial" panose="020B0604020202020204" pitchFamily="34" charset="0"/>
                <a:cs typeface="Arial" panose="020B0604020202020204" pitchFamily="34" charset="0"/>
              </a:rPr>
              <a:t>.</a:t>
            </a:r>
            <a:endParaRPr kumimoji="1" lang="zh-CN" altLang="en-US" b="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 xmlns:a16="http://schemas.microsoft.com/office/drawing/2014/main" id="{C1812E84-CC3A-7546-A22F-20C9878F2116}"/>
              </a:ext>
            </a:extLst>
          </p:cNvPr>
          <p:cNvPicPr/>
          <p:nvPr/>
        </p:nvPicPr>
        <p:blipFill>
          <a:blip r:embed="rId3"/>
          <a:stretch>
            <a:fillRect/>
          </a:stretch>
        </p:blipFill>
        <p:spPr>
          <a:xfrm>
            <a:off x="2466191" y="2934380"/>
            <a:ext cx="6319158" cy="2463120"/>
          </a:xfrm>
          <a:prstGeom prst="rect">
            <a:avLst/>
          </a:prstGeom>
        </p:spPr>
      </p:pic>
    </p:spTree>
    <p:extLst>
      <p:ext uri="{BB962C8B-B14F-4D97-AF65-F5344CB8AC3E}">
        <p14:creationId xmlns:p14="http://schemas.microsoft.com/office/powerpoint/2010/main" val="9649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AD1A2DC-74A2-FD40-86FE-B4DB0CAB5982}"/>
              </a:ext>
            </a:extLst>
          </p:cNvPr>
          <p:cNvSpPr>
            <a:spLocks noGrp="1"/>
          </p:cNvSpPr>
          <p:nvPr>
            <p:ph type="title"/>
          </p:nvPr>
        </p:nvSpPr>
        <p:spPr/>
        <p:txBody>
          <a:bodyPr/>
          <a:lstStyle/>
          <a:p>
            <a:r>
              <a:rPr kumimoji="1" lang="en-US" b="1" smtClean="0">
                <a:latin typeface="Arial" panose="020B0604020202020204" pitchFamily="34" charset="0"/>
                <a:cs typeface="Arial" panose="020B0604020202020204" pitchFamily="34" charset="0"/>
              </a:rPr>
              <a:t>MLP</a:t>
            </a:r>
            <a:endParaRPr kumimoji="1" 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4AB76139-7AD6-3C40-A8EA-863BB0EE8EB6}"/>
                  </a:ext>
                </a:extLst>
              </p:cNvPr>
              <p:cNvSpPr>
                <a:spLocks noGrp="1"/>
              </p:cNvSpPr>
              <p:nvPr>
                <p:ph idx="1"/>
              </p:nvPr>
            </p:nvSpPr>
            <p:spPr>
              <a:xfrm>
                <a:off x="647701" y="3033346"/>
                <a:ext cx="10472928" cy="3276014"/>
              </a:xfrm>
            </p:spPr>
            <p:txBody>
              <a:bodyPr>
                <a:normAutofit/>
              </a:bodyPr>
              <a:lstStyle/>
              <a:p>
                <a:pPr marL="0" indent="0">
                  <a:lnSpc>
                    <a:spcPct val="100000"/>
                  </a:lnSpc>
                  <a:buNone/>
                </a:pPr>
                <a:r>
                  <a:rPr lang="en-US" b="0" dirty="0">
                    <a:latin typeface="Arial" panose="020B0604020202020204" pitchFamily="34" charset="0"/>
                    <a:cs typeface="Arial" panose="020B0604020202020204" pitchFamily="34" charset="0"/>
                  </a:rPr>
                  <a:t>A simple three-layer FNN model, shown in the figure, that includes an input layer, a hidden layer, and an output layer.</a:t>
                </a:r>
              </a:p>
              <a:p>
                <a:pPr marL="333375" lvl="1" indent="-333375">
                  <a:lnSpc>
                    <a:spcPct val="100000"/>
                  </a:lnSpc>
                </a:pPr>
                <a:r>
                  <a:rPr lang="en-US" dirty="0">
                    <a:latin typeface="Arial" panose="020B0604020202020204" pitchFamily="34" charset="0"/>
                    <a:cs typeface="Arial" panose="020B0604020202020204" pitchFamily="34" charset="0"/>
                  </a:rPr>
                  <a:t>Data </a:t>
                </a:r>
                <a14:m>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x</m:t>
                    </m:r>
                    <m:r>
                      <a:rPr lang="en-US" altLang="zh-CN">
                        <a:latin typeface="Cambria Math" panose="02040503050406030204" pitchFamily="18" charset="0"/>
                      </a:rPr>
                      <m:t> </m:t>
                    </m:r>
                  </m:oMath>
                </a14:m>
                <a:r>
                  <a:rPr lang="en-US" dirty="0">
                    <a:latin typeface="Arial" panose="020B0604020202020204" pitchFamily="34" charset="0"/>
                    <a:cs typeface="Arial" panose="020B0604020202020204" pitchFamily="34" charset="0"/>
                  </a:rPr>
                  <a:t> is provided to the input layer as inputs, and the input data is processed through linear mapping and nonlinear activation functions at the hidden layer. The processed data is then transferred to the output layer.</a:t>
                </a:r>
              </a:p>
              <a:p>
                <a:pPr marL="333375" lvl="1" indent="-333375">
                  <a:lnSpc>
                    <a:spcPct val="100000"/>
                  </a:lnSpc>
                </a:pPr>
                <a:r>
                  <a:rPr lang="en-US" dirty="0">
                    <a:latin typeface="Arial" panose="020B0604020202020204" pitchFamily="34" charset="0"/>
                    <a:cs typeface="Arial" panose="020B0604020202020204" pitchFamily="34" charset="0"/>
                  </a:rPr>
                  <a:t>The number of nodes at the input layer depends on the number of properties of the data, and the number of nodes at the output layer can be the number of categories, the number of abstract features, and so on. </a:t>
                </a:r>
              </a:p>
              <a:p>
                <a:pPr marL="333375" lvl="1" indent="-333375">
                  <a:lnSpc>
                    <a:spcPct val="100000"/>
                  </a:lnSpc>
                </a:pPr>
                <a:r>
                  <a:rPr lang="en-US" dirty="0">
                    <a:latin typeface="Arial" panose="020B0604020202020204" pitchFamily="34" charset="0"/>
                    <a:cs typeface="Arial" panose="020B0604020202020204" pitchFamily="34" charset="0"/>
                  </a:rPr>
                  <a:t>The number of hidden layers is specified manually, and there may be one or more hidden layers. One category of nonlinear activation functions can be set at each hidden layer. After linear combination and nonlinear transformation, the function model formed by multiple layers of neurons develops a more powerful learning ability</a:t>
                </a:r>
                <a:r>
                  <a:rPr lang="en-US" dirty="0" smtClean="0">
                    <a:latin typeface="Arial" panose="020B0604020202020204" pitchFamily="34" charset="0"/>
                    <a:cs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4AB76139-7AD6-3C40-A8EA-863BB0EE8EB6}"/>
                  </a:ext>
                </a:extLst>
              </p:cNvPr>
              <p:cNvSpPr>
                <a:spLocks noGrp="1" noRot="1" noChangeAspect="1" noMove="1" noResize="1" noEditPoints="1" noAdjustHandles="1" noChangeArrowheads="1" noChangeShapeType="1" noTextEdit="1"/>
              </p:cNvSpPr>
              <p:nvPr>
                <p:ph idx="1"/>
              </p:nvPr>
            </p:nvSpPr>
            <p:spPr>
              <a:xfrm>
                <a:off x="647701" y="3033346"/>
                <a:ext cx="10472928" cy="3276014"/>
              </a:xfrm>
              <a:blipFill rotWithShape="0">
                <a:blip r:embed="rId3"/>
                <a:stretch>
                  <a:fillRect l="-582" t="-931" r="-873"/>
                </a:stretch>
              </a:blipFill>
            </p:spPr>
            <p:txBody>
              <a:bodyPr/>
              <a:lstStyle/>
              <a:p>
                <a:r>
                  <a:rPr lang="en-US">
                    <a:noFill/>
                  </a:rPr>
                  <a:t> </a:t>
                </a:r>
              </a:p>
            </p:txBody>
          </p:sp>
        </mc:Fallback>
      </mc:AlternateContent>
      <p:pic>
        <p:nvPicPr>
          <p:cNvPr id="4" name="图片 3">
            <a:extLst>
              <a:ext uri="{FF2B5EF4-FFF2-40B4-BE49-F238E27FC236}">
                <a16:creationId xmlns="" xmlns:a16="http://schemas.microsoft.com/office/drawing/2014/main" id="{798B8D72-167C-BC4F-9498-0984C3620022}"/>
              </a:ext>
            </a:extLst>
          </p:cNvPr>
          <p:cNvPicPr/>
          <p:nvPr/>
        </p:nvPicPr>
        <p:blipFill>
          <a:blip r:embed="rId4"/>
          <a:stretch>
            <a:fillRect/>
          </a:stretch>
        </p:blipFill>
        <p:spPr>
          <a:xfrm>
            <a:off x="3771899" y="1024548"/>
            <a:ext cx="4537075" cy="1554163"/>
          </a:xfrm>
          <a:prstGeom prst="rect">
            <a:avLst/>
          </a:prstGeom>
        </p:spPr>
      </p:pic>
    </p:spTree>
    <p:extLst>
      <p:ext uri="{BB962C8B-B14F-4D97-AF65-F5344CB8AC3E}">
        <p14:creationId xmlns:p14="http://schemas.microsoft.com/office/powerpoint/2010/main" val="27965633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B0FF2B1-F49C-7049-9643-CDFD0E5C838A}"/>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Computational Graph</a:t>
            </a:r>
          </a:p>
        </p:txBody>
      </p:sp>
      <p:sp>
        <p:nvSpPr>
          <p:cNvPr id="3" name="内容占位符 2">
            <a:extLst>
              <a:ext uri="{FF2B5EF4-FFF2-40B4-BE49-F238E27FC236}">
                <a16:creationId xmlns="" xmlns:a16="http://schemas.microsoft.com/office/drawing/2014/main" id="{71B5A28F-DB6B-D444-81E8-4E5A500E5DCF}"/>
              </a:ext>
            </a:extLst>
          </p:cNvPr>
          <p:cNvSpPr>
            <a:spLocks noGrp="1"/>
          </p:cNvSpPr>
          <p:nvPr>
            <p:ph idx="1"/>
          </p:nvPr>
        </p:nvSpPr>
        <p:spPr/>
        <p:txBody>
          <a:bodyPr>
            <a:normAutofit/>
          </a:bodyPr>
          <a:lstStyle/>
          <a:p>
            <a:pPr marL="0" indent="0">
              <a:lnSpc>
                <a:spcPct val="100000"/>
              </a:lnSpc>
              <a:buNone/>
            </a:pPr>
            <a:r>
              <a:rPr kumimoji="1" lang="en-US" sz="2400" b="0" dirty="0">
                <a:latin typeface="Arial" panose="020B0604020202020204" pitchFamily="34" charset="0"/>
                <a:cs typeface="Arial" panose="020B0604020202020204" pitchFamily="34" charset="0"/>
              </a:rPr>
              <a:t>We have discussed neural networks in a relatively informal graphical language. To describe the backward propagation algorithm more accurately, we now introduce a more accurate </a:t>
            </a:r>
            <a:r>
              <a:rPr kumimoji="1" lang="en-US" sz="2400" dirty="0">
                <a:latin typeface="Arial" panose="020B0604020202020204" pitchFamily="34" charset="0"/>
                <a:cs typeface="Arial" panose="020B0604020202020204" pitchFamily="34" charset="0"/>
              </a:rPr>
              <a:t>computational graph </a:t>
            </a:r>
            <a:r>
              <a:rPr kumimoji="1" lang="en-US" sz="2400" b="0" dirty="0">
                <a:latin typeface="Arial" panose="020B0604020202020204" pitchFamily="34" charset="0"/>
                <a:cs typeface="Arial" panose="020B0604020202020204" pitchFamily="34" charset="0"/>
              </a:rPr>
              <a:t>language.</a:t>
            </a:r>
          </a:p>
          <a:p>
            <a:pPr marL="360363" lvl="1" indent="-360363">
              <a:lnSpc>
                <a:spcPct val="100000"/>
              </a:lnSpc>
            </a:pPr>
            <a:r>
              <a:rPr kumimoji="1" lang="en-US" sz="2000" dirty="0">
                <a:latin typeface="Arial" panose="020B0604020202020204" pitchFamily="34" charset="0"/>
                <a:cs typeface="Arial" panose="020B0604020202020204" pitchFamily="34" charset="0"/>
              </a:rPr>
              <a:t>Each node represents a </a:t>
            </a:r>
            <a:r>
              <a:rPr kumimoji="1" lang="en-US" sz="2000" b="1" dirty="0">
                <a:latin typeface="Arial" panose="020B0604020202020204" pitchFamily="34" charset="0"/>
                <a:cs typeface="Arial" panose="020B0604020202020204" pitchFamily="34" charset="0"/>
              </a:rPr>
              <a:t>variable</a:t>
            </a:r>
            <a:r>
              <a:rPr kumimoji="1" lang="en-US" sz="2000" dirty="0">
                <a:latin typeface="Arial" panose="020B0604020202020204" pitchFamily="34" charset="0"/>
                <a:cs typeface="Arial" panose="020B0604020202020204" pitchFamily="34" charset="0"/>
              </a:rPr>
              <a:t>. Variables can be scalars, vectors, matrices, or tensors.</a:t>
            </a:r>
          </a:p>
          <a:p>
            <a:pPr marL="360363" lvl="1" indent="-360363">
              <a:lnSpc>
                <a:spcPct val="100000"/>
              </a:lnSpc>
            </a:pPr>
            <a:r>
              <a:rPr kumimoji="1" lang="en-US" sz="2000" dirty="0">
                <a:latin typeface="Arial" panose="020B0604020202020204" pitchFamily="34" charset="0"/>
                <a:cs typeface="Arial" panose="020B0604020202020204" pitchFamily="34" charset="0"/>
              </a:rPr>
              <a:t>Each edge represents an </a:t>
            </a:r>
            <a:r>
              <a:rPr kumimoji="1" lang="en-US" sz="2000" b="1" dirty="0" smtClean="0">
                <a:latin typeface="Arial" panose="020B0604020202020204" pitchFamily="34" charset="0"/>
                <a:cs typeface="Arial" panose="020B0604020202020204" pitchFamily="34" charset="0"/>
              </a:rPr>
              <a:t>operation</a:t>
            </a:r>
            <a:r>
              <a:rPr kumimoji="1" lang="en-US" sz="2000" dirty="0" smtClean="0">
                <a:latin typeface="Arial" panose="020B0604020202020204" pitchFamily="34" charset="0"/>
                <a:cs typeface="Arial" panose="020B0604020202020204" pitchFamily="34" charset="0"/>
              </a:rPr>
              <a:t>, which </a:t>
            </a:r>
            <a:r>
              <a:rPr kumimoji="1" lang="en-US" sz="2000" dirty="0">
                <a:latin typeface="Arial" panose="020B0604020202020204" pitchFamily="34" charset="0"/>
                <a:cs typeface="Arial" panose="020B0604020202020204" pitchFamily="34" charset="0"/>
              </a:rPr>
              <a:t>is a simple function of one or more variables.</a:t>
            </a:r>
          </a:p>
        </p:txBody>
      </p:sp>
      <mc:AlternateContent xmlns:mc="http://schemas.openxmlformats.org/markup-compatibility/2006" xmlns:a14="http://schemas.microsoft.com/office/drawing/2010/main">
        <mc:Choice Requires="a14">
          <p:sp>
            <p:nvSpPr>
              <p:cNvPr id="5" name="椭圆 4">
                <a:extLst>
                  <a:ext uri="{FF2B5EF4-FFF2-40B4-BE49-F238E27FC236}">
                    <a16:creationId xmlns="" xmlns:a16="http://schemas.microsoft.com/office/drawing/2014/main" id="{FE84AC26-19A5-FD49-8F00-CCA871B6B82E}"/>
                  </a:ext>
                </a:extLst>
              </p:cNvPr>
              <p:cNvSpPr/>
              <p:nvPr/>
            </p:nvSpPr>
            <p:spPr>
              <a:xfrm>
                <a:off x="2504851" y="4343351"/>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dirty="0" smtClean="0">
                          <a:solidFill>
                            <a:prstClr val="black"/>
                          </a:solidFill>
                          <a:latin typeface="Cambria Math" panose="02040503050406030204" pitchFamily="18" charset="0"/>
                        </a:rPr>
                        <m:t>𝑧</m:t>
                      </m:r>
                    </m:oMath>
                  </m:oMathPara>
                </a14:m>
                <a:endParaRPr>
                  <a:latin typeface="Arial" panose="020B0604020202020204" pitchFamily="34" charset="0"/>
                  <a:cs typeface="Arial" panose="020B0604020202020204" pitchFamily="34" charset="0"/>
                </a:endParaRPr>
              </a:p>
            </p:txBody>
          </p:sp>
        </mc:Choice>
        <mc:Fallback xmlns="">
          <p:sp>
            <p:nvSpPr>
              <p:cNvPr id="5" name="椭圆 4">
                <a:extLst>
                  <a:ext uri="{FF2B5EF4-FFF2-40B4-BE49-F238E27FC236}">
                    <a16:creationId xmlns:a16="http://schemas.microsoft.com/office/drawing/2014/main" xmlns="" xmlns:a14="http://schemas.microsoft.com/office/drawing/2010/main" id="{FE84AC26-19A5-FD49-8F00-CCA871B6B82E}"/>
                  </a:ext>
                </a:extLst>
              </p:cNvPr>
              <p:cNvSpPr>
                <a:spLocks noRot="1" noChangeAspect="1" noMove="1" noResize="1" noEditPoints="1" noAdjustHandles="1" noChangeArrowheads="1" noChangeShapeType="1" noTextEdit="1"/>
              </p:cNvSpPr>
              <p:nvPr/>
            </p:nvSpPr>
            <p:spPr>
              <a:xfrm>
                <a:off x="2504851" y="4343351"/>
                <a:ext cx="629392" cy="630083"/>
              </a:xfrm>
              <a:prstGeom prst="ellipse">
                <a:avLst/>
              </a:prstGeom>
              <a:blipFill rotWithShape="0">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 xmlns:a16="http://schemas.microsoft.com/office/drawing/2014/main" id="{A5EE4EF4-A049-314C-A81D-0A6390DC7F3F}"/>
                  </a:ext>
                </a:extLst>
              </p:cNvPr>
              <p:cNvSpPr/>
              <p:nvPr/>
            </p:nvSpPr>
            <p:spPr>
              <a:xfrm>
                <a:off x="1875459" y="5292900"/>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dirty="0" smtClean="0">
                          <a:solidFill>
                            <a:prstClr val="black"/>
                          </a:solidFill>
                          <a:latin typeface="Cambria Math" panose="02040503050406030204" pitchFamily="18" charset="0"/>
                        </a:rPr>
                        <m:t>𝑥</m:t>
                      </m:r>
                    </m:oMath>
                  </m:oMathPara>
                </a14:m>
                <a:endParaRPr>
                  <a:latin typeface="Arial" panose="020B0604020202020204" pitchFamily="34" charset="0"/>
                  <a:cs typeface="Arial" panose="020B0604020202020204" pitchFamily="34" charset="0"/>
                </a:endParaRPr>
              </a:p>
            </p:txBody>
          </p:sp>
        </mc:Choice>
        <mc:Fallback xmlns="">
          <p:sp>
            <p:nvSpPr>
              <p:cNvPr id="6" name="椭圆 5">
                <a:extLst>
                  <a:ext uri="{FF2B5EF4-FFF2-40B4-BE49-F238E27FC236}">
                    <a16:creationId xmlns:a16="http://schemas.microsoft.com/office/drawing/2014/main" xmlns="" xmlns:a14="http://schemas.microsoft.com/office/drawing/2010/main" id="{A5EE4EF4-A049-314C-A81D-0A6390DC7F3F}"/>
                  </a:ext>
                </a:extLst>
              </p:cNvPr>
              <p:cNvSpPr>
                <a:spLocks noRot="1" noChangeAspect="1" noMove="1" noResize="1" noEditPoints="1" noAdjustHandles="1" noChangeArrowheads="1" noChangeShapeType="1" noTextEdit="1"/>
              </p:cNvSpPr>
              <p:nvPr/>
            </p:nvSpPr>
            <p:spPr>
              <a:xfrm>
                <a:off x="1875459" y="5292900"/>
                <a:ext cx="629392" cy="630083"/>
              </a:xfrm>
              <a:prstGeom prst="ellipse">
                <a:avLst/>
              </a:prstGeom>
              <a:blipFill rotWithShape="0">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 xmlns:a16="http://schemas.microsoft.com/office/drawing/2014/main" id="{9C9A9646-82B2-F544-9D8C-DA399BC0F74C}"/>
                  </a:ext>
                </a:extLst>
              </p:cNvPr>
              <p:cNvSpPr/>
              <p:nvPr/>
            </p:nvSpPr>
            <p:spPr>
              <a:xfrm>
                <a:off x="3134243" y="5292899"/>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dirty="0" smtClean="0">
                          <a:solidFill>
                            <a:prstClr val="black"/>
                          </a:solidFill>
                          <a:latin typeface="Cambria Math" panose="02040503050406030204" pitchFamily="18" charset="0"/>
                        </a:rPr>
                        <m:t>𝑦</m:t>
                      </m:r>
                    </m:oMath>
                  </m:oMathPara>
                </a14:m>
                <a:endParaRPr>
                  <a:latin typeface="Arial" panose="020B0604020202020204" pitchFamily="34" charset="0"/>
                  <a:cs typeface="Arial" panose="020B0604020202020204" pitchFamily="34" charset="0"/>
                </a:endParaRPr>
              </a:p>
            </p:txBody>
          </p:sp>
        </mc:Choice>
        <mc:Fallback xmlns="">
          <p:sp>
            <p:nvSpPr>
              <p:cNvPr id="7" name="椭圆 6">
                <a:extLst>
                  <a:ext uri="{FF2B5EF4-FFF2-40B4-BE49-F238E27FC236}">
                    <a16:creationId xmlns:a16="http://schemas.microsoft.com/office/drawing/2014/main" xmlns="" xmlns:a14="http://schemas.microsoft.com/office/drawing/2010/main" id="{9C9A9646-82B2-F544-9D8C-DA399BC0F74C}"/>
                  </a:ext>
                </a:extLst>
              </p:cNvPr>
              <p:cNvSpPr>
                <a:spLocks noRot="1" noChangeAspect="1" noMove="1" noResize="1" noEditPoints="1" noAdjustHandles="1" noChangeArrowheads="1" noChangeShapeType="1" noTextEdit="1"/>
              </p:cNvSpPr>
              <p:nvPr/>
            </p:nvSpPr>
            <p:spPr>
              <a:xfrm>
                <a:off x="3134243" y="5292899"/>
                <a:ext cx="629392" cy="630083"/>
              </a:xfrm>
              <a:prstGeom prst="ellipse">
                <a:avLst/>
              </a:prstGeom>
              <a:blipFill rotWithShape="0">
                <a:blip r:embed="rId5"/>
                <a:stretch>
                  <a:fillRect/>
                </a:stretch>
              </a:blipFill>
              <a:ln>
                <a:solidFill>
                  <a:schemeClr val="tx1"/>
                </a:solidFill>
              </a:ln>
            </p:spPr>
            <p:txBody>
              <a:bodyPr/>
              <a:lstStyle/>
              <a:p>
                <a:r>
                  <a:rPr lang="zh-CN" altLang="en-US">
                    <a:noFill/>
                  </a:rPr>
                  <a:t> </a:t>
                </a:r>
              </a:p>
            </p:txBody>
          </p:sp>
        </mc:Fallback>
      </mc:AlternateContent>
      <p:cxnSp>
        <p:nvCxnSpPr>
          <p:cNvPr id="9" name="直线箭头连接符 8">
            <a:extLst>
              <a:ext uri="{FF2B5EF4-FFF2-40B4-BE49-F238E27FC236}">
                <a16:creationId xmlns="" xmlns:a16="http://schemas.microsoft.com/office/drawing/2014/main" id="{8012E483-FF3E-E441-AFF8-B30EC2EAA766}"/>
              </a:ext>
            </a:extLst>
          </p:cNvPr>
          <p:cNvCxnSpPr>
            <a:stCxn id="6" idx="7"/>
            <a:endCxn id="5" idx="4"/>
          </p:cNvCxnSpPr>
          <p:nvPr/>
        </p:nvCxnSpPr>
        <p:spPr>
          <a:xfrm flipV="1">
            <a:off x="2412679" y="4973434"/>
            <a:ext cx="406868" cy="411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a:extLst>
              <a:ext uri="{FF2B5EF4-FFF2-40B4-BE49-F238E27FC236}">
                <a16:creationId xmlns="" xmlns:a16="http://schemas.microsoft.com/office/drawing/2014/main" id="{062797F1-39A7-F84B-85F9-58B119A946DB}"/>
              </a:ext>
            </a:extLst>
          </p:cNvPr>
          <p:cNvCxnSpPr>
            <a:cxnSpLocks/>
            <a:stCxn id="7" idx="1"/>
            <a:endCxn id="5" idx="4"/>
          </p:cNvCxnSpPr>
          <p:nvPr/>
        </p:nvCxnSpPr>
        <p:spPr>
          <a:xfrm flipH="1" flipV="1">
            <a:off x="2819547" y="4973434"/>
            <a:ext cx="406868" cy="41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 xmlns:a16="http://schemas.microsoft.com/office/drawing/2014/main" id="{608F5F5B-7F4E-1B44-ABA1-7531A240E739}"/>
                  </a:ext>
                </a:extLst>
              </p:cNvPr>
              <p:cNvSpPr txBox="1"/>
              <p:nvPr/>
            </p:nvSpPr>
            <p:spPr>
              <a:xfrm>
                <a:off x="2597023" y="5100079"/>
                <a:ext cx="412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prstClr val="black"/>
                          </a:solidFill>
                          <a:latin typeface="Cambria Math" panose="02040503050406030204" pitchFamily="18" charset="0"/>
                          <a:ea typeface="Cambria Math" panose="02040503050406030204" pitchFamily="18" charset="0"/>
                        </a:rPr>
                        <m:t>×</m:t>
                      </m:r>
                    </m:oMath>
                  </m:oMathPara>
                </a14:m>
                <a:endParaRPr>
                  <a:latin typeface="Arial" panose="020B0604020202020204" pitchFamily="34" charset="0"/>
                  <a:cs typeface="Arial" panose="020B0604020202020204" pitchFamily="34" charset="0"/>
                </a:endParaRPr>
              </a:p>
            </p:txBody>
          </p:sp>
        </mc:Choice>
        <mc:Fallback xmlns="">
          <p:sp>
            <p:nvSpPr>
              <p:cNvPr id="13" name="文本框 12">
                <a:extLst>
                  <a:ext uri="{FF2B5EF4-FFF2-40B4-BE49-F238E27FC236}">
                    <a16:creationId xmlns:a16="http://schemas.microsoft.com/office/drawing/2014/main" xmlns="" xmlns:a14="http://schemas.microsoft.com/office/drawing/2010/main" id="{608F5F5B-7F4E-1B44-ABA1-7531A240E739}"/>
                  </a:ext>
                </a:extLst>
              </p:cNvPr>
              <p:cNvSpPr txBox="1">
                <a:spLocks noRot="1" noChangeAspect="1" noMove="1" noResize="1" noEditPoints="1" noAdjustHandles="1" noChangeArrowheads="1" noChangeShapeType="1" noTextEdit="1"/>
              </p:cNvSpPr>
              <p:nvPr/>
            </p:nvSpPr>
            <p:spPr>
              <a:xfrm>
                <a:off x="2597023" y="5100079"/>
                <a:ext cx="412292"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 xmlns:a16="http://schemas.microsoft.com/office/drawing/2014/main" id="{A8AF1997-3FC5-1047-A3F1-1110E1FA9A5A}"/>
                  </a:ext>
                </a:extLst>
              </p:cNvPr>
              <p:cNvSpPr/>
              <p:nvPr/>
            </p:nvSpPr>
            <p:spPr>
              <a:xfrm>
                <a:off x="6347431" y="4839875"/>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kumimoji="1" lang="en-US" altLang="zh-CN" i="1" dirty="0" smtClean="0">
                              <a:solidFill>
                                <a:prstClr val="black"/>
                              </a:solidFill>
                              <a:latin typeface="Cambria Math" panose="02040503050406030204" pitchFamily="18" charset="0"/>
                            </a:rPr>
                          </m:ctrlPr>
                        </m:sSupPr>
                        <m:e>
                          <m:r>
                            <a:rPr kumimoji="1" lang="en-US" altLang="zh-CN" i="1" dirty="0" smtClean="0">
                              <a:solidFill>
                                <a:prstClr val="black"/>
                              </a:solidFill>
                              <a:latin typeface="Cambria Math" panose="02040503050406030204" pitchFamily="18" charset="0"/>
                            </a:rPr>
                            <m:t>h</m:t>
                          </m:r>
                        </m:e>
                        <m:sup>
                          <m:r>
                            <a:rPr kumimoji="1" lang="en-US" altLang="zh-CN" i="1" dirty="0" smtClean="0">
                              <a:solidFill>
                                <a:prstClr val="black"/>
                              </a:solidFill>
                              <a:latin typeface="Cambria Math" panose="02040503050406030204" pitchFamily="18" charset="0"/>
                            </a:rPr>
                            <m:t>1</m:t>
                          </m:r>
                        </m:sup>
                      </m:sSup>
                    </m:oMath>
                  </m:oMathPara>
                </a14:m>
                <a:endParaRPr>
                  <a:latin typeface="Arial" panose="020B0604020202020204" pitchFamily="34" charset="0"/>
                  <a:cs typeface="Arial" panose="020B0604020202020204" pitchFamily="34" charset="0"/>
                </a:endParaRPr>
              </a:p>
            </p:txBody>
          </p:sp>
        </mc:Choice>
        <mc:Fallback xmlns="">
          <p:sp>
            <p:nvSpPr>
              <p:cNvPr id="14" name="椭圆 13">
                <a:extLst>
                  <a:ext uri="{FF2B5EF4-FFF2-40B4-BE49-F238E27FC236}">
                    <a16:creationId xmlns:a16="http://schemas.microsoft.com/office/drawing/2014/main" xmlns="" xmlns:a14="http://schemas.microsoft.com/office/drawing/2010/main" id="{A8AF1997-3FC5-1047-A3F1-1110E1FA9A5A}"/>
                  </a:ext>
                </a:extLst>
              </p:cNvPr>
              <p:cNvSpPr>
                <a:spLocks noRot="1" noChangeAspect="1" noMove="1" noResize="1" noEditPoints="1" noAdjustHandles="1" noChangeArrowheads="1" noChangeShapeType="1" noTextEdit="1"/>
              </p:cNvSpPr>
              <p:nvPr/>
            </p:nvSpPr>
            <p:spPr>
              <a:xfrm>
                <a:off x="6347431" y="4839875"/>
                <a:ext cx="629392" cy="630083"/>
              </a:xfrm>
              <a:prstGeom prst="ellipse">
                <a:avLst/>
              </a:prstGeom>
              <a:blipFill rotWithShape="0">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 xmlns:a16="http://schemas.microsoft.com/office/drawing/2014/main" id="{49DC627A-8955-D143-9583-731873322EB4}"/>
                  </a:ext>
                </a:extLst>
              </p:cNvPr>
              <p:cNvSpPr/>
              <p:nvPr/>
            </p:nvSpPr>
            <p:spPr>
              <a:xfrm>
                <a:off x="5718039" y="5789424"/>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dirty="0" smtClean="0">
                          <a:solidFill>
                            <a:prstClr val="black"/>
                          </a:solidFill>
                          <a:latin typeface="Cambria Math" panose="02040503050406030204" pitchFamily="18" charset="0"/>
                        </a:rPr>
                        <m:t>𝑥</m:t>
                      </m:r>
                    </m:oMath>
                  </m:oMathPara>
                </a14:m>
                <a:endParaRPr>
                  <a:latin typeface="Arial" panose="020B0604020202020204" pitchFamily="34" charset="0"/>
                  <a:cs typeface="Arial" panose="020B0604020202020204" pitchFamily="34" charset="0"/>
                </a:endParaRPr>
              </a:p>
            </p:txBody>
          </p:sp>
        </mc:Choice>
        <mc:Fallback xmlns="">
          <p:sp>
            <p:nvSpPr>
              <p:cNvPr id="15" name="椭圆 14">
                <a:extLst>
                  <a:ext uri="{FF2B5EF4-FFF2-40B4-BE49-F238E27FC236}">
                    <a16:creationId xmlns:a16="http://schemas.microsoft.com/office/drawing/2014/main" xmlns="" xmlns:a14="http://schemas.microsoft.com/office/drawing/2010/main" id="{49DC627A-8955-D143-9583-731873322EB4}"/>
                  </a:ext>
                </a:extLst>
              </p:cNvPr>
              <p:cNvSpPr>
                <a:spLocks noRot="1" noChangeAspect="1" noMove="1" noResize="1" noEditPoints="1" noAdjustHandles="1" noChangeArrowheads="1" noChangeShapeType="1" noTextEdit="1"/>
              </p:cNvSpPr>
              <p:nvPr/>
            </p:nvSpPr>
            <p:spPr>
              <a:xfrm>
                <a:off x="5718039" y="5789424"/>
                <a:ext cx="629392" cy="630083"/>
              </a:xfrm>
              <a:prstGeom prst="ellipse">
                <a:avLst/>
              </a:prstGeom>
              <a:blipFill rotWithShape="0">
                <a:blip r:embed="rId8"/>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a:extLst>
                  <a:ext uri="{FF2B5EF4-FFF2-40B4-BE49-F238E27FC236}">
                    <a16:creationId xmlns="" xmlns:a16="http://schemas.microsoft.com/office/drawing/2014/main" id="{8291D5ED-907B-C34D-93F4-B9090CD7D21E}"/>
                  </a:ext>
                </a:extLst>
              </p:cNvPr>
              <p:cNvSpPr/>
              <p:nvPr/>
            </p:nvSpPr>
            <p:spPr>
              <a:xfrm>
                <a:off x="6976823" y="5789423"/>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solidFill>
                            <a:prstClr val="black"/>
                          </a:solidFill>
                          <a:latin typeface="Cambria Math" panose="02040503050406030204" pitchFamily="18" charset="0"/>
                        </a:rPr>
                        <m:t>𝑊</m:t>
                      </m:r>
                    </m:oMath>
                  </m:oMathPara>
                </a14:m>
                <a:endParaRPr>
                  <a:latin typeface="Arial" panose="020B0604020202020204" pitchFamily="34" charset="0"/>
                  <a:cs typeface="Arial" panose="020B0604020202020204" pitchFamily="34" charset="0"/>
                </a:endParaRPr>
              </a:p>
            </p:txBody>
          </p:sp>
        </mc:Choice>
        <mc:Fallback xmlns="">
          <p:sp>
            <p:nvSpPr>
              <p:cNvPr id="16" name="椭圆 15">
                <a:extLst>
                  <a:ext uri="{FF2B5EF4-FFF2-40B4-BE49-F238E27FC236}">
                    <a16:creationId xmlns:a16="http://schemas.microsoft.com/office/drawing/2014/main" xmlns="" xmlns:a14="http://schemas.microsoft.com/office/drawing/2010/main" id="{8291D5ED-907B-C34D-93F4-B9090CD7D21E}"/>
                  </a:ext>
                </a:extLst>
              </p:cNvPr>
              <p:cNvSpPr>
                <a:spLocks noRot="1" noChangeAspect="1" noMove="1" noResize="1" noEditPoints="1" noAdjustHandles="1" noChangeArrowheads="1" noChangeShapeType="1" noTextEdit="1"/>
              </p:cNvSpPr>
              <p:nvPr/>
            </p:nvSpPr>
            <p:spPr>
              <a:xfrm>
                <a:off x="6976823" y="5789423"/>
                <a:ext cx="629392" cy="630083"/>
              </a:xfrm>
              <a:prstGeom prst="ellipse">
                <a:avLst/>
              </a:prstGeom>
              <a:blipFill rotWithShape="0">
                <a:blip r:embed="rId9"/>
                <a:stretch>
                  <a:fillRect/>
                </a:stretch>
              </a:blipFill>
              <a:ln>
                <a:solidFill>
                  <a:schemeClr val="tx1"/>
                </a:solidFill>
              </a:ln>
            </p:spPr>
            <p:txBody>
              <a:bodyPr/>
              <a:lstStyle/>
              <a:p>
                <a:r>
                  <a:rPr lang="zh-CN" altLang="en-US">
                    <a:noFill/>
                  </a:rPr>
                  <a:t> </a:t>
                </a:r>
              </a:p>
            </p:txBody>
          </p:sp>
        </mc:Fallback>
      </mc:AlternateContent>
      <p:cxnSp>
        <p:nvCxnSpPr>
          <p:cNvPr id="17" name="直线箭头连接符 16">
            <a:extLst>
              <a:ext uri="{FF2B5EF4-FFF2-40B4-BE49-F238E27FC236}">
                <a16:creationId xmlns="" xmlns:a16="http://schemas.microsoft.com/office/drawing/2014/main" id="{1CEF2377-DDF9-4743-B769-1A681E7A52E5}"/>
              </a:ext>
            </a:extLst>
          </p:cNvPr>
          <p:cNvCxnSpPr>
            <a:stCxn id="15" idx="7"/>
            <a:endCxn id="14" idx="4"/>
          </p:cNvCxnSpPr>
          <p:nvPr/>
        </p:nvCxnSpPr>
        <p:spPr>
          <a:xfrm flipV="1">
            <a:off x="6255259" y="5469958"/>
            <a:ext cx="406868" cy="411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 xmlns:a16="http://schemas.microsoft.com/office/drawing/2014/main" id="{C280B33C-700B-6345-B4AA-2F02BECDC056}"/>
              </a:ext>
            </a:extLst>
          </p:cNvPr>
          <p:cNvCxnSpPr>
            <a:cxnSpLocks/>
            <a:stCxn id="16" idx="1"/>
            <a:endCxn id="14" idx="4"/>
          </p:cNvCxnSpPr>
          <p:nvPr/>
        </p:nvCxnSpPr>
        <p:spPr>
          <a:xfrm flipH="1" flipV="1">
            <a:off x="6662127" y="5469958"/>
            <a:ext cx="406868" cy="41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 xmlns:a16="http://schemas.microsoft.com/office/drawing/2014/main" id="{8127BF69-C389-F947-869E-71766AAA910F}"/>
                  </a:ext>
                </a:extLst>
              </p:cNvPr>
              <p:cNvSpPr txBox="1"/>
              <p:nvPr/>
            </p:nvSpPr>
            <p:spPr>
              <a:xfrm>
                <a:off x="6227104" y="5727808"/>
                <a:ext cx="8700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i="1" smtClean="0">
                          <a:solidFill>
                            <a:prstClr val="black"/>
                          </a:solidFill>
                          <a:latin typeface="Cambria Math" panose="02040503050406030204" pitchFamily="18" charset="0"/>
                        </a:rPr>
                        <m:t>𝑚𝑎𝑡𝑚𝑢𝑙</m:t>
                      </m:r>
                    </m:oMath>
                  </m:oMathPara>
                </a14:m>
                <a:endParaRPr>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xmlns="" xmlns:a14="http://schemas.microsoft.com/office/drawing/2010/main" id="{8127BF69-C389-F947-869E-71766AAA910F}"/>
                  </a:ext>
                </a:extLst>
              </p:cNvPr>
              <p:cNvSpPr txBox="1">
                <a:spLocks noRot="1" noChangeAspect="1" noMove="1" noResize="1" noEditPoints="1" noAdjustHandles="1" noChangeArrowheads="1" noChangeShapeType="1" noTextEdit="1"/>
              </p:cNvSpPr>
              <p:nvPr/>
            </p:nvSpPr>
            <p:spPr>
              <a:xfrm>
                <a:off x="6227104" y="5727808"/>
                <a:ext cx="870045" cy="30777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a:extLst>
                  <a:ext uri="{FF2B5EF4-FFF2-40B4-BE49-F238E27FC236}">
                    <a16:creationId xmlns="" xmlns:a16="http://schemas.microsoft.com/office/drawing/2014/main" id="{6F1FC37D-560A-9A45-86A4-8337CB7FB8BE}"/>
                  </a:ext>
                </a:extLst>
              </p:cNvPr>
              <p:cNvSpPr/>
              <p:nvPr/>
            </p:nvSpPr>
            <p:spPr>
              <a:xfrm>
                <a:off x="7606215" y="4839875"/>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kumimoji="1" lang="en-US" altLang="zh-CN" i="1" dirty="0">
                              <a:solidFill>
                                <a:prstClr val="black"/>
                              </a:solidFill>
                              <a:latin typeface="Cambria Math" panose="02040503050406030204" pitchFamily="18" charset="0"/>
                            </a:rPr>
                          </m:ctrlPr>
                        </m:sSupPr>
                        <m:e>
                          <m:r>
                            <a:rPr kumimoji="1" lang="en-US" altLang="zh-CN" i="1" dirty="0">
                              <a:solidFill>
                                <a:prstClr val="black"/>
                              </a:solidFill>
                              <a:latin typeface="Cambria Math" panose="02040503050406030204" pitchFamily="18" charset="0"/>
                            </a:rPr>
                            <m:t>h</m:t>
                          </m:r>
                        </m:e>
                        <m:sup>
                          <m:r>
                            <a:rPr kumimoji="1" lang="en-US" altLang="zh-CN" i="1" dirty="0" smtClean="0">
                              <a:solidFill>
                                <a:prstClr val="black"/>
                              </a:solidFill>
                              <a:latin typeface="Cambria Math" panose="02040503050406030204" pitchFamily="18" charset="0"/>
                            </a:rPr>
                            <m:t>2</m:t>
                          </m:r>
                        </m:sup>
                      </m:sSup>
                    </m:oMath>
                  </m:oMathPara>
                </a14:m>
                <a:endParaRPr>
                  <a:latin typeface="Arial" panose="020B0604020202020204" pitchFamily="34" charset="0"/>
                  <a:cs typeface="Arial" panose="020B0604020202020204" pitchFamily="34" charset="0"/>
                </a:endParaRPr>
              </a:p>
            </p:txBody>
          </p:sp>
        </mc:Choice>
        <mc:Fallback xmlns="">
          <p:sp>
            <p:nvSpPr>
              <p:cNvPr id="20" name="椭圆 19">
                <a:extLst>
                  <a:ext uri="{FF2B5EF4-FFF2-40B4-BE49-F238E27FC236}">
                    <a16:creationId xmlns:a16="http://schemas.microsoft.com/office/drawing/2014/main" xmlns="" xmlns:a14="http://schemas.microsoft.com/office/drawing/2010/main" id="{6F1FC37D-560A-9A45-86A4-8337CB7FB8BE}"/>
                  </a:ext>
                </a:extLst>
              </p:cNvPr>
              <p:cNvSpPr>
                <a:spLocks noRot="1" noChangeAspect="1" noMove="1" noResize="1" noEditPoints="1" noAdjustHandles="1" noChangeArrowheads="1" noChangeShapeType="1" noTextEdit="1"/>
              </p:cNvSpPr>
              <p:nvPr/>
            </p:nvSpPr>
            <p:spPr>
              <a:xfrm>
                <a:off x="7606215" y="4839875"/>
                <a:ext cx="629392" cy="630083"/>
              </a:xfrm>
              <a:prstGeom prst="ellipse">
                <a:avLst/>
              </a:prstGeom>
              <a:blipFill rotWithShape="0">
                <a:blip r:embed="rId11"/>
                <a:stretch>
                  <a:fillRect/>
                </a:stretch>
              </a:blipFill>
              <a:ln>
                <a:solidFill>
                  <a:schemeClr val="tx1"/>
                </a:solidFill>
              </a:ln>
            </p:spPr>
            <p:txBody>
              <a:bodyPr/>
              <a:lstStyle/>
              <a:p>
                <a:r>
                  <a:rPr lang="zh-CN" altLang="en-US">
                    <a:noFill/>
                  </a:rPr>
                  <a:t> </a:t>
                </a:r>
              </a:p>
            </p:txBody>
          </p:sp>
        </mc:Fallback>
      </mc:AlternateContent>
      <p:cxnSp>
        <p:nvCxnSpPr>
          <p:cNvPr id="22" name="直线箭头连接符 21">
            <a:extLst>
              <a:ext uri="{FF2B5EF4-FFF2-40B4-BE49-F238E27FC236}">
                <a16:creationId xmlns="" xmlns:a16="http://schemas.microsoft.com/office/drawing/2014/main" id="{6C5E642E-84DB-F74A-A169-30448C8E64F5}"/>
              </a:ext>
            </a:extLst>
          </p:cNvPr>
          <p:cNvCxnSpPr>
            <a:cxnSpLocks/>
            <a:stCxn id="14" idx="6"/>
            <a:endCxn id="20" idx="2"/>
          </p:cNvCxnSpPr>
          <p:nvPr/>
        </p:nvCxnSpPr>
        <p:spPr>
          <a:xfrm>
            <a:off x="6976823" y="5154917"/>
            <a:ext cx="629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 xmlns:a16="http://schemas.microsoft.com/office/drawing/2014/main" id="{5CFDFAA0-B1E2-3F46-B14E-296C07D3B3F8}"/>
                  </a:ext>
                </a:extLst>
              </p:cNvPr>
              <p:cNvSpPr txBox="1"/>
              <p:nvPr/>
            </p:nvSpPr>
            <p:spPr>
              <a:xfrm>
                <a:off x="7045874" y="5143003"/>
                <a:ext cx="4203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prstClr val="black"/>
                          </a:solidFill>
                          <a:latin typeface="Cambria Math" panose="02040503050406030204" pitchFamily="18" charset="0"/>
                          <a:ea typeface="Cambria Math" panose="02040503050406030204" pitchFamily="18" charset="0"/>
                        </a:rPr>
                        <m:t>+</m:t>
                      </m:r>
                    </m:oMath>
                  </m:oMathPara>
                </a14:m>
                <a:endParaRPr>
                  <a:latin typeface="Arial" panose="020B0604020202020204" pitchFamily="34" charset="0"/>
                  <a:cs typeface="Arial" panose="020B0604020202020204" pitchFamily="34" charset="0"/>
                </a:endParaRPr>
              </a:p>
            </p:txBody>
          </p:sp>
        </mc:Choice>
        <mc:Fallback xmlns="">
          <p:sp>
            <p:nvSpPr>
              <p:cNvPr id="25" name="文本框 24">
                <a:extLst>
                  <a:ext uri="{FF2B5EF4-FFF2-40B4-BE49-F238E27FC236}">
                    <a16:creationId xmlns:a16="http://schemas.microsoft.com/office/drawing/2014/main" xmlns="" xmlns:a14="http://schemas.microsoft.com/office/drawing/2010/main" id="{5CFDFAA0-B1E2-3F46-B14E-296C07D3B3F8}"/>
                  </a:ext>
                </a:extLst>
              </p:cNvPr>
              <p:cNvSpPr txBox="1">
                <a:spLocks noRot="1" noChangeAspect="1" noMove="1" noResize="1" noEditPoints="1" noAdjustHandles="1" noChangeArrowheads="1" noChangeShapeType="1" noTextEdit="1"/>
              </p:cNvSpPr>
              <p:nvPr/>
            </p:nvSpPr>
            <p:spPr>
              <a:xfrm>
                <a:off x="7045874" y="5143003"/>
                <a:ext cx="420308"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 xmlns:a16="http://schemas.microsoft.com/office/drawing/2014/main" id="{607B76A1-438B-5D44-8E6D-9BD66AEF5DE0}"/>
                  </a:ext>
                </a:extLst>
              </p:cNvPr>
              <p:cNvSpPr/>
              <p:nvPr/>
            </p:nvSpPr>
            <p:spPr>
              <a:xfrm>
                <a:off x="8232784" y="5789423"/>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smtClean="0">
                          <a:solidFill>
                            <a:prstClr val="black"/>
                          </a:solidFill>
                          <a:latin typeface="Cambria Math" panose="02040503050406030204" pitchFamily="18" charset="0"/>
                        </a:rPr>
                        <m:t>𝑏</m:t>
                      </m:r>
                    </m:oMath>
                  </m:oMathPara>
                </a14:m>
                <a:endParaRPr>
                  <a:latin typeface="Arial" panose="020B0604020202020204" pitchFamily="34" charset="0"/>
                  <a:cs typeface="Arial" panose="020B0604020202020204" pitchFamily="34" charset="0"/>
                </a:endParaRPr>
              </a:p>
            </p:txBody>
          </p:sp>
        </mc:Choice>
        <mc:Fallback xmlns="">
          <p:sp>
            <p:nvSpPr>
              <p:cNvPr id="26" name="椭圆 25">
                <a:extLst>
                  <a:ext uri="{FF2B5EF4-FFF2-40B4-BE49-F238E27FC236}">
                    <a16:creationId xmlns:a16="http://schemas.microsoft.com/office/drawing/2014/main" xmlns="" xmlns:a14="http://schemas.microsoft.com/office/drawing/2010/main" id="{607B76A1-438B-5D44-8E6D-9BD66AEF5DE0}"/>
                  </a:ext>
                </a:extLst>
              </p:cNvPr>
              <p:cNvSpPr>
                <a:spLocks noRot="1" noChangeAspect="1" noMove="1" noResize="1" noEditPoints="1" noAdjustHandles="1" noChangeArrowheads="1" noChangeShapeType="1" noTextEdit="1"/>
              </p:cNvSpPr>
              <p:nvPr/>
            </p:nvSpPr>
            <p:spPr>
              <a:xfrm>
                <a:off x="8232784" y="5789423"/>
                <a:ext cx="629392" cy="630083"/>
              </a:xfrm>
              <a:prstGeom prst="ellipse">
                <a:avLst/>
              </a:prstGeom>
              <a:blipFill rotWithShape="0">
                <a:blip r:embed="rId13"/>
                <a:stretch>
                  <a:fillRect/>
                </a:stretch>
              </a:blipFill>
              <a:ln>
                <a:solidFill>
                  <a:schemeClr val="tx1"/>
                </a:solidFill>
              </a:ln>
            </p:spPr>
            <p:txBody>
              <a:bodyPr/>
              <a:lstStyle/>
              <a:p>
                <a:r>
                  <a:rPr lang="zh-CN" altLang="en-US">
                    <a:noFill/>
                  </a:rPr>
                  <a:t> </a:t>
                </a:r>
              </a:p>
            </p:txBody>
          </p:sp>
        </mc:Fallback>
      </mc:AlternateContent>
      <p:cxnSp>
        <p:nvCxnSpPr>
          <p:cNvPr id="27" name="直线箭头连接符 26">
            <a:extLst>
              <a:ext uri="{FF2B5EF4-FFF2-40B4-BE49-F238E27FC236}">
                <a16:creationId xmlns="" xmlns:a16="http://schemas.microsoft.com/office/drawing/2014/main" id="{1BC0B587-272A-5548-9308-DD8CCFDCCE90}"/>
              </a:ext>
            </a:extLst>
          </p:cNvPr>
          <p:cNvCxnSpPr>
            <a:cxnSpLocks/>
            <a:stCxn id="26" idx="1"/>
            <a:endCxn id="20" idx="4"/>
          </p:cNvCxnSpPr>
          <p:nvPr/>
        </p:nvCxnSpPr>
        <p:spPr>
          <a:xfrm flipH="1" flipV="1">
            <a:off x="7920911" y="5469958"/>
            <a:ext cx="404045" cy="41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椭圆 28">
                <a:extLst>
                  <a:ext uri="{FF2B5EF4-FFF2-40B4-BE49-F238E27FC236}">
                    <a16:creationId xmlns="" xmlns:a16="http://schemas.microsoft.com/office/drawing/2014/main" id="{CD8357AC-E1ED-3B43-A611-29CE7660D0EB}"/>
                  </a:ext>
                </a:extLst>
              </p:cNvPr>
              <p:cNvSpPr/>
              <p:nvPr/>
            </p:nvSpPr>
            <p:spPr>
              <a:xfrm>
                <a:off x="7603392" y="3887082"/>
                <a:ext cx="629392" cy="6300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dirty="0" smtClean="0">
                          <a:solidFill>
                            <a:prstClr val="black"/>
                          </a:solidFill>
                          <a:latin typeface="Cambria Math" panose="02040503050406030204" pitchFamily="18" charset="0"/>
                        </a:rPr>
                        <m:t>𝐻</m:t>
                      </m:r>
                    </m:oMath>
                  </m:oMathPara>
                </a14:m>
                <a:endParaRPr>
                  <a:latin typeface="Arial" panose="020B0604020202020204" pitchFamily="34" charset="0"/>
                  <a:cs typeface="Arial" panose="020B0604020202020204" pitchFamily="34" charset="0"/>
                </a:endParaRPr>
              </a:p>
            </p:txBody>
          </p:sp>
        </mc:Choice>
        <mc:Fallback xmlns="">
          <p:sp>
            <p:nvSpPr>
              <p:cNvPr id="29" name="椭圆 28">
                <a:extLst>
                  <a:ext uri="{FF2B5EF4-FFF2-40B4-BE49-F238E27FC236}">
                    <a16:creationId xmlns:a16="http://schemas.microsoft.com/office/drawing/2014/main" xmlns="" xmlns:a14="http://schemas.microsoft.com/office/drawing/2010/main" id="{CD8357AC-E1ED-3B43-A611-29CE7660D0EB}"/>
                  </a:ext>
                </a:extLst>
              </p:cNvPr>
              <p:cNvSpPr>
                <a:spLocks noRot="1" noChangeAspect="1" noMove="1" noResize="1" noEditPoints="1" noAdjustHandles="1" noChangeArrowheads="1" noChangeShapeType="1" noTextEdit="1"/>
              </p:cNvSpPr>
              <p:nvPr/>
            </p:nvSpPr>
            <p:spPr>
              <a:xfrm>
                <a:off x="7603392" y="3887082"/>
                <a:ext cx="629392" cy="630083"/>
              </a:xfrm>
              <a:prstGeom prst="ellipse">
                <a:avLst/>
              </a:prstGeom>
              <a:blipFill rotWithShape="0">
                <a:blip r:embed="rId14"/>
                <a:stretch>
                  <a:fillRect/>
                </a:stretch>
              </a:blipFill>
              <a:ln>
                <a:solidFill>
                  <a:schemeClr val="tx1"/>
                </a:solidFill>
              </a:ln>
            </p:spPr>
            <p:txBody>
              <a:bodyPr/>
              <a:lstStyle/>
              <a:p>
                <a:r>
                  <a:rPr lang="zh-CN" altLang="en-US">
                    <a:noFill/>
                  </a:rPr>
                  <a:t> </a:t>
                </a:r>
              </a:p>
            </p:txBody>
          </p:sp>
        </mc:Fallback>
      </mc:AlternateContent>
      <p:cxnSp>
        <p:nvCxnSpPr>
          <p:cNvPr id="31" name="直线箭头连接符 30">
            <a:extLst>
              <a:ext uri="{FF2B5EF4-FFF2-40B4-BE49-F238E27FC236}">
                <a16:creationId xmlns="" xmlns:a16="http://schemas.microsoft.com/office/drawing/2014/main" id="{AFCAB222-9C01-894F-9870-75BD4912DA22}"/>
              </a:ext>
            </a:extLst>
          </p:cNvPr>
          <p:cNvCxnSpPr>
            <a:stCxn id="20" idx="0"/>
            <a:endCxn id="29" idx="4"/>
          </p:cNvCxnSpPr>
          <p:nvPr/>
        </p:nvCxnSpPr>
        <p:spPr>
          <a:xfrm flipH="1" flipV="1">
            <a:off x="7918088" y="4517165"/>
            <a:ext cx="2823" cy="322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 xmlns:a16="http://schemas.microsoft.com/office/drawing/2014/main" id="{B7B34FA2-ECD7-A340-8DBC-13F06BD631DD}"/>
                  </a:ext>
                </a:extLst>
              </p:cNvPr>
              <p:cNvSpPr txBox="1"/>
              <p:nvPr/>
            </p:nvSpPr>
            <p:spPr>
              <a:xfrm>
                <a:off x="7299414" y="4524631"/>
                <a:ext cx="6610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i="1" smtClean="0">
                          <a:solidFill>
                            <a:prstClr val="black"/>
                          </a:solidFill>
                          <a:latin typeface="Cambria Math" panose="02040503050406030204" pitchFamily="18" charset="0"/>
                        </a:rPr>
                        <m:t>𝑅𝑒𝐿𝑈</m:t>
                      </m:r>
                    </m:oMath>
                  </m:oMathPara>
                </a14:m>
                <a:endParaRPr>
                  <a:latin typeface="Arial" panose="020B0604020202020204" pitchFamily="34" charset="0"/>
                  <a:cs typeface="Arial" panose="020B0604020202020204" pitchFamily="34" charset="0"/>
                </a:endParaRPr>
              </a:p>
            </p:txBody>
          </p:sp>
        </mc:Choice>
        <mc:Fallback xmlns="">
          <p:sp>
            <p:nvSpPr>
              <p:cNvPr id="32" name="文本框 31">
                <a:extLst>
                  <a:ext uri="{FF2B5EF4-FFF2-40B4-BE49-F238E27FC236}">
                    <a16:creationId xmlns:a16="http://schemas.microsoft.com/office/drawing/2014/main" xmlns="" xmlns:a14="http://schemas.microsoft.com/office/drawing/2010/main" id="{B7B34FA2-ECD7-A340-8DBC-13F06BD631DD}"/>
                  </a:ext>
                </a:extLst>
              </p:cNvPr>
              <p:cNvSpPr txBox="1">
                <a:spLocks noRot="1" noChangeAspect="1" noMove="1" noResize="1" noEditPoints="1" noAdjustHandles="1" noChangeArrowheads="1" noChangeShapeType="1" noTextEdit="1"/>
              </p:cNvSpPr>
              <p:nvPr/>
            </p:nvSpPr>
            <p:spPr>
              <a:xfrm>
                <a:off x="7299414" y="4524631"/>
                <a:ext cx="661078" cy="307777"/>
              </a:xfrm>
              <a:prstGeom prst="rect">
                <a:avLst/>
              </a:prstGeom>
              <a:blipFill rotWithShape="0">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6244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cap="none" spc="0" dirty="0" smtClean="0">
                <a:latin typeface="Arial" panose="020B0604020202020204" pitchFamily="34" charset="0"/>
                <a:cs typeface="Arial" panose="020B0604020202020204" pitchFamily="34" charset="0"/>
              </a:rPr>
              <a:t>About This Course</a:t>
            </a:r>
            <a:endParaRPr lang="en-US" b="1" cap="none" spc="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marL="0" indent="0">
              <a:buNone/>
            </a:pPr>
            <a:r>
              <a:rPr lang="en-US" sz="2800" dirty="0">
                <a:latin typeface="Arial" panose="020B0604020202020204" pitchFamily="34" charset="0"/>
                <a:cs typeface="Arial" panose="020B0604020202020204" pitchFamily="34" charset="0"/>
              </a:rPr>
              <a:t>This </a:t>
            </a:r>
            <a:r>
              <a:rPr lang="en-US" altLang="zh-CN" sz="2800" dirty="0" smtClean="0">
                <a:latin typeface="Arial" panose="020B0604020202020204" pitchFamily="34" charset="0"/>
                <a:cs typeface="Arial" panose="020B0604020202020204" pitchFamily="34" charset="0"/>
              </a:rPr>
              <a:t>part </a:t>
            </a:r>
            <a:r>
              <a:rPr lang="en-US" altLang="zh-CN" sz="2800" dirty="0" smtClean="0">
                <a:latin typeface="Arial" panose="020B0604020202020204" pitchFamily="34" charset="0"/>
              </a:rPr>
              <a:t>intends </a:t>
            </a:r>
            <a:r>
              <a:rPr lang="en-US" altLang="zh-CN" sz="2800" dirty="0">
                <a:latin typeface="Arial" panose="020B0604020202020204" pitchFamily="34" charset="0"/>
              </a:rPr>
              <a:t>to </a:t>
            </a:r>
            <a:r>
              <a:rPr lang="en-US" altLang="zh-CN" sz="2800" dirty="0" smtClean="0">
                <a:latin typeface="Arial" panose="020B0604020202020204" pitchFamily="34" charset="0"/>
              </a:rPr>
              <a:t>explain</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Basic knowledge of machine learning</a:t>
            </a:r>
          </a:p>
          <a:p>
            <a:pPr lvl="1"/>
            <a:r>
              <a:rPr lang="en-US" sz="2000" dirty="0">
                <a:latin typeface="Arial" panose="020B0604020202020204" pitchFamily="34" charset="0"/>
                <a:cs typeface="Arial" panose="020B0604020202020204" pitchFamily="34" charset="0"/>
              </a:rPr>
              <a:t>Regression, gradient descent, classification, </a:t>
            </a:r>
            <a:r>
              <a:rPr lang="en-US" sz="2000" dirty="0" smtClean="0">
                <a:latin typeface="Arial" panose="020B0604020202020204" pitchFamily="34" charset="0"/>
                <a:cs typeface="Arial" panose="020B0604020202020204" pitchFamily="34" charset="0"/>
              </a:rPr>
              <a:t>as well as </a:t>
            </a:r>
            <a:r>
              <a:rPr lang="en-US" sz="2000" dirty="0" err="1" smtClean="0">
                <a:latin typeface="Arial" panose="020B0604020202020204" pitchFamily="34" charset="0"/>
                <a:cs typeface="Arial" panose="020B0604020202020204" pitchFamily="34" charset="0"/>
              </a:rPr>
              <a:t>overfitting</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underfitting</a:t>
            </a:r>
          </a:p>
          <a:p>
            <a:pPr lvl="2"/>
            <a:endParaRPr lang="en-US" altLang="zh-CN" sz="1800" dirty="0" smtClean="0">
              <a:latin typeface="Arial" panose="020B0604020202020204" pitchFamily="34" charset="0"/>
              <a:cs typeface="Arial" panose="020B0604020202020204" pitchFamily="34" charset="0"/>
            </a:endParaRPr>
          </a:p>
          <a:p>
            <a:pPr lvl="2"/>
            <a:endParaRPr lang="en-US" altLang="zh-CN"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5062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C32BCA-8512-D24C-AD80-FA53946E1401}"/>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a:extLst>
              <a:ext uri="{FF2B5EF4-FFF2-40B4-BE49-F238E27FC236}">
                <a16:creationId xmlns="" xmlns:a16="http://schemas.microsoft.com/office/drawing/2014/main" id="{932673E9-BC3B-A044-A855-BE2ED246682B}"/>
              </a:ext>
            </a:extLst>
          </p:cNvPr>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Basic Knowledge</a:t>
            </a:r>
          </a:p>
          <a:p>
            <a:r>
              <a:rPr kumimoji="1" lang="en-US" b="0" dirty="0">
                <a:latin typeface="Arial" panose="020B0604020202020204" pitchFamily="34" charset="0"/>
                <a:cs typeface="Arial" panose="020B0604020202020204" pitchFamily="34" charset="0"/>
              </a:rPr>
              <a:t>Feedforward Network</a:t>
            </a:r>
          </a:p>
          <a:p>
            <a:r>
              <a:rPr kumimoji="1" lang="en-US" dirty="0">
                <a:latin typeface="Arial" panose="020B0604020202020204" pitchFamily="34" charset="0"/>
                <a:cs typeface="Arial" panose="020B0604020202020204" pitchFamily="34" charset="0"/>
              </a:rPr>
              <a:t>Backward Propagation</a:t>
            </a:r>
          </a:p>
          <a:p>
            <a:r>
              <a:rPr kumimoji="1" lang="en-US" b="0" dirty="0">
                <a:latin typeface="Arial" panose="020B0604020202020204" pitchFamily="34" charset="0"/>
                <a:cs typeface="Arial" panose="020B0604020202020204" pitchFamily="34" charset="0"/>
              </a:rPr>
              <a:t>Generalization Ability</a:t>
            </a:r>
          </a:p>
          <a:p>
            <a:r>
              <a:rPr kumimoji="1" lang="en-US" b="0" dirty="0">
                <a:latin typeface="Arial" panose="020B0604020202020204" pitchFamily="34" charset="0"/>
                <a:cs typeface="Arial" panose="020B0604020202020204" pitchFamily="34" charset="0"/>
              </a:rPr>
              <a:t>Architecture Design</a:t>
            </a:r>
          </a:p>
        </p:txBody>
      </p:sp>
    </p:spTree>
    <p:extLst>
      <p:ext uri="{BB962C8B-B14F-4D97-AF65-F5344CB8AC3E}">
        <p14:creationId xmlns:p14="http://schemas.microsoft.com/office/powerpoint/2010/main" val="27742903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DAB148-8664-E442-AAEE-EC66B68010BE}"/>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p:sp>
        <p:nvSpPr>
          <p:cNvPr id="3" name="内容占位符 2">
            <a:extLst>
              <a:ext uri="{FF2B5EF4-FFF2-40B4-BE49-F238E27FC236}">
                <a16:creationId xmlns="" xmlns:a16="http://schemas.microsoft.com/office/drawing/2014/main" id="{2E631155-2CBD-9D48-9F0F-DC872549FAD9}"/>
              </a:ext>
            </a:extLst>
          </p:cNvPr>
          <p:cNvSpPr>
            <a:spLocks noGrp="1"/>
          </p:cNvSpPr>
          <p:nvPr>
            <p:ph idx="1"/>
          </p:nvPr>
        </p:nvSpPr>
        <p:spPr/>
        <p:txBody>
          <a:bodyPr>
            <a:normAutofit/>
          </a:bodyPr>
          <a:lstStyle/>
          <a:p>
            <a:pPr marL="0" indent="0">
              <a:lnSpc>
                <a:spcPct val="100000"/>
              </a:lnSpc>
              <a:buNone/>
            </a:pPr>
            <a:r>
              <a:rPr kumimoji="1" lang="en-US" sz="2000" b="0" dirty="0">
                <a:latin typeface="Arial" panose="020B0604020202020204" pitchFamily="34" charset="0"/>
                <a:cs typeface="Arial" panose="020B0604020202020204" pitchFamily="34" charset="0"/>
              </a:rPr>
              <a:t>The nonlinearity of neural networks can cause the most interesting loss function to become non-convex. This means that neural network training is different from convex optimization algorithms in logistic regression or support vector machines.</a:t>
            </a:r>
          </a:p>
          <a:p>
            <a:pPr marL="0" indent="0">
              <a:lnSpc>
                <a:spcPct val="100000"/>
              </a:lnSpc>
              <a:buNone/>
            </a:pPr>
            <a:endParaRPr kumimoji="1" lang="en-US" altLang="zh-CN" sz="2000" b="0" dirty="0">
              <a:latin typeface="Arial" panose="020B0604020202020204" pitchFamily="34" charset="0"/>
              <a:cs typeface="Arial" panose="020B0604020202020204" pitchFamily="34" charset="0"/>
            </a:endParaRPr>
          </a:p>
          <a:p>
            <a:pPr marL="0" indent="0">
              <a:lnSpc>
                <a:spcPct val="100000"/>
              </a:lnSpc>
              <a:buNone/>
            </a:pPr>
            <a:r>
              <a:rPr kumimoji="1" lang="en-US" sz="2000" b="0" dirty="0">
                <a:latin typeface="Arial" panose="020B0604020202020204" pitchFamily="34" charset="0"/>
                <a:cs typeface="Arial" panose="020B0604020202020204" pitchFamily="34" charset="0"/>
              </a:rPr>
              <a:t>Currently, training algorithms are always based on </a:t>
            </a:r>
            <a:r>
              <a:rPr kumimoji="1" lang="en-US" sz="2000" b="0" dirty="0" smtClean="0">
                <a:latin typeface="Arial" panose="020B0604020202020204" pitchFamily="34" charset="0"/>
                <a:cs typeface="Arial" panose="020B0604020202020204" pitchFamily="34" charset="0"/>
              </a:rPr>
              <a:t>gradients, reducing </a:t>
            </a:r>
            <a:r>
              <a:rPr kumimoji="1" lang="en-US" sz="2000" b="0" dirty="0">
                <a:latin typeface="Arial" panose="020B0604020202020204" pitchFamily="34" charset="0"/>
                <a:cs typeface="Arial" panose="020B0604020202020204" pitchFamily="34" charset="0"/>
              </a:rPr>
              <a:t>the loss function </a:t>
            </a:r>
            <a:r>
              <a:rPr kumimoji="1" lang="en-US" sz="2000" b="0" dirty="0" smtClean="0">
                <a:latin typeface="Arial" panose="020B0604020202020204" pitchFamily="34" charset="0"/>
                <a:cs typeface="Arial" panose="020B0604020202020204" pitchFamily="34" charset="0"/>
              </a:rPr>
              <a:t>through a certain method. </a:t>
            </a:r>
            <a:r>
              <a:rPr kumimoji="1" lang="en-US" sz="2000" b="0" dirty="0">
                <a:latin typeface="Arial" panose="020B0604020202020204" pitchFamily="34" charset="0"/>
                <a:cs typeface="Arial" panose="020B0604020202020204" pitchFamily="34" charset="0"/>
              </a:rPr>
              <a:t>We will now introduce an improved algorithm for stochastic gradient descent — backward propagation.</a:t>
            </a:r>
          </a:p>
        </p:txBody>
      </p:sp>
    </p:spTree>
    <p:extLst>
      <p:ext uri="{BB962C8B-B14F-4D97-AF65-F5344CB8AC3E}">
        <p14:creationId xmlns:p14="http://schemas.microsoft.com/office/powerpoint/2010/main" val="34556270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6F79074-EDD8-DC48-8B74-E51C888D2E50}"/>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2637409B-100C-054F-B367-0E9CD4F9D7A7}"/>
                  </a:ext>
                </a:extLst>
              </p:cNvPr>
              <p:cNvSpPr>
                <a:spLocks noGrp="1"/>
              </p:cNvSpPr>
              <p:nvPr>
                <p:ph idx="1"/>
              </p:nvPr>
            </p:nvSpPr>
            <p:spPr/>
            <p:txBody>
              <a:bodyPr>
                <a:noAutofit/>
              </a:bodyPr>
              <a:lstStyle/>
              <a:p>
                <a:pPr>
                  <a:lnSpc>
                    <a:spcPct val="12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backward propagation </a:t>
                </a:r>
                <a:r>
                  <a:rPr lang="en-US" sz="1800" b="0" dirty="0">
                    <a:latin typeface="Arial" panose="020B0604020202020204" pitchFamily="34" charset="0"/>
                    <a:cs typeface="Arial" panose="020B0604020202020204" pitchFamily="34" charset="0"/>
                  </a:rPr>
                  <a:t>algorithm is used in neural networks to make the gradient calculation more efficient.</a:t>
                </a:r>
              </a:p>
              <a:p>
                <a:pPr>
                  <a:lnSpc>
                    <a:spcPct val="120000"/>
                  </a:lnSpc>
                  <a:buFont typeface="Arial" panose="020B0604020202020204" pitchFamily="34" charset="0"/>
                  <a:buChar char="•"/>
                </a:pPr>
                <a:r>
                  <a:rPr lang="en-US" sz="1800" dirty="0" smtClean="0">
                    <a:latin typeface="Arial" panose="020B0604020202020204" pitchFamily="34" charset="0"/>
                    <a:cs typeface="Arial" panose="020B0604020202020204" pitchFamily="34" charset="0"/>
                  </a:rPr>
                  <a:t>Chain </a:t>
                </a:r>
                <a:r>
                  <a:rPr lang="en-US" sz="1800" dirty="0">
                    <a:latin typeface="Arial" panose="020B0604020202020204" pitchFamily="34" charset="0"/>
                    <a:cs typeface="Arial" panose="020B0604020202020204" pitchFamily="34" charset="0"/>
                  </a:rPr>
                  <a:t>rule: </a:t>
                </a:r>
                <a:r>
                  <a:rPr lang="en-US" sz="1800" b="0" dirty="0">
                    <a:latin typeface="Arial" panose="020B0604020202020204" pitchFamily="34" charset="0"/>
                    <a:cs typeface="Arial" panose="020B0604020202020204" pitchFamily="34" charset="0"/>
                  </a:rPr>
                  <a:t>assume that there are two functions </a:t>
                </a:r>
                <a14:m>
                  <m:oMath xmlns:m="http://schemas.openxmlformats.org/officeDocument/2006/math">
                    <m:r>
                      <a:rPr lang="zh-CN" altLang="zh-CN" sz="1800" b="0" i="1">
                        <a:latin typeface="Cambria Math" panose="02040503050406030204" pitchFamily="18" charset="0"/>
                      </a:rPr>
                      <m:t> </m:t>
                    </m:r>
                    <m:r>
                      <a:rPr lang="en-US" altLang="zh-CN" sz="1800" b="0" i="1">
                        <a:latin typeface="Cambria Math" panose="02040503050406030204" pitchFamily="18" charset="0"/>
                      </a:rPr>
                      <m:t>𝑦</m:t>
                    </m:r>
                    <m:r>
                      <a:rPr lang="en-US" altLang="zh-CN" sz="1800" b="0" i="1">
                        <a:latin typeface="Cambria Math" panose="02040503050406030204" pitchFamily="18" charset="0"/>
                      </a:rPr>
                      <m:t>=</m:t>
                    </m:r>
                    <m:r>
                      <a:rPr lang="en-US" altLang="zh-CN" sz="1800" b="0" i="1">
                        <a:latin typeface="Cambria Math" panose="02040503050406030204" pitchFamily="18" charset="0"/>
                      </a:rPr>
                      <m:t>𝑔</m:t>
                    </m:r>
                    <m:d>
                      <m:dPr>
                        <m:ctrlPr>
                          <a:rPr lang="zh-CN" altLang="zh-CN" sz="1800" b="0" i="1">
                            <a:latin typeface="Cambria Math" panose="02040503050406030204" pitchFamily="18" charset="0"/>
                          </a:rPr>
                        </m:ctrlPr>
                      </m:dPr>
                      <m:e>
                        <m:r>
                          <a:rPr lang="en-US" altLang="zh-CN" sz="1800" b="0" i="1">
                            <a:latin typeface="Cambria Math" panose="02040503050406030204" pitchFamily="18" charset="0"/>
                          </a:rPr>
                          <m:t>𝑥</m:t>
                        </m:r>
                      </m:e>
                    </m:d>
                  </m:oMath>
                </a14:m>
                <a:r>
                  <a:rPr lang="en-US" sz="1800" b="0" dirty="0">
                    <a:latin typeface="Arial" panose="020B0604020202020204" pitchFamily="34" charset="0"/>
                    <a:cs typeface="Arial" panose="020B0604020202020204" pitchFamily="34" charset="0"/>
                  </a:rPr>
                  <a:t> and </a:t>
                </a:r>
                <a14:m>
                  <m:oMath xmlns:m="http://schemas.openxmlformats.org/officeDocument/2006/math">
                    <m:r>
                      <a:rPr lang="en-US" altLang="zh-CN" sz="1800" b="0" i="1">
                        <a:latin typeface="Cambria Math" panose="02040503050406030204" pitchFamily="18" charset="0"/>
                      </a:rPr>
                      <m:t>𝑧</m:t>
                    </m:r>
                    <m:r>
                      <a:rPr lang="en-US" altLang="zh-CN" sz="1800" b="0" i="1">
                        <a:latin typeface="Cambria Math" panose="02040503050406030204" pitchFamily="18" charset="0"/>
                      </a:rPr>
                      <m:t>=</m:t>
                    </m:r>
                    <m:r>
                      <a:rPr lang="en-US" altLang="zh-CN" sz="1800" b="0" i="1">
                        <a:latin typeface="Cambria Math" panose="02040503050406030204" pitchFamily="18" charset="0"/>
                      </a:rPr>
                      <m:t>h</m:t>
                    </m:r>
                    <m:d>
                      <m:dPr>
                        <m:ctrlPr>
                          <a:rPr lang="zh-CN" altLang="zh-CN" sz="1800" b="0" i="1">
                            <a:latin typeface="Cambria Math" panose="02040503050406030204" pitchFamily="18" charset="0"/>
                          </a:rPr>
                        </m:ctrlPr>
                      </m:dPr>
                      <m:e>
                        <m:r>
                          <a:rPr lang="en-US" altLang="zh-CN" sz="1800" b="0" i="1">
                            <a:latin typeface="Cambria Math" panose="02040503050406030204" pitchFamily="18" charset="0"/>
                          </a:rPr>
                          <m:t>𝑦</m:t>
                        </m:r>
                      </m:e>
                    </m:d>
                  </m:oMath>
                </a14:m>
                <a:r>
                  <a:rPr lang="en-US" sz="1800" b="0" dirty="0">
                    <a:latin typeface="Arial" panose="020B0604020202020204" pitchFamily="34" charset="0"/>
                    <a:cs typeface="Arial" panose="020B0604020202020204" pitchFamily="34" charset="0"/>
                  </a:rPr>
                  <a:t>. The derivative of </a:t>
                </a:r>
                <a14:m>
                  <m:oMath xmlns:m="http://schemas.openxmlformats.org/officeDocument/2006/math">
                    <m:r>
                      <a:rPr lang="zh-CN" altLang="zh-CN" sz="1800" b="0">
                        <a:latin typeface="Cambria Math" panose="02040503050406030204" pitchFamily="18" charset="0"/>
                      </a:rPr>
                      <m:t> </m:t>
                    </m:r>
                    <m:r>
                      <a:rPr lang="en-US" altLang="zh-CN" sz="1800" b="0" i="1">
                        <a:latin typeface="Cambria Math" panose="02040503050406030204" pitchFamily="18" charset="0"/>
                      </a:rPr>
                      <m:t>𝑧</m:t>
                    </m:r>
                    <m:r>
                      <a:rPr lang="en-US" altLang="zh-CN" sz="1800" b="0">
                        <a:latin typeface="Cambria Math" panose="02040503050406030204" pitchFamily="18" charset="0"/>
                      </a:rPr>
                      <m:t> </m:t>
                    </m:r>
                  </m:oMath>
                </a14:m>
                <a:r>
                  <a:rPr lang="en-US" sz="1800" b="0" dirty="0">
                    <a:latin typeface="Arial" panose="020B0604020202020204" pitchFamily="34" charset="0"/>
                    <a:cs typeface="Arial" panose="020B0604020202020204" pitchFamily="34" charset="0"/>
                  </a:rPr>
                  <a:t> with respect to </a:t>
                </a:r>
                <a14:m>
                  <m:oMath xmlns:m="http://schemas.openxmlformats.org/officeDocument/2006/math">
                    <m:r>
                      <a:rPr lang="zh-CN" altLang="zh-CN" sz="1800" b="0" i="1">
                        <a:latin typeface="Cambria Math" panose="02040503050406030204" pitchFamily="18" charset="0"/>
                      </a:rPr>
                      <m:t> </m:t>
                    </m:r>
                    <m:r>
                      <a:rPr lang="en-US" altLang="zh-CN" sz="1800" b="0" i="1">
                        <a:latin typeface="Cambria Math" panose="02040503050406030204" pitchFamily="18" charset="0"/>
                      </a:rPr>
                      <m:t>𝑥</m:t>
                    </m:r>
                    <m:r>
                      <a:rPr lang="en-US" altLang="zh-CN" sz="1800" b="0">
                        <a:latin typeface="Cambria Math" panose="02040503050406030204" pitchFamily="18" charset="0"/>
                      </a:rPr>
                      <m:t> </m:t>
                    </m:r>
                  </m:oMath>
                </a14:m>
                <a:r>
                  <a:rPr lang="en-US" sz="1800" b="0" dirty="0">
                    <a:latin typeface="Arial" panose="020B0604020202020204" pitchFamily="34" charset="0"/>
                    <a:cs typeface="Arial" panose="020B0604020202020204" pitchFamily="34" charset="0"/>
                  </a:rPr>
                  <a:t> is obtained as follows:</a:t>
                </a: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𝑧</m:t>
                          </m:r>
                        </m:num>
                        <m:den>
                          <m:r>
                            <a:rPr lang="en-US" altLang="zh-CN" sz="1800" b="0" i="1">
                              <a:latin typeface="Cambria Math" panose="02040503050406030204" pitchFamily="18" charset="0"/>
                            </a:rPr>
                            <m:t>𝜕</m:t>
                          </m:r>
                          <m:r>
                            <a:rPr lang="en-US" altLang="zh-CN" sz="1800" b="0" i="1">
                              <a:latin typeface="Cambria Math" panose="02040503050406030204" pitchFamily="18" charset="0"/>
                            </a:rPr>
                            <m:t>𝑥</m:t>
                          </m:r>
                        </m:den>
                      </m:f>
                      <m:r>
                        <a:rPr lang="en-US" altLang="zh-CN" sz="1800" b="0" i="1">
                          <a:latin typeface="Cambria Math" panose="02040503050406030204" pitchFamily="18" charset="0"/>
                        </a:rPr>
                        <m:t>=</m:t>
                      </m:r>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𝑧</m:t>
                          </m:r>
                        </m:num>
                        <m:den>
                          <m:r>
                            <a:rPr lang="en-US" altLang="zh-CN" sz="1800" b="0" i="1">
                              <a:latin typeface="Cambria Math" panose="02040503050406030204" pitchFamily="18" charset="0"/>
                            </a:rPr>
                            <m:t>𝜕</m:t>
                          </m:r>
                          <m:r>
                            <a:rPr lang="en-US" altLang="zh-CN" sz="1800" b="0" i="1">
                              <a:latin typeface="Cambria Math" panose="02040503050406030204" pitchFamily="18" charset="0"/>
                            </a:rPr>
                            <m:t>𝑦</m:t>
                          </m:r>
                        </m:den>
                      </m:f>
                      <m:r>
                        <a:rPr lang="en-US" altLang="zh-CN" sz="1800" b="0" i="1">
                          <a:latin typeface="Cambria Math" panose="02040503050406030204" pitchFamily="18" charset="0"/>
                        </a:rPr>
                        <m:t> </m:t>
                      </m:r>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𝑦</m:t>
                          </m:r>
                        </m:num>
                        <m:den>
                          <m:r>
                            <a:rPr lang="en-US" altLang="zh-CN" sz="1800" b="0" i="1">
                              <a:latin typeface="Cambria Math" panose="02040503050406030204" pitchFamily="18" charset="0"/>
                            </a:rPr>
                            <m:t>𝜕</m:t>
                          </m:r>
                          <m:r>
                            <a:rPr lang="en-US" altLang="zh-CN" sz="1800" b="0" i="1">
                              <a:latin typeface="Cambria Math" panose="02040503050406030204" pitchFamily="18" charset="0"/>
                            </a:rPr>
                            <m:t>𝑥</m:t>
                          </m:r>
                        </m:den>
                      </m:f>
                      <m:r>
                        <a:rPr lang="en-US" altLang="zh-CN" sz="1800" b="0" i="1">
                          <a:latin typeface="Cambria Math" panose="02040503050406030204" pitchFamily="18" charset="0"/>
                        </a:rPr>
                        <m:t> .</m:t>
                      </m:r>
                    </m:oMath>
                  </m:oMathPara>
                </a14:m>
                <a:endParaRPr lang="en-US" sz="1800" b="0" dirty="0">
                  <a:latin typeface="Arial" panose="020B0604020202020204" pitchFamily="34" charset="0"/>
                  <a:cs typeface="Arial" panose="020B0604020202020204" pitchFamily="34" charset="0"/>
                </a:endParaRPr>
              </a:p>
              <a:p>
                <a:pPr>
                  <a:lnSpc>
                    <a:spcPct val="12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Assume that there are three functions </a:t>
                </a:r>
                <a14:m>
                  <m:oMath xmlns:m="http://schemas.openxmlformats.org/officeDocument/2006/math">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𝑔</m:t>
                    </m:r>
                    <m:d>
                      <m:dPr>
                        <m:ctrlPr>
                          <a:rPr lang="zh-CN" altLang="zh-CN" sz="1800" b="0" i="1">
                            <a:latin typeface="Cambria Math" panose="02040503050406030204" pitchFamily="18" charset="0"/>
                          </a:rPr>
                        </m:ctrlPr>
                      </m:dPr>
                      <m:e>
                        <m:r>
                          <a:rPr lang="en-US" altLang="zh-CN" sz="1800" b="0" i="1">
                            <a:latin typeface="Cambria Math" panose="02040503050406030204" pitchFamily="18" charset="0"/>
                          </a:rPr>
                          <m:t>𝑠</m:t>
                        </m:r>
                      </m:e>
                    </m:d>
                  </m:oMath>
                </a14:m>
                <a:r>
                  <a:rPr lang="en-US" sz="1800" b="0" dirty="0">
                    <a:latin typeface="Arial" panose="020B0604020202020204" pitchFamily="34" charset="0"/>
                    <a:cs typeface="Arial" panose="020B0604020202020204" pitchFamily="34" charset="0"/>
                  </a:rPr>
                  <a:t>, </a:t>
                </a:r>
                <a14:m>
                  <m:oMath xmlns:m="http://schemas.openxmlformats.org/officeDocument/2006/math">
                    <m:r>
                      <a:rPr lang="en-US" altLang="zh-CN" sz="1800" b="0" i="1">
                        <a:latin typeface="Cambria Math" panose="02040503050406030204" pitchFamily="18" charset="0"/>
                      </a:rPr>
                      <m:t>𝑦</m:t>
                    </m:r>
                    <m:r>
                      <a:rPr lang="en-US" altLang="zh-CN" sz="1800" b="0" i="1">
                        <a:latin typeface="Cambria Math" panose="02040503050406030204" pitchFamily="18" charset="0"/>
                      </a:rPr>
                      <m:t>=</m:t>
                    </m:r>
                    <m:r>
                      <a:rPr lang="en-US" altLang="zh-CN" sz="1800" b="0" i="1">
                        <a:latin typeface="Cambria Math" panose="02040503050406030204" pitchFamily="18" charset="0"/>
                      </a:rPr>
                      <m:t>h</m:t>
                    </m:r>
                    <m:d>
                      <m:dPr>
                        <m:ctrlPr>
                          <a:rPr lang="zh-CN" altLang="zh-CN" sz="1800" b="0" i="1">
                            <a:latin typeface="Cambria Math" panose="02040503050406030204" pitchFamily="18" charset="0"/>
                          </a:rPr>
                        </m:ctrlPr>
                      </m:dPr>
                      <m:e>
                        <m:r>
                          <a:rPr lang="en-US" altLang="zh-CN" sz="1800" b="0" i="1">
                            <a:latin typeface="Cambria Math" panose="02040503050406030204" pitchFamily="18" charset="0"/>
                          </a:rPr>
                          <m:t>𝑠</m:t>
                        </m:r>
                      </m:e>
                    </m:d>
                  </m:oMath>
                </a14:m>
                <a:r>
                  <a:rPr lang="en-US" sz="1800" b="0" dirty="0">
                    <a:latin typeface="Arial" panose="020B0604020202020204" pitchFamily="34" charset="0"/>
                    <a:cs typeface="Arial" panose="020B0604020202020204" pitchFamily="34" charset="0"/>
                  </a:rPr>
                  <a:t>, and </a:t>
                </a:r>
                <a14:m>
                  <m:oMath xmlns:m="http://schemas.openxmlformats.org/officeDocument/2006/math">
                    <m:r>
                      <a:rPr lang="en-US" altLang="zh-CN" sz="1800" b="0" i="1">
                        <a:latin typeface="Cambria Math" panose="02040503050406030204" pitchFamily="18" charset="0"/>
                      </a:rPr>
                      <m:t>𝑧</m:t>
                    </m:r>
                    <m:r>
                      <a:rPr lang="en-US" altLang="zh-CN" sz="1800" b="0" i="1">
                        <a:latin typeface="Cambria Math" panose="02040503050406030204" pitchFamily="18" charset="0"/>
                      </a:rPr>
                      <m:t>=</m:t>
                    </m:r>
                    <m:r>
                      <a:rPr lang="en-US" altLang="zh-CN" sz="1800" b="0" i="1">
                        <a:latin typeface="Cambria Math" panose="02040503050406030204" pitchFamily="18" charset="0"/>
                      </a:rPr>
                      <m:t>𝑘</m:t>
                    </m:r>
                    <m:d>
                      <m:dPr>
                        <m:ctrlPr>
                          <a:rPr lang="zh-CN" altLang="zh-CN" sz="1800" b="0" i="1">
                            <a:latin typeface="Cambria Math" panose="02040503050406030204" pitchFamily="18" charset="0"/>
                          </a:rPr>
                        </m:ctrlPr>
                      </m:dPr>
                      <m:e>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𝑦</m:t>
                        </m:r>
                      </m:e>
                    </m:d>
                  </m:oMath>
                </a14:m>
                <a:r>
                  <a:rPr lang="en-US" sz="1800" b="0" dirty="0">
                    <a:latin typeface="Arial" panose="020B0604020202020204" pitchFamily="34" charset="0"/>
                    <a:cs typeface="Arial" panose="020B0604020202020204" pitchFamily="34" charset="0"/>
                  </a:rPr>
                  <a:t>. The derivative of </a:t>
                </a:r>
                <a14:m>
                  <m:oMath xmlns:m="http://schemas.openxmlformats.org/officeDocument/2006/math">
                    <m:r>
                      <a:rPr lang="zh-CN" altLang="zh-CN" sz="1800" b="0">
                        <a:latin typeface="Cambria Math" panose="02040503050406030204" pitchFamily="18" charset="0"/>
                      </a:rPr>
                      <m:t> </m:t>
                    </m:r>
                    <m:r>
                      <a:rPr lang="en-US" altLang="zh-CN" sz="1800" b="0" i="1">
                        <a:latin typeface="Cambria Math" panose="02040503050406030204" pitchFamily="18" charset="0"/>
                      </a:rPr>
                      <m:t>𝑧</m:t>
                    </m:r>
                    <m:r>
                      <a:rPr lang="en-US" altLang="zh-CN" sz="1800" b="0">
                        <a:latin typeface="Cambria Math" panose="02040503050406030204" pitchFamily="18" charset="0"/>
                      </a:rPr>
                      <m:t> </m:t>
                    </m:r>
                  </m:oMath>
                </a14:m>
                <a:r>
                  <a:rPr lang="en-US" sz="1800" b="0" dirty="0">
                    <a:latin typeface="Arial" panose="020B0604020202020204" pitchFamily="34" charset="0"/>
                    <a:cs typeface="Arial" panose="020B0604020202020204" pitchFamily="34" charset="0"/>
                  </a:rPr>
                  <a:t> with respect to </a:t>
                </a:r>
                <a14:m>
                  <m:oMath xmlns:m="http://schemas.openxmlformats.org/officeDocument/2006/math">
                    <m:r>
                      <a:rPr lang="zh-CN" altLang="zh-CN" sz="1800" b="0" i="1">
                        <a:latin typeface="Cambria Math" panose="02040503050406030204" pitchFamily="18" charset="0"/>
                      </a:rPr>
                      <m:t> </m:t>
                    </m:r>
                    <m:r>
                      <a:rPr lang="en-US" altLang="zh-CN" sz="1800" b="0" i="1">
                        <a:latin typeface="Cambria Math" panose="02040503050406030204" pitchFamily="18" charset="0"/>
                      </a:rPr>
                      <m:t>𝑠</m:t>
                    </m:r>
                    <m:r>
                      <a:rPr lang="en-US" altLang="zh-CN" sz="1800" b="0">
                        <a:latin typeface="Cambria Math" panose="02040503050406030204" pitchFamily="18" charset="0"/>
                      </a:rPr>
                      <m:t> </m:t>
                    </m:r>
                  </m:oMath>
                </a14:m>
                <a:r>
                  <a:rPr lang="en-US" sz="1800" b="0" dirty="0">
                    <a:latin typeface="Arial" panose="020B0604020202020204" pitchFamily="34" charset="0"/>
                    <a:cs typeface="Arial" panose="020B0604020202020204" pitchFamily="34" charset="0"/>
                  </a:rPr>
                  <a:t> is obtained as follows:</a:t>
                </a: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𝑧</m:t>
                          </m:r>
                        </m:num>
                        <m:den>
                          <m:r>
                            <a:rPr lang="en-US" altLang="zh-CN" sz="1800" b="0" i="1">
                              <a:latin typeface="Cambria Math" panose="02040503050406030204" pitchFamily="18" charset="0"/>
                            </a:rPr>
                            <m:t>𝜕</m:t>
                          </m:r>
                          <m:r>
                            <a:rPr lang="en-US" altLang="zh-CN" sz="1800" b="0" i="1">
                              <a:latin typeface="Cambria Math" panose="02040503050406030204" pitchFamily="18" charset="0"/>
                            </a:rPr>
                            <m:t>𝑠</m:t>
                          </m:r>
                        </m:den>
                      </m:f>
                      <m:r>
                        <a:rPr lang="en-US" altLang="zh-CN" sz="1800" b="0" i="1">
                          <a:latin typeface="Cambria Math" panose="02040503050406030204" pitchFamily="18" charset="0"/>
                        </a:rPr>
                        <m:t>=</m:t>
                      </m:r>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𝑧</m:t>
                          </m:r>
                        </m:num>
                        <m:den>
                          <m:r>
                            <a:rPr lang="en-US" altLang="zh-CN" sz="1800" b="0" i="1">
                              <a:latin typeface="Cambria Math" panose="02040503050406030204" pitchFamily="18" charset="0"/>
                            </a:rPr>
                            <m:t>𝜕</m:t>
                          </m:r>
                          <m:r>
                            <a:rPr lang="en-US" altLang="zh-CN" sz="1800" b="0" i="1">
                              <a:latin typeface="Cambria Math" panose="02040503050406030204" pitchFamily="18" charset="0"/>
                            </a:rPr>
                            <m:t>𝑥</m:t>
                          </m:r>
                        </m:den>
                      </m:f>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𝑥</m:t>
                          </m:r>
                        </m:num>
                        <m:den>
                          <m:r>
                            <a:rPr lang="en-US" altLang="zh-CN" sz="1800" b="0" i="1">
                              <a:latin typeface="Cambria Math" panose="02040503050406030204" pitchFamily="18" charset="0"/>
                            </a:rPr>
                            <m:t>𝜕</m:t>
                          </m:r>
                          <m:r>
                            <a:rPr lang="en-US" altLang="zh-CN" sz="1800" b="0" i="1">
                              <a:latin typeface="Cambria Math" panose="02040503050406030204" pitchFamily="18" charset="0"/>
                            </a:rPr>
                            <m:t>𝑠</m:t>
                          </m:r>
                        </m:den>
                      </m:f>
                      <m:r>
                        <a:rPr lang="en-US" altLang="zh-CN" sz="1800" b="0" i="1">
                          <a:latin typeface="Cambria Math" panose="02040503050406030204" pitchFamily="18" charset="0"/>
                        </a:rPr>
                        <m:t>+ </m:t>
                      </m:r>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𝑧</m:t>
                          </m:r>
                        </m:num>
                        <m:den>
                          <m:r>
                            <a:rPr lang="en-US" altLang="zh-CN" sz="1800" b="0" i="1">
                              <a:latin typeface="Cambria Math" panose="02040503050406030204" pitchFamily="18" charset="0"/>
                            </a:rPr>
                            <m:t>𝜕</m:t>
                          </m:r>
                          <m:r>
                            <a:rPr lang="en-US" altLang="zh-CN" sz="1800" b="0" i="1">
                              <a:latin typeface="Cambria Math" panose="02040503050406030204" pitchFamily="18" charset="0"/>
                            </a:rPr>
                            <m:t>𝑦</m:t>
                          </m:r>
                        </m:den>
                      </m:f>
                      <m:f>
                        <m:fPr>
                          <m:ctrlPr>
                            <a:rPr lang="zh-CN" altLang="zh-CN" sz="1800" b="0" i="1">
                              <a:latin typeface="Cambria Math" panose="02040503050406030204" pitchFamily="18" charset="0"/>
                            </a:rPr>
                          </m:ctrlPr>
                        </m:fPr>
                        <m:num>
                          <m:r>
                            <a:rPr lang="en-US" altLang="zh-CN" sz="1800" b="0" i="1">
                              <a:latin typeface="Cambria Math" panose="02040503050406030204" pitchFamily="18" charset="0"/>
                            </a:rPr>
                            <m:t>𝜕</m:t>
                          </m:r>
                          <m:r>
                            <a:rPr lang="en-US" altLang="zh-CN" sz="1800" b="0" i="1">
                              <a:latin typeface="Cambria Math" panose="02040503050406030204" pitchFamily="18" charset="0"/>
                            </a:rPr>
                            <m:t>𝑦</m:t>
                          </m:r>
                        </m:num>
                        <m:den>
                          <m:r>
                            <a:rPr lang="en-US" altLang="zh-CN" sz="1800" b="0" i="1">
                              <a:latin typeface="Cambria Math" panose="02040503050406030204" pitchFamily="18" charset="0"/>
                            </a:rPr>
                            <m:t>𝜕</m:t>
                          </m:r>
                          <m:r>
                            <a:rPr lang="en-US" altLang="zh-CN" sz="1800" b="0" i="1">
                              <a:latin typeface="Cambria Math" panose="02040503050406030204" pitchFamily="18" charset="0"/>
                            </a:rPr>
                            <m:t>𝑠</m:t>
                          </m:r>
                        </m:den>
                      </m:f>
                      <m:r>
                        <a:rPr lang="en-US" altLang="zh-CN" sz="1800" b="0" i="1">
                          <a:latin typeface="Cambria Math" panose="02040503050406030204" pitchFamily="18" charset="0"/>
                        </a:rPr>
                        <m:t> .</m:t>
                      </m:r>
                    </m:oMath>
                  </m:oMathPara>
                </a14:m>
                <a:endParaRPr lang="en-US" sz="1800" b="0" dirty="0">
                  <a:latin typeface="Arial" panose="020B0604020202020204" pitchFamily="34" charset="0"/>
                  <a:cs typeface="Arial" panose="020B0604020202020204" pitchFamily="34" charset="0"/>
                </a:endParaRPr>
              </a:p>
              <a:p>
                <a:pPr>
                  <a:lnSpc>
                    <a:spcPct val="120000"/>
                  </a:lnSpc>
                  <a:buFont typeface="Arial" panose="020B0604020202020204" pitchFamily="34" charset="0"/>
                  <a:buChar char="•"/>
                </a:pPr>
                <a:r>
                  <a:rPr lang="en-US" sz="1800" b="0" dirty="0">
                    <a:latin typeface="Arial" panose="020B0604020202020204" pitchFamily="34" charset="0"/>
                    <a:cs typeface="Arial" panose="020B0604020202020204" pitchFamily="34" charset="0"/>
                  </a:rPr>
                  <a:t>The gradient calculation of neural networks relies on layer-by-layer backward propagation based on the chain rule.</a:t>
                </a:r>
              </a:p>
              <a:p>
                <a:pPr>
                  <a:lnSpc>
                    <a:spcPct val="120000"/>
                  </a:lnSpc>
                </a:pPr>
                <a:endParaRPr lang="zh-CN" altLang="zh-CN" sz="1800" b="0" dirty="0">
                  <a:latin typeface="Arial" panose="020B0604020202020204" pitchFamily="34" charset="0"/>
                  <a:cs typeface="Arial" panose="020B0604020202020204" pitchFamily="34" charset="0"/>
                </a:endParaRPr>
              </a:p>
              <a:p>
                <a:pPr>
                  <a:lnSpc>
                    <a:spcPct val="120000"/>
                  </a:lnSpc>
                </a:pPr>
                <a:endParaRPr kumimoji="1" lang="zh-CN" altLang="en-US" sz="1800" b="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2637409B-100C-054F-B367-0E9CD4F9D7A7}"/>
                  </a:ext>
                </a:extLst>
              </p:cNvPr>
              <p:cNvSpPr>
                <a:spLocks noGrp="1" noRot="1" noChangeAspect="1" noMove="1" noResize="1" noEditPoints="1" noAdjustHandles="1" noChangeArrowheads="1" noChangeShapeType="1" noTextEdit="1"/>
              </p:cNvSpPr>
              <p:nvPr>
                <p:ph idx="1"/>
              </p:nvPr>
            </p:nvSpPr>
            <p:spPr>
              <a:blipFill rotWithShape="0">
                <a:blip r:embed="rId3"/>
                <a:stretch>
                  <a:fillRect l="-349" r="-582"/>
                </a:stretch>
              </a:blipFill>
            </p:spPr>
            <p:txBody>
              <a:bodyPr/>
              <a:lstStyle/>
              <a:p>
                <a:r>
                  <a:rPr lang="en-US">
                    <a:noFill/>
                  </a:rPr>
                  <a:t> </a:t>
                </a:r>
              </a:p>
            </p:txBody>
          </p:sp>
        </mc:Fallback>
      </mc:AlternateContent>
    </p:spTree>
    <p:extLst>
      <p:ext uri="{BB962C8B-B14F-4D97-AF65-F5344CB8AC3E}">
        <p14:creationId xmlns:p14="http://schemas.microsoft.com/office/powerpoint/2010/main" val="3694191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DE37865-6A32-2146-9E0C-8CDEBA253BED}"/>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4E6998CC-FB11-9349-8C93-223CDBC1A002}"/>
                  </a:ext>
                </a:extLst>
              </p:cNvPr>
              <p:cNvSpPr>
                <a:spLocks noGrp="1"/>
              </p:cNvSpPr>
              <p:nvPr>
                <p:ph idx="1"/>
              </p:nvPr>
            </p:nvSpPr>
            <p:spPr/>
            <p:txBody>
              <a:bodyPr/>
              <a:lstStyle/>
              <a:p>
                <a:pPr marL="0" indent="0">
                  <a:buNone/>
                </a:pPr>
                <a:r>
                  <a:rPr lang="en-US" b="0" dirty="0">
                    <a:latin typeface="Arial" panose="020B0604020202020204" pitchFamily="34" charset="0"/>
                    <a:cs typeface="Arial" panose="020B0604020202020204" pitchFamily="34" charset="0"/>
                  </a:rPr>
                  <a:t>In the FNN, the input layer includes </a:t>
                </a:r>
                <a14:m>
                  <m:oMath xmlns:m="http://schemas.openxmlformats.org/officeDocument/2006/math">
                    <m:r>
                      <a:rPr lang="zh-CN" altLang="zh-CN" b="0">
                        <a:latin typeface="Cambria Math" panose="02040503050406030204" pitchFamily="18" charset="0"/>
                      </a:rPr>
                      <m:t> </m:t>
                    </m:r>
                    <m:r>
                      <a:rPr lang="en-US" altLang="zh-CN" b="0" i="1">
                        <a:latin typeface="Cambria Math" panose="02040503050406030204" pitchFamily="18" charset="0"/>
                      </a:rPr>
                      <m:t>𝑛</m:t>
                    </m:r>
                    <m:r>
                      <a:rPr lang="en-US" altLang="zh-CN" b="0">
                        <a:latin typeface="Cambria Math" panose="02040503050406030204" pitchFamily="18" charset="0"/>
                      </a:rPr>
                      <m:t> </m:t>
                    </m:r>
                  </m:oMath>
                </a14:m>
                <a:r>
                  <a:rPr lang="en-US" b="0" dirty="0">
                    <a:latin typeface="Arial" panose="020B0604020202020204" pitchFamily="34" charset="0"/>
                    <a:cs typeface="Arial" panose="020B0604020202020204" pitchFamily="34" charset="0"/>
                  </a:rPr>
                  <a:t> properties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𝑛</m:t>
                        </m:r>
                      </m:sub>
                    </m:sSub>
                  </m:oMath>
                </a14:m>
                <a:r>
                  <a:rPr lang="en-US" b="0" dirty="0">
                    <a:latin typeface="Arial" panose="020B0604020202020204" pitchFamily="34" charset="0"/>
                    <a:cs typeface="Arial" panose="020B0604020202020204" pitchFamily="34" charset="0"/>
                  </a:rPr>
                  <a:t>; the intermediate hidden layer includes </a:t>
                </a:r>
                <a14:m>
                  <m:oMath xmlns:m="http://schemas.openxmlformats.org/officeDocument/2006/math">
                    <m:r>
                      <a:rPr lang="zh-CN" altLang="zh-CN" b="0" i="1">
                        <a:latin typeface="Cambria Math" panose="02040503050406030204" pitchFamily="18" charset="0"/>
                      </a:rPr>
                      <m:t> </m:t>
                    </m:r>
                    <m:r>
                      <a:rPr lang="en-US" altLang="zh-CN" b="0" i="1">
                        <a:latin typeface="Cambria Math" panose="02040503050406030204" pitchFamily="18" charset="0"/>
                      </a:rPr>
                      <m:t>𝑝</m:t>
                    </m:r>
                    <m:r>
                      <a:rPr lang="en-US" altLang="zh-CN" b="0">
                        <a:latin typeface="Cambria Math" panose="02040503050406030204" pitchFamily="18" charset="0"/>
                      </a:rPr>
                      <m:t> </m:t>
                    </m:r>
                  </m:oMath>
                </a14:m>
                <a:r>
                  <a:rPr lang="en-US" b="0" dirty="0">
                    <a:latin typeface="Arial" panose="020B0604020202020204" pitchFamily="34" charset="0"/>
                    <a:cs typeface="Arial" panose="020B0604020202020204" pitchFamily="34" charset="0"/>
                  </a:rPr>
                  <a:t> neurons; the output layer has </a:t>
                </a:r>
                <a14:m>
                  <m:oMath xmlns:m="http://schemas.openxmlformats.org/officeDocument/2006/math">
                    <m:r>
                      <a:rPr lang="zh-CN" altLang="zh-CN" b="0" i="1">
                        <a:latin typeface="Cambria Math" panose="02040503050406030204" pitchFamily="18" charset="0"/>
                      </a:rPr>
                      <m:t> </m:t>
                    </m:r>
                    <m:r>
                      <a:rPr lang="en-US" altLang="zh-CN" b="0" i="1">
                        <a:latin typeface="Cambria Math" panose="02040503050406030204" pitchFamily="18" charset="0"/>
                      </a:rPr>
                      <m:t>𝑞</m:t>
                    </m:r>
                    <m:r>
                      <a:rPr lang="en-US" altLang="zh-CN" b="0">
                        <a:latin typeface="Cambria Math" panose="02040503050406030204" pitchFamily="18" charset="0"/>
                      </a:rPr>
                      <m:t> </m:t>
                    </m:r>
                  </m:oMath>
                </a14:m>
                <a:r>
                  <a:rPr lang="en-US" b="0" dirty="0">
                    <a:latin typeface="Arial" panose="020B0604020202020204" pitchFamily="34" charset="0"/>
                    <a:cs typeface="Arial" panose="020B0604020202020204" pitchFamily="34" charset="0"/>
                  </a:rPr>
                  <a:t> dimensions.</a:t>
                </a:r>
              </a:p>
              <a:p>
                <a:pPr marL="360363" lvl="1" indent="-342900"/>
                <a:r>
                  <a:rPr lang="en-US" dirty="0">
                    <a:latin typeface="Arial" panose="020B0604020202020204" pitchFamily="34" charset="0"/>
                    <a:cs typeface="Arial" panose="020B0604020202020204" pitchFamily="34" charset="0"/>
                  </a:rPr>
                  <a:t>For each neuron </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h</m:t>
                        </m:r>
                      </m:e>
                      <m:sub>
                        <m:r>
                          <a:rPr lang="en-US" altLang="zh-CN" b="0" i="1">
                            <a:latin typeface="Cambria Math" panose="02040503050406030204" pitchFamily="18" charset="0"/>
                          </a:rPr>
                          <m:t>𝑗</m:t>
                        </m:r>
                      </m:sub>
                    </m:sSub>
                  </m:oMath>
                </a14:m>
                <a:r>
                  <a:rPr lang="en-US" dirty="0">
                    <a:latin typeface="Arial" panose="020B0604020202020204" pitchFamily="34" charset="0"/>
                    <a:cs typeface="Arial" panose="020B0604020202020204" pitchFamily="34" charset="0"/>
                  </a:rPr>
                  <a:t> at the hidden layer, linear transformation is first performed by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h</m:t>
                            </m:r>
                          </m:e>
                        </m:acc>
                      </m:e>
                      <m:sub>
                        <m:r>
                          <a:rPr lang="en-US" altLang="zh-CN" b="0" i="1">
                            <a:latin typeface="Cambria Math" panose="02040503050406030204" pitchFamily="18" charset="0"/>
                          </a:rPr>
                          <m:t>𝑗</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𝑤</m:t>
                        </m:r>
                      </m:e>
                      <m:sub>
                        <m:r>
                          <a:rPr lang="en-US" altLang="zh-CN" b="0" i="1">
                            <a:latin typeface="Cambria Math" panose="02040503050406030204" pitchFamily="18" charset="0"/>
                          </a:rPr>
                          <m:t>𝑗</m:t>
                        </m:r>
                        <m:r>
                          <a:rPr lang="en-US" altLang="zh-CN" b="0" i="1">
                            <a:latin typeface="Cambria Math" panose="02040503050406030204" pitchFamily="18" charset="0"/>
                          </a:rPr>
                          <m:t>0</m:t>
                        </m:r>
                      </m:sub>
                    </m:sSub>
                    <m:r>
                      <a:rPr lang="en-US" altLang="zh-CN" b="0"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b="0" i="1">
                            <a:latin typeface="Cambria Math" panose="02040503050406030204" pitchFamily="18" charset="0"/>
                          </a:rPr>
                          <m:t>𝑖</m:t>
                        </m:r>
                        <m:r>
                          <a:rPr lang="en-US" altLang="zh-CN" b="0" i="1">
                            <a:latin typeface="Cambria Math" panose="02040503050406030204" pitchFamily="18" charset="0"/>
                          </a:rPr>
                          <m:t>=1</m:t>
                        </m:r>
                      </m:sub>
                      <m:sup>
                        <m:r>
                          <a:rPr lang="en-US" altLang="zh-CN" b="0"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b="0" i="1">
                                <a:latin typeface="Cambria Math" panose="02040503050406030204" pitchFamily="18" charset="0"/>
                              </a:rPr>
                              <m:t>𝑤</m:t>
                            </m:r>
                          </m:e>
                          <m:sub>
                            <m:r>
                              <a:rPr lang="en-US" altLang="zh-CN" b="0" i="1">
                                <a:latin typeface="Cambria Math" panose="02040503050406030204" pitchFamily="18" charset="0"/>
                              </a:rPr>
                              <m:t>𝑗𝑖</m:t>
                            </m:r>
                          </m:sub>
                        </m:sSub>
                        <m:sSub>
                          <m:sSubPr>
                            <m:ctrlPr>
                              <a:rPr lang="zh-CN"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𝑖</m:t>
                            </m:r>
                          </m:sub>
                        </m:sSub>
                      </m:e>
                    </m:nary>
                  </m:oMath>
                </a14:m>
                <a:r>
                  <a:rPr lang="en-US" dirty="0">
                    <a:latin typeface="Arial" panose="020B0604020202020204" pitchFamily="34" charset="0"/>
                    <a:cs typeface="Arial" panose="020B0604020202020204" pitchFamily="34" charset="0"/>
                  </a:rPr>
                  <a:t>, where </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𝑤</m:t>
                        </m:r>
                      </m:e>
                      <m:sub>
                        <m:r>
                          <a:rPr lang="en-US" altLang="zh-CN" b="0" i="1">
                            <a:latin typeface="Cambria Math" panose="02040503050406030204" pitchFamily="18" charset="0"/>
                          </a:rPr>
                          <m:t>𝑗</m:t>
                        </m:r>
                        <m:r>
                          <a:rPr lang="en-US" altLang="zh-CN" b="0" i="1">
                            <a:latin typeface="Cambria Math" panose="02040503050406030204" pitchFamily="18" charset="0"/>
                          </a:rPr>
                          <m:t>0</m:t>
                        </m:r>
                      </m:sub>
                    </m:sSub>
                  </m:oMath>
                </a14:m>
                <a:r>
                  <a:rPr lang="en-US" dirty="0">
                    <a:latin typeface="Arial" panose="020B0604020202020204" pitchFamily="34" charset="0"/>
                    <a:cs typeface="Arial" panose="020B0604020202020204" pitchFamily="34" charset="0"/>
                  </a:rPr>
                  <a:t> is a bias, and </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𝑤</m:t>
                        </m:r>
                      </m:e>
                      <m:sub>
                        <m:r>
                          <a:rPr lang="en-US" altLang="zh-CN" b="0" i="1">
                            <a:latin typeface="Cambria Math" panose="02040503050406030204" pitchFamily="18" charset="0"/>
                          </a:rPr>
                          <m:t>𝑗</m:t>
                        </m:r>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𝑤</m:t>
                        </m:r>
                      </m:e>
                      <m:sub>
                        <m:r>
                          <a:rPr lang="en-US" altLang="zh-CN" b="0" i="1">
                            <a:latin typeface="Cambria Math" panose="02040503050406030204" pitchFamily="18" charset="0"/>
                          </a:rPr>
                          <m:t>𝑗𝑛</m:t>
                        </m:r>
                      </m:sub>
                    </m:sSub>
                  </m:oMath>
                </a14:m>
                <a:r>
                  <a:rPr lang="en-US" dirty="0">
                    <a:latin typeface="Arial" panose="020B0604020202020204" pitchFamily="34" charset="0"/>
                    <a:cs typeface="Arial" panose="020B0604020202020204" pitchFamily="34" charset="0"/>
                  </a:rPr>
                  <a:t> are weights applied to properties </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 After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h</m:t>
                            </m:r>
                          </m:e>
                        </m:acc>
                      </m:e>
                      <m:sub>
                        <m:r>
                          <a:rPr lang="en-US" altLang="zh-CN" b="0" i="1">
                            <a:latin typeface="Cambria Math" panose="02040503050406030204" pitchFamily="18" charset="0"/>
                          </a:rPr>
                          <m:t>𝑗</m:t>
                        </m:r>
                      </m:sub>
                    </m:sSub>
                  </m:oMath>
                </a14:m>
                <a:r>
                  <a:rPr lang="en-US" dirty="0">
                    <a:latin typeface="Arial" panose="020B0604020202020204" pitchFamily="34" charset="0"/>
                    <a:cs typeface="Arial" panose="020B0604020202020204" pitchFamily="34" charset="0"/>
                  </a:rPr>
                  <a:t> is input to the neuron, </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h</m:t>
                        </m:r>
                      </m:e>
                      <m:sub>
                        <m:r>
                          <a:rPr lang="en-US" altLang="zh-CN" b="0" i="1">
                            <a:latin typeface="Cambria Math" panose="02040503050406030204" pitchFamily="18" charset="0"/>
                          </a:rPr>
                          <m:t>𝑗</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𝛼</m:t>
                        </m:r>
                      </m:e>
                      <m:sub>
                        <m:r>
                          <a:rPr lang="en-US" altLang="zh-CN" b="0" i="1">
                            <a:latin typeface="Cambria Math" panose="02040503050406030204" pitchFamily="18" charset="0"/>
                          </a:rPr>
                          <m:t>1</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h</m:t>
                                </m:r>
                              </m:e>
                            </m:acc>
                          </m:e>
                          <m:sub>
                            <m:r>
                              <a:rPr lang="en-US" altLang="zh-CN" b="0" i="1">
                                <a:latin typeface="Cambria Math" panose="02040503050406030204" pitchFamily="18" charset="0"/>
                              </a:rPr>
                              <m:t>𝑗</m:t>
                            </m:r>
                          </m:sub>
                        </m:sSub>
                      </m:e>
                    </m:d>
                  </m:oMath>
                </a14:m>
                <a:r>
                  <a:rPr lang="en-US" dirty="0">
                    <a:latin typeface="Arial" panose="020B0604020202020204" pitchFamily="34" charset="0"/>
                    <a:cs typeface="Arial" panose="020B0604020202020204" pitchFamily="34" charset="0"/>
                  </a:rPr>
                  <a:t> is obtained after the activation function is applied.</a:t>
                </a:r>
              </a:p>
              <a:p>
                <a:pPr marL="360363" lvl="1" indent="-342900"/>
                <a:r>
                  <a:rPr lang="en-US" dirty="0">
                    <a:latin typeface="Arial" panose="020B0604020202020204" pitchFamily="34" charset="0"/>
                    <a:cs typeface="Arial" panose="020B0604020202020204" pitchFamily="34" charset="0"/>
                  </a:rPr>
                  <a:t>Similarly, a neuron is input at the second layer: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𝑦</m:t>
                            </m:r>
                          </m:e>
                        </m:acc>
                      </m:e>
                      <m:sub>
                        <m:r>
                          <a:rPr lang="en-US" altLang="zh-CN" b="0" i="1">
                            <a:latin typeface="Cambria Math" panose="02040503050406030204" pitchFamily="18" charset="0"/>
                          </a:rPr>
                          <m:t>𝑘</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𝑘</m:t>
                        </m:r>
                        <m:r>
                          <a:rPr lang="en-US" altLang="zh-CN" b="0" i="1">
                            <a:latin typeface="Cambria Math" panose="02040503050406030204" pitchFamily="18" charset="0"/>
                          </a:rPr>
                          <m:t>0</m:t>
                        </m:r>
                      </m:sub>
                    </m:sSub>
                    <m:r>
                      <a:rPr lang="en-US" altLang="zh-CN" b="0"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b="0" i="1">
                            <a:latin typeface="Cambria Math" panose="02040503050406030204" pitchFamily="18" charset="0"/>
                          </a:rPr>
                          <m:t>𝑗</m:t>
                        </m:r>
                        <m:r>
                          <a:rPr lang="en-US" altLang="zh-CN" b="0" i="1">
                            <a:latin typeface="Cambria Math" panose="02040503050406030204" pitchFamily="18" charset="0"/>
                          </a:rPr>
                          <m:t>=1</m:t>
                        </m:r>
                      </m:sub>
                      <m:sup>
                        <m:r>
                          <a:rPr lang="en-US" altLang="zh-CN" b="0" i="1">
                            <a:latin typeface="Cambria Math" panose="02040503050406030204" pitchFamily="18" charset="0"/>
                          </a:rPr>
                          <m:t>𝑝</m:t>
                        </m:r>
                      </m:sup>
                      <m:e>
                        <m:sSub>
                          <m:sSubPr>
                            <m:ctrlPr>
                              <a:rPr lang="zh-CN"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𝑘𝑗</m:t>
                            </m:r>
                          </m:sub>
                        </m:sSub>
                        <m:sSub>
                          <m:sSubPr>
                            <m:ctrlPr>
                              <a:rPr lang="zh-CN"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𝑗</m:t>
                            </m:r>
                          </m:sub>
                        </m:sSub>
                      </m:e>
                    </m:nary>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𝑦</m:t>
                            </m:r>
                          </m:e>
                        </m:acc>
                      </m:e>
                      <m:sub>
                        <m:r>
                          <a:rPr lang="en-US" altLang="zh-CN" b="0" i="1">
                            <a:latin typeface="Cambria Math" panose="02040503050406030204" pitchFamily="18" charset="0"/>
                          </a:rPr>
                          <m:t>𝑗</m:t>
                        </m:r>
                      </m:sub>
                    </m:sSub>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𝛼</m:t>
                        </m:r>
                      </m:e>
                      <m:sub>
                        <m:r>
                          <a:rPr lang="en-US" altLang="zh-CN" b="0" i="1">
                            <a:latin typeface="Cambria Math" panose="02040503050406030204" pitchFamily="18" charset="0"/>
                          </a:rPr>
                          <m:t>2</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𝑦</m:t>
                                </m:r>
                              </m:e>
                            </m:acc>
                          </m:e>
                          <m:sub>
                            <m:r>
                              <a:rPr lang="en-US" altLang="zh-CN" b="0" i="1">
                                <a:latin typeface="Cambria Math" panose="02040503050406030204" pitchFamily="18" charset="0"/>
                              </a:rPr>
                              <m:t>𝑗</m:t>
                            </m:r>
                          </m:sub>
                        </m:sSub>
                      </m:e>
                    </m:d>
                  </m:oMath>
                </a14:m>
                <a:r>
                  <a:rPr lang="en-US" dirty="0">
                    <a:latin typeface="Arial" panose="020B0604020202020204" pitchFamily="34" charset="0"/>
                    <a:cs typeface="Arial" panose="020B0604020202020204" pitchFamily="34" charset="0"/>
                  </a:rPr>
                  <a:t> is output.</a:t>
                </a:r>
              </a:p>
            </p:txBody>
          </p:sp>
        </mc:Choice>
        <mc:Fallback xmlns="">
          <p:sp>
            <p:nvSpPr>
              <p:cNvPr id="3" name="内容占位符 2">
                <a:extLst>
                  <a:ext uri="{FF2B5EF4-FFF2-40B4-BE49-F238E27FC236}">
                    <a16:creationId xmlns="" xmlns:a16="http://schemas.microsoft.com/office/drawing/2014/main" xmlns:a14="http://schemas.microsoft.com/office/drawing/2010/main" id="{4E6998CC-FB11-9349-8C93-223CDBC1A002}"/>
                  </a:ext>
                </a:extLst>
              </p:cNvPr>
              <p:cNvSpPr>
                <a:spLocks noGrp="1" noRot="1" noChangeAspect="1" noMove="1" noResize="1" noEditPoints="1" noAdjustHandles="1" noChangeArrowheads="1" noChangeShapeType="1" noTextEdit="1"/>
              </p:cNvSpPr>
              <p:nvPr>
                <p:ph idx="1"/>
              </p:nvPr>
            </p:nvSpPr>
            <p:spPr>
              <a:blipFill rotWithShape="0">
                <a:blip r:embed="rId3"/>
                <a:stretch>
                  <a:fillRect l="-582"/>
                </a:stretch>
              </a:blipFill>
            </p:spPr>
            <p:txBody>
              <a:bodyPr/>
              <a:lstStyle/>
              <a:p>
                <a:r>
                  <a:rPr lang="en-US">
                    <a:noFill/>
                  </a:rPr>
                  <a:t> </a:t>
                </a:r>
              </a:p>
            </p:txBody>
          </p:sp>
        </mc:Fallback>
      </mc:AlternateContent>
      <p:pic>
        <p:nvPicPr>
          <p:cNvPr id="4" name="图片 3">
            <a:extLst>
              <a:ext uri="{FF2B5EF4-FFF2-40B4-BE49-F238E27FC236}">
                <a16:creationId xmlns="" xmlns:a16="http://schemas.microsoft.com/office/drawing/2014/main" id="{233C4989-7587-4842-9CAA-F20814AAC22E}"/>
              </a:ext>
            </a:extLst>
          </p:cNvPr>
          <p:cNvPicPr/>
          <p:nvPr/>
        </p:nvPicPr>
        <p:blipFill>
          <a:blip r:embed="rId4"/>
          <a:stretch>
            <a:fillRect/>
          </a:stretch>
        </p:blipFill>
        <p:spPr>
          <a:xfrm>
            <a:off x="3017018" y="3878664"/>
            <a:ext cx="5073650" cy="2085750"/>
          </a:xfrm>
          <a:prstGeom prst="rect">
            <a:avLst/>
          </a:prstGeom>
        </p:spPr>
      </p:pic>
    </p:spTree>
    <p:extLst>
      <p:ext uri="{BB962C8B-B14F-4D97-AF65-F5344CB8AC3E}">
        <p14:creationId xmlns:p14="http://schemas.microsoft.com/office/powerpoint/2010/main" val="1901887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BBC589-6CAA-4D40-96D8-91BB3B726CA5}"/>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76882CFA-553F-E946-AAE8-6099B882FEBB}"/>
                  </a:ext>
                </a:extLst>
              </p:cNvPr>
              <p:cNvSpPr>
                <a:spLocks noGrp="1"/>
              </p:cNvSpPr>
              <p:nvPr>
                <p:ph idx="1"/>
              </p:nvPr>
            </p:nvSpPr>
            <p:spPr>
              <a:xfrm>
                <a:off x="648001" y="2544548"/>
                <a:ext cx="10472928" cy="4111230"/>
              </a:xfrm>
            </p:spPr>
            <p:txBody>
              <a:bodyPr>
                <a:noAutofit/>
              </a:bodyPr>
              <a:lstStyle/>
              <a:p>
                <a:pPr>
                  <a:lnSpc>
                    <a:spcPct val="110000"/>
                  </a:lnSpc>
                  <a:spcBef>
                    <a:spcPts val="200"/>
                  </a:spcBef>
                  <a:buFont typeface="Arial" panose="020B0604020202020204" pitchFamily="34" charset="0"/>
                  <a:buChar char="•"/>
                </a:pPr>
                <a:r>
                  <a:rPr lang="en-US" sz="1400" b="0" dirty="0">
                    <a:latin typeface="Arial" panose="020B0604020202020204" pitchFamily="34" charset="0"/>
                    <a:cs typeface="Arial" panose="020B0604020202020204" pitchFamily="34" charset="0"/>
                  </a:rPr>
                  <a:t>For a single data sample </a:t>
                </a:r>
                <a14:m>
                  <m:oMath xmlns:m="http://schemas.openxmlformats.org/officeDocument/2006/math">
                    <m:d>
                      <m:dPr>
                        <m:ctrlPr>
                          <a:rPr lang="zh-CN" altLang="zh-CN" sz="1400" b="0" i="1">
                            <a:latin typeface="Cambria Math" panose="02040503050406030204" pitchFamily="18" charset="0"/>
                          </a:rPr>
                        </m:ctrlPr>
                      </m:dPr>
                      <m:e>
                        <m:r>
                          <a:rPr lang="en-US" altLang="zh-CN" sz="1400" b="0" i="1">
                            <a:latin typeface="Cambria Math" panose="02040503050406030204" pitchFamily="18" charset="0"/>
                          </a:rPr>
                          <m:t>𝑥</m:t>
                        </m:r>
                        <m:r>
                          <a:rPr lang="en-US" altLang="zh-CN" sz="1400" b="0" i="1">
                            <a:latin typeface="Cambria Math" panose="02040503050406030204" pitchFamily="18" charset="0"/>
                          </a:rPr>
                          <m:t>, </m:t>
                        </m:r>
                        <m:r>
                          <a:rPr lang="en-US" altLang="zh-CN" sz="1400" b="0" i="1">
                            <a:latin typeface="Cambria Math" panose="02040503050406030204" pitchFamily="18" charset="0"/>
                          </a:rPr>
                          <m:t>𝑦</m:t>
                        </m:r>
                      </m:e>
                    </m:d>
                  </m:oMath>
                </a14:m>
                <a:r>
                  <a:rPr lang="en-US" sz="1400" b="0" dirty="0">
                    <a:latin typeface="Arial" panose="020B0604020202020204" pitchFamily="34" charset="0"/>
                    <a:cs typeface="Arial" panose="020B0604020202020204" pitchFamily="34" charset="0"/>
                  </a:rPr>
                  <a:t>, assume that the loss function is a mean square error, and then the loss for the </a:t>
                </a:r>
                <a14:m>
                  <m:oMath xmlns:m="http://schemas.openxmlformats.org/officeDocument/2006/math">
                    <m:r>
                      <a:rPr lang="en-US" altLang="zh-CN" sz="1400" b="0" i="1">
                        <a:latin typeface="Cambria Math" panose="02040503050406030204" pitchFamily="18" charset="0"/>
                      </a:rPr>
                      <m:t>𝑘</m:t>
                    </m:r>
                  </m:oMath>
                </a14:m>
                <a:r>
                  <a:rPr lang="en-US" sz="1400" b="0" baseline="30000" dirty="0">
                    <a:latin typeface="Arial" panose="020B0604020202020204" pitchFamily="34" charset="0"/>
                    <a:cs typeface="Arial" panose="020B0604020202020204" pitchFamily="34" charset="0"/>
                  </a:rPr>
                  <a:t>th</a:t>
                </a:r>
                <a:r>
                  <a:rPr lang="en-US" sz="1400" b="0" dirty="0">
                    <a:latin typeface="Arial" panose="020B0604020202020204" pitchFamily="34" charset="0"/>
                    <a:cs typeface="Arial" panose="020B0604020202020204" pitchFamily="34" charset="0"/>
                  </a:rPr>
                  <a:t> output is:</a:t>
                </a:r>
              </a:p>
              <a:p>
                <a:pPr marL="0" indent="0">
                  <a:lnSpc>
                    <a:spcPct val="110000"/>
                  </a:lnSpc>
                  <a:spcBef>
                    <a:spcPts val="200"/>
                  </a:spcBef>
                  <a:buNone/>
                </a:pPr>
                <a14:m>
                  <m:oMathPara xmlns:m="http://schemas.openxmlformats.org/officeDocument/2006/math">
                    <m:oMathParaPr>
                      <m:jc m:val="centerGroup"/>
                    </m:oMathParaPr>
                    <m:oMath xmlns:m="http://schemas.openxmlformats.org/officeDocument/2006/math">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𝐽</m:t>
                          </m:r>
                        </m:e>
                        <m:sub>
                          <m:r>
                            <a:rPr lang="en-US" altLang="zh-CN" sz="1400" b="0" i="1">
                              <a:latin typeface="Cambria Math" panose="02040503050406030204" pitchFamily="18" charset="0"/>
                            </a:rPr>
                            <m:t>𝑘</m:t>
                          </m:r>
                        </m:sub>
                      </m:sSub>
                      <m:r>
                        <a:rPr lang="en-US" altLang="zh-CN" sz="1400" b="0" i="1">
                          <a:latin typeface="Cambria Math" panose="02040503050406030204" pitchFamily="18" charset="0"/>
                        </a:rPr>
                        <m:t>=</m:t>
                      </m:r>
                      <m:f>
                        <m:fPr>
                          <m:ctrlPr>
                            <a:rPr lang="zh-CN" altLang="zh-CN" sz="1400" b="0" i="1">
                              <a:latin typeface="Cambria Math" panose="02040503050406030204" pitchFamily="18" charset="0"/>
                            </a:rPr>
                          </m:ctrlPr>
                        </m:fPr>
                        <m:num>
                          <m:r>
                            <a:rPr lang="en-US" altLang="zh-CN" sz="1400" b="0" i="1">
                              <a:latin typeface="Cambria Math" panose="02040503050406030204" pitchFamily="18" charset="0"/>
                            </a:rPr>
                            <m:t>1</m:t>
                          </m:r>
                        </m:num>
                        <m:den>
                          <m:r>
                            <a:rPr lang="en-US" altLang="zh-CN" sz="1400" b="0" i="1">
                              <a:latin typeface="Cambria Math" panose="02040503050406030204" pitchFamily="18" charset="0"/>
                            </a:rPr>
                            <m:t>2</m:t>
                          </m:r>
                        </m:den>
                      </m:f>
                      <m:sSup>
                        <m:sSupPr>
                          <m:ctrlPr>
                            <a:rPr lang="zh-CN" altLang="zh-CN" sz="1400" b="0" i="1">
                              <a:latin typeface="Cambria Math" panose="02040503050406030204" pitchFamily="18" charset="0"/>
                            </a:rPr>
                          </m:ctrlPr>
                        </m:sSupPr>
                        <m:e>
                          <m:d>
                            <m:dPr>
                              <m:ctrlPr>
                                <a:rPr lang="zh-CN" altLang="zh-CN" sz="1400" b="0" i="1">
                                  <a:latin typeface="Cambria Math" panose="02040503050406030204" pitchFamily="18" charset="0"/>
                                </a:rPr>
                              </m:ctrlPr>
                            </m:dPr>
                            <m:e>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𝑦</m:t>
                                  </m:r>
                                </m:e>
                                <m:sub>
                                  <m:r>
                                    <a:rPr lang="en-US" altLang="zh-CN" sz="1400" b="0" i="1">
                                      <a:latin typeface="Cambria Math" panose="02040503050406030204" pitchFamily="18" charset="0"/>
                                    </a:rPr>
                                    <m:t>𝑘</m:t>
                                  </m:r>
                                </m:sub>
                              </m:sSub>
                            </m:e>
                          </m:d>
                        </m:e>
                        <m:sup>
                          <m:r>
                            <a:rPr lang="en-US" altLang="zh-CN" sz="1400" b="0" i="1">
                              <a:latin typeface="Cambria Math" panose="02040503050406030204" pitchFamily="18" charset="0"/>
                            </a:rPr>
                            <m:t>2</m:t>
                          </m:r>
                        </m:sup>
                      </m:sSup>
                      <m:r>
                        <a:rPr lang="en-US" altLang="zh-CN" sz="1400" b="0" i="1">
                          <a:latin typeface="Cambria Math" panose="02040503050406030204" pitchFamily="18" charset="0"/>
                        </a:rPr>
                        <m:t>.</m:t>
                      </m:r>
                    </m:oMath>
                  </m:oMathPara>
                </a14:m>
                <a:endParaRPr lang="en-US" sz="1400" b="0" dirty="0">
                  <a:latin typeface="Arial" panose="020B0604020202020204" pitchFamily="34" charset="0"/>
                  <a:cs typeface="Arial" panose="020B0604020202020204" pitchFamily="34" charset="0"/>
                </a:endParaRPr>
              </a:p>
              <a:p>
                <a:pPr>
                  <a:lnSpc>
                    <a:spcPct val="110000"/>
                  </a:lnSpc>
                  <a:spcBef>
                    <a:spcPts val="200"/>
                  </a:spcBef>
                  <a:buFont typeface="Arial" panose="020B0604020202020204" pitchFamily="34" charset="0"/>
                  <a:buChar char="•"/>
                </a:pPr>
                <a:r>
                  <a:rPr lang="en-US" sz="1400" b="0" dirty="0">
                    <a:latin typeface="Arial" panose="020B0604020202020204" pitchFamily="34" charset="0"/>
                    <a:cs typeface="Arial" panose="020B0604020202020204" pitchFamily="34" charset="0"/>
                  </a:rPr>
                  <a:t>Through the chain rule, the gradient of the loss function to the weight </a:t>
                </a:r>
                <a14:m>
                  <m:oMath xmlns:m="http://schemas.openxmlformats.org/officeDocument/2006/math">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𝑣</m:t>
                        </m:r>
                      </m:e>
                      <m:sub>
                        <m:r>
                          <a:rPr lang="en-US" altLang="zh-CN" sz="1400" b="0" i="1">
                            <a:latin typeface="Cambria Math" panose="02040503050406030204" pitchFamily="18" charset="0"/>
                          </a:rPr>
                          <m:t>𝑘𝑗</m:t>
                        </m:r>
                      </m:sub>
                    </m:sSub>
                  </m:oMath>
                </a14:m>
                <a:r>
                  <a:rPr lang="en-US" sz="1400" b="0" dirty="0">
                    <a:latin typeface="Arial" panose="020B0604020202020204" pitchFamily="34" charset="0"/>
                    <a:cs typeface="Arial" panose="020B0604020202020204" pitchFamily="34" charset="0"/>
                  </a:rPr>
                  <a:t> is:</a:t>
                </a:r>
              </a:p>
              <a:p>
                <a:pPr marL="0" indent="0">
                  <a:lnSpc>
                    <a:spcPct val="110000"/>
                  </a:lnSpc>
                  <a:spcBef>
                    <a:spcPts val="200"/>
                  </a:spcBef>
                  <a:buNone/>
                </a:pPr>
                <a14:m>
                  <m:oMathPara xmlns:m="http://schemas.openxmlformats.org/officeDocument/2006/math">
                    <m:oMathParaPr>
                      <m:jc m:val="centerGroup"/>
                    </m:oMathParaPr>
                    <m:oMath xmlns:m="http://schemas.openxmlformats.org/officeDocument/2006/math">
                      <m:f>
                        <m:fPr>
                          <m:ctrlPr>
                            <a:rPr lang="zh-CN" altLang="zh-CN" sz="1400" b="0" i="1">
                              <a:latin typeface="Cambria Math" panose="02040503050406030204" pitchFamily="18" charset="0"/>
                            </a:rPr>
                          </m:ctrlPr>
                        </m:fPr>
                        <m:num>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𝐽</m:t>
                              </m:r>
                            </m:e>
                            <m:sub>
                              <m:r>
                                <a:rPr lang="en-US" altLang="zh-CN" sz="1400" b="0" i="1">
                                  <a:latin typeface="Cambria Math" panose="02040503050406030204" pitchFamily="18" charset="0"/>
                                </a:rPr>
                                <m:t>𝑘</m:t>
                              </m:r>
                            </m:sub>
                          </m:sSub>
                        </m:num>
                        <m:den>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𝑣</m:t>
                              </m:r>
                            </m:e>
                            <m:sub>
                              <m:r>
                                <a:rPr lang="en-US" altLang="zh-CN" sz="1400" b="0" i="1">
                                  <a:latin typeface="Cambria Math" panose="02040503050406030204" pitchFamily="18" charset="0"/>
                                </a:rPr>
                                <m:t>𝑘𝑗</m:t>
                              </m:r>
                            </m:sub>
                          </m:sSub>
                        </m:den>
                      </m:f>
                      <m:r>
                        <a:rPr lang="en-US" altLang="zh-CN" sz="1400" b="0" i="1">
                          <a:latin typeface="Cambria Math" panose="02040503050406030204" pitchFamily="18" charset="0"/>
                        </a:rPr>
                        <m:t>=</m:t>
                      </m:r>
                      <m:f>
                        <m:fPr>
                          <m:ctrlPr>
                            <a:rPr lang="zh-CN" altLang="zh-CN" sz="1400" b="0" i="1">
                              <a:latin typeface="Cambria Math" panose="02040503050406030204" pitchFamily="18" charset="0"/>
                            </a:rPr>
                          </m:ctrlPr>
                        </m:fPr>
                        <m:num>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𝐽</m:t>
                              </m:r>
                            </m:e>
                            <m:sub>
                              <m:r>
                                <a:rPr lang="en-US" altLang="zh-CN" sz="1400" b="0" i="1">
                                  <a:latin typeface="Cambria Math" panose="02040503050406030204" pitchFamily="18" charset="0"/>
                                </a:rPr>
                                <m:t>𝑘</m:t>
                              </m:r>
                            </m:sub>
                          </m:sSub>
                        </m:num>
                        <m:den>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den>
                      </m:f>
                      <m:r>
                        <a:rPr lang="en-US" altLang="zh-CN" sz="1400" b="0" i="1">
                          <a:latin typeface="Cambria Math" panose="02040503050406030204" pitchFamily="18" charset="0"/>
                        </a:rPr>
                        <m:t>∙</m:t>
                      </m:r>
                      <m:f>
                        <m:fPr>
                          <m:ctrlPr>
                            <a:rPr lang="zh-CN" altLang="zh-CN" sz="1400" b="0" i="1">
                              <a:latin typeface="Cambria Math" panose="02040503050406030204" pitchFamily="18" charset="0"/>
                            </a:rPr>
                          </m:ctrlPr>
                        </m:fPr>
                        <m:num>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num>
                        <m:den>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den>
                      </m:f>
                      <m:r>
                        <a:rPr lang="en-US" altLang="zh-CN" sz="1400" b="0" i="1">
                          <a:latin typeface="Cambria Math" panose="02040503050406030204" pitchFamily="18" charset="0"/>
                        </a:rPr>
                        <m:t>∙</m:t>
                      </m:r>
                      <m:f>
                        <m:fPr>
                          <m:ctrlPr>
                            <a:rPr lang="zh-CN" altLang="zh-CN" sz="1400" b="0" i="1">
                              <a:latin typeface="Cambria Math" panose="02040503050406030204" pitchFamily="18" charset="0"/>
                            </a:rPr>
                          </m:ctrlPr>
                        </m:fPr>
                        <m:num>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num>
                        <m:den>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𝑣</m:t>
                              </m:r>
                            </m:e>
                            <m:sub>
                              <m:r>
                                <a:rPr lang="en-US" altLang="zh-CN" sz="1400" b="0" i="1">
                                  <a:latin typeface="Cambria Math" panose="02040503050406030204" pitchFamily="18" charset="0"/>
                                </a:rPr>
                                <m:t>𝑘𝑗</m:t>
                              </m:r>
                            </m:sub>
                          </m:sSub>
                        </m:den>
                      </m:f>
                      <m:r>
                        <a:rPr lang="en-US" altLang="zh-CN" sz="1400" b="0" i="1">
                          <a:latin typeface="Cambria Math" panose="02040503050406030204" pitchFamily="18" charset="0"/>
                        </a:rPr>
                        <m:t> .</m:t>
                      </m:r>
                    </m:oMath>
                  </m:oMathPara>
                </a14:m>
                <a:endParaRPr lang="en-US" sz="1400" b="0" dirty="0">
                  <a:latin typeface="Arial" panose="020B0604020202020204" pitchFamily="34" charset="0"/>
                  <a:cs typeface="Arial" panose="020B0604020202020204" pitchFamily="34" charset="0"/>
                </a:endParaRPr>
              </a:p>
              <a:p>
                <a:pPr>
                  <a:lnSpc>
                    <a:spcPct val="110000"/>
                  </a:lnSpc>
                  <a:spcBef>
                    <a:spcPts val="200"/>
                  </a:spcBef>
                  <a:buFont typeface="Arial" panose="020B0604020202020204" pitchFamily="34" charset="0"/>
                  <a:buChar char="•"/>
                </a:pPr>
                <a:r>
                  <a:rPr lang="en-US" sz="1400" b="0" dirty="0">
                    <a:latin typeface="Arial" panose="020B0604020202020204" pitchFamily="34" charset="0"/>
                    <a:cs typeface="Arial" panose="020B0604020202020204" pitchFamily="34" charset="0"/>
                  </a:rPr>
                  <a:t>In the formula, the first term </a:t>
                </a:r>
                <a14:m>
                  <m:oMath xmlns:m="http://schemas.openxmlformats.org/officeDocument/2006/math">
                    <m:f>
                      <m:fPr>
                        <m:ctrlPr>
                          <a:rPr lang="zh-CN" altLang="zh-CN" sz="1400" b="0" i="1">
                            <a:latin typeface="Cambria Math" panose="02040503050406030204" pitchFamily="18" charset="0"/>
                          </a:rPr>
                        </m:ctrlPr>
                      </m:fPr>
                      <m:num>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𝐽</m:t>
                            </m:r>
                          </m:e>
                          <m:sub>
                            <m:r>
                              <a:rPr lang="en-US" altLang="zh-CN" sz="1400" b="0" i="1">
                                <a:latin typeface="Cambria Math" panose="02040503050406030204" pitchFamily="18" charset="0"/>
                              </a:rPr>
                              <m:t>𝑘</m:t>
                            </m:r>
                          </m:sub>
                        </m:sSub>
                      </m:num>
                      <m:den>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den>
                    </m:f>
                    <m:r>
                      <a:rPr lang="en-US" altLang="zh-CN" sz="1400" b="0" i="1">
                        <a:latin typeface="Cambria Math" panose="02040503050406030204" pitchFamily="18" charset="0"/>
                      </a:rPr>
                      <m:t>=</m:t>
                    </m:r>
                    <m:d>
                      <m:dPr>
                        <m:ctrlPr>
                          <a:rPr lang="zh-CN" altLang="zh-CN" sz="1400" b="0" i="1">
                            <a:latin typeface="Cambria Math" panose="02040503050406030204" pitchFamily="18" charset="0"/>
                          </a:rPr>
                        </m:ctrlPr>
                      </m:dPr>
                      <m:e>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𝑦</m:t>
                            </m:r>
                          </m:e>
                          <m:sub>
                            <m:r>
                              <a:rPr lang="en-US" altLang="zh-CN" sz="1400" b="0" i="1">
                                <a:latin typeface="Cambria Math" panose="02040503050406030204" pitchFamily="18" charset="0"/>
                              </a:rPr>
                              <m:t>𝑘</m:t>
                            </m:r>
                          </m:sub>
                        </m:sSub>
                      </m:e>
                    </m:d>
                  </m:oMath>
                </a14:m>
                <a:r>
                  <a:rPr lang="en-US" sz="1400" b="0" dirty="0">
                    <a:latin typeface="Arial" panose="020B0604020202020204" pitchFamily="34" charset="0"/>
                    <a:cs typeface="Arial" panose="020B0604020202020204" pitchFamily="34" charset="0"/>
                  </a:rPr>
                  <a:t>; and the third term </a:t>
                </a:r>
                <a14:m>
                  <m:oMath xmlns:m="http://schemas.openxmlformats.org/officeDocument/2006/math">
                    <m:f>
                      <m:fPr>
                        <m:ctrlPr>
                          <a:rPr lang="zh-CN" altLang="zh-CN" sz="1400" b="0" i="1">
                            <a:latin typeface="Cambria Math" panose="02040503050406030204" pitchFamily="18" charset="0"/>
                          </a:rPr>
                        </m:ctrlPr>
                      </m:fPr>
                      <m:num>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num>
                      <m:den>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𝑣</m:t>
                            </m:r>
                          </m:e>
                          <m:sub>
                            <m:r>
                              <a:rPr lang="en-US" altLang="zh-CN" sz="1400" b="0" i="1">
                                <a:latin typeface="Cambria Math" panose="02040503050406030204" pitchFamily="18" charset="0"/>
                              </a:rPr>
                              <m:t>𝑘𝑗</m:t>
                            </m:r>
                          </m:sub>
                        </m:sSub>
                      </m:den>
                    </m:f>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h</m:t>
                        </m:r>
                      </m:e>
                      <m:sub>
                        <m:r>
                          <a:rPr lang="en-US" altLang="zh-CN" sz="1400" b="0" i="1">
                            <a:latin typeface="Cambria Math" panose="02040503050406030204" pitchFamily="18" charset="0"/>
                          </a:rPr>
                          <m:t>𝑗</m:t>
                        </m:r>
                      </m:sub>
                    </m:sSub>
                  </m:oMath>
                </a14:m>
                <a:r>
                  <a:rPr lang="en-US" sz="1400" b="0" dirty="0">
                    <a:latin typeface="Arial" panose="020B0604020202020204" pitchFamily="34" charset="0"/>
                    <a:cs typeface="Arial" panose="020B0604020202020204" pitchFamily="34" charset="0"/>
                  </a:rPr>
                  <a:t>. For the second term, assume that the activation function is a sigmoid function, and then the gradient has a good property, namely: </a:t>
                </a:r>
                <a14:m>
                  <m:oMath xmlns:m="http://schemas.openxmlformats.org/officeDocument/2006/math">
                    <m:f>
                      <m:fPr>
                        <m:ctrlPr>
                          <a:rPr lang="zh-CN" altLang="zh-CN" sz="1400" b="0" i="1">
                            <a:latin typeface="Cambria Math" panose="02040503050406030204" pitchFamily="18" charset="0"/>
                          </a:rPr>
                        </m:ctrlPr>
                      </m:fPr>
                      <m:num>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num>
                      <m:den>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m:t>
                            </m:r>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den>
                    </m:f>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d>
                      <m:dPr>
                        <m:ctrlPr>
                          <a:rPr lang="zh-CN" altLang="zh-CN" sz="1400" b="0" i="1">
                            <a:latin typeface="Cambria Math" panose="02040503050406030204" pitchFamily="18" charset="0"/>
                          </a:rPr>
                        </m:ctrlPr>
                      </m:dPr>
                      <m:e>
                        <m:r>
                          <a:rPr lang="en-US" altLang="zh-CN" sz="1400" b="0" i="1">
                            <a:latin typeface="Cambria Math" panose="02040503050406030204" pitchFamily="18" charset="0"/>
                          </a:rPr>
                          <m:t>1−</m:t>
                        </m:r>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e>
                    </m:d>
                    <m:r>
                      <a:rPr lang="en-US" altLang="zh-CN" sz="1400" b="0" i="1">
                        <a:latin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p>
                <a:pPr>
                  <a:lnSpc>
                    <a:spcPct val="110000"/>
                  </a:lnSpc>
                  <a:spcBef>
                    <a:spcPts val="200"/>
                  </a:spcBef>
                  <a:buFont typeface="Arial" panose="020B0604020202020204" pitchFamily="34" charset="0"/>
                  <a:buChar char="•"/>
                </a:pPr>
                <a:r>
                  <a:rPr lang="en-US" sz="1400" b="0" dirty="0">
                    <a:latin typeface="Arial" panose="020B0604020202020204" pitchFamily="34" charset="0"/>
                    <a:cs typeface="Arial" panose="020B0604020202020204" pitchFamily="34" charset="0"/>
                  </a:rPr>
                  <a:t>The three terms can be multiplied to obtain:</a:t>
                </a:r>
              </a:p>
              <a:p>
                <a:pPr marL="0" indent="0">
                  <a:lnSpc>
                    <a:spcPct val="110000"/>
                  </a:lnSpc>
                  <a:spcBef>
                    <a:spcPts val="200"/>
                  </a:spcBef>
                  <a:buNone/>
                </a:pPr>
                <a14:m>
                  <m:oMathPara xmlns:m="http://schemas.openxmlformats.org/officeDocument/2006/math">
                    <m:oMathParaPr>
                      <m:jc m:val="centerGroup"/>
                    </m:oMathParaPr>
                    <m:oMath xmlns:m="http://schemas.openxmlformats.org/officeDocument/2006/math">
                      <m:f>
                        <m:fPr>
                          <m:ctrlPr>
                            <a:rPr lang="zh-CN" altLang="zh-CN" sz="1400" b="0" i="1">
                              <a:latin typeface="Cambria Math" panose="02040503050406030204" pitchFamily="18" charset="0"/>
                            </a:rPr>
                          </m:ctrlPr>
                        </m:fPr>
                        <m:num>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𝐽</m:t>
                              </m:r>
                            </m:e>
                            <m:sub>
                              <m:r>
                                <a:rPr lang="en-US" altLang="zh-CN" sz="1400" b="0" i="1">
                                  <a:latin typeface="Cambria Math" panose="02040503050406030204" pitchFamily="18" charset="0"/>
                                </a:rPr>
                                <m:t>𝑘</m:t>
                              </m:r>
                            </m:sub>
                          </m:sSub>
                        </m:num>
                        <m:den>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𝑣</m:t>
                              </m:r>
                            </m:e>
                            <m:sub>
                              <m:r>
                                <a:rPr lang="en-US" altLang="zh-CN" sz="1400" b="0" i="1">
                                  <a:latin typeface="Cambria Math" panose="02040503050406030204" pitchFamily="18" charset="0"/>
                                </a:rPr>
                                <m:t>𝑘𝑗</m:t>
                              </m:r>
                            </m:sub>
                          </m:sSub>
                        </m:den>
                      </m:f>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d>
                        <m:dPr>
                          <m:ctrlPr>
                            <a:rPr lang="zh-CN" altLang="zh-CN" sz="1400" b="0" i="1">
                              <a:latin typeface="Cambria Math" panose="02040503050406030204" pitchFamily="18" charset="0"/>
                            </a:rPr>
                          </m:ctrlPr>
                        </m:dPr>
                        <m:e>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r>
                            <a:rPr lang="en-US" altLang="zh-CN" sz="1400" b="0" i="1">
                              <a:latin typeface="Cambria Math" panose="02040503050406030204" pitchFamily="18" charset="0"/>
                            </a:rPr>
                            <m:t>−</m:t>
                          </m:r>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𝑦</m:t>
                              </m:r>
                            </m:e>
                            <m:sub>
                              <m:r>
                                <a:rPr lang="en-US" altLang="zh-CN" sz="1400" b="0" i="1">
                                  <a:latin typeface="Cambria Math" panose="02040503050406030204" pitchFamily="18" charset="0"/>
                                </a:rPr>
                                <m:t>𝑘</m:t>
                              </m:r>
                            </m:sub>
                          </m:sSub>
                        </m:e>
                      </m:d>
                      <m:d>
                        <m:dPr>
                          <m:ctrlPr>
                            <a:rPr lang="zh-CN" altLang="zh-CN" sz="1400" b="0" i="1">
                              <a:latin typeface="Cambria Math" panose="02040503050406030204" pitchFamily="18" charset="0"/>
                            </a:rPr>
                          </m:ctrlPr>
                        </m:dPr>
                        <m:e>
                          <m:r>
                            <a:rPr lang="en-US" altLang="zh-CN" sz="1400" b="0" i="1">
                              <a:latin typeface="Cambria Math" panose="02040503050406030204" pitchFamily="18" charset="0"/>
                            </a:rPr>
                            <m:t>1−</m:t>
                          </m:r>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e>
                      </m:d>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h</m:t>
                          </m:r>
                        </m:e>
                        <m:sub>
                          <m:r>
                            <a:rPr lang="en-US" altLang="zh-CN" sz="1400" b="0" i="1">
                              <a:latin typeface="Cambria Math" panose="02040503050406030204" pitchFamily="18" charset="0"/>
                            </a:rPr>
                            <m:t>𝑗</m:t>
                          </m:r>
                        </m:sub>
                      </m:sSub>
                      <m:r>
                        <a:rPr lang="en-US" altLang="zh-CN" sz="1400" b="0" i="1">
                          <a:latin typeface="Cambria Math" panose="02040503050406030204" pitchFamily="18" charset="0"/>
                        </a:rPr>
                        <m:t>.</m:t>
                      </m:r>
                    </m:oMath>
                  </m:oMathPara>
                </a14:m>
                <a:endParaRPr lang="en-US" sz="1400" b="0" dirty="0">
                  <a:latin typeface="Arial" panose="020B0604020202020204" pitchFamily="34" charset="0"/>
                  <a:cs typeface="Arial" panose="020B0604020202020204" pitchFamily="34" charset="0"/>
                </a:endParaRPr>
              </a:p>
              <a:p>
                <a:pPr>
                  <a:lnSpc>
                    <a:spcPct val="110000"/>
                  </a:lnSpc>
                  <a:spcBef>
                    <a:spcPts val="200"/>
                  </a:spcBef>
                  <a:buFont typeface="Arial" panose="020B0604020202020204" pitchFamily="34" charset="0"/>
                  <a:buChar char="•"/>
                </a:pPr>
                <a:r>
                  <a:rPr lang="en-US" sz="1400" b="0" dirty="0">
                    <a:latin typeface="Arial" panose="020B0604020202020204" pitchFamily="34" charset="0"/>
                    <a:cs typeface="Arial" panose="020B0604020202020204" pitchFamily="34" charset="0"/>
                  </a:rPr>
                  <a:t>Because the actual label </a:t>
                </a:r>
                <a14:m>
                  <m:oMath xmlns:m="http://schemas.openxmlformats.org/officeDocument/2006/math">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𝑦</m:t>
                        </m:r>
                      </m:e>
                      <m:sub>
                        <m:r>
                          <a:rPr lang="en-US" altLang="zh-CN" sz="1400" b="0" i="1">
                            <a:latin typeface="Cambria Math" panose="02040503050406030204" pitchFamily="18" charset="0"/>
                          </a:rPr>
                          <m:t>𝑘</m:t>
                        </m:r>
                      </m:sub>
                    </m:sSub>
                  </m:oMath>
                </a14:m>
                <a:r>
                  <a:rPr lang="en-US" sz="1400" b="0" dirty="0">
                    <a:latin typeface="Arial" panose="020B0604020202020204" pitchFamily="34" charset="0"/>
                    <a:cs typeface="Arial" panose="020B0604020202020204" pitchFamily="34" charset="0"/>
                  </a:rPr>
                  <a:t> is given by the data, and both the output value </a:t>
                </a:r>
                <a14:m>
                  <m:oMath xmlns:m="http://schemas.openxmlformats.org/officeDocument/2006/math">
                    <m:sSub>
                      <m:sSubPr>
                        <m:ctrlPr>
                          <a:rPr lang="zh-CN" altLang="zh-CN" sz="1400" b="0" i="1">
                            <a:latin typeface="Cambria Math" panose="02040503050406030204" pitchFamily="18" charset="0"/>
                          </a:rPr>
                        </m:ctrlPr>
                      </m:sSubPr>
                      <m:e>
                        <m:acc>
                          <m:accPr>
                            <m:chr m:val="̃"/>
                            <m:ctrlPr>
                              <a:rPr lang="zh-CN" altLang="zh-CN" sz="1400" b="0" i="1">
                                <a:latin typeface="Cambria Math" panose="02040503050406030204" pitchFamily="18" charset="0"/>
                              </a:rPr>
                            </m:ctrlPr>
                          </m:accPr>
                          <m:e>
                            <m:r>
                              <a:rPr lang="en-US" altLang="zh-CN" sz="1400" b="0" i="1">
                                <a:latin typeface="Cambria Math" panose="02040503050406030204" pitchFamily="18" charset="0"/>
                              </a:rPr>
                              <m:t>𝑦</m:t>
                            </m:r>
                          </m:e>
                        </m:acc>
                      </m:e>
                      <m:sub>
                        <m:r>
                          <a:rPr lang="en-US" altLang="zh-CN" sz="1400" b="0" i="1">
                            <a:latin typeface="Cambria Math" panose="02040503050406030204" pitchFamily="18" charset="0"/>
                          </a:rPr>
                          <m:t>𝑘</m:t>
                        </m:r>
                      </m:sub>
                    </m:sSub>
                  </m:oMath>
                </a14:m>
                <a:r>
                  <a:rPr lang="en-US" sz="1400" b="0" dirty="0">
                    <a:latin typeface="Arial" panose="020B0604020202020204" pitchFamily="34" charset="0"/>
                    <a:cs typeface="Arial" panose="020B0604020202020204" pitchFamily="34" charset="0"/>
                  </a:rPr>
                  <a:t> and </a:t>
                </a:r>
                <a14:m>
                  <m:oMath xmlns:m="http://schemas.openxmlformats.org/officeDocument/2006/math">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h</m:t>
                        </m:r>
                      </m:e>
                      <m:sub>
                        <m:r>
                          <a:rPr lang="en-US" altLang="zh-CN" sz="1400" b="0" i="1">
                            <a:latin typeface="Cambria Math" panose="02040503050406030204" pitchFamily="18" charset="0"/>
                          </a:rPr>
                          <m:t>𝑗</m:t>
                        </m:r>
                      </m:sub>
                    </m:sSub>
                  </m:oMath>
                </a14:m>
                <a:r>
                  <a:rPr lang="en-US" sz="1400" b="0" dirty="0">
                    <a:latin typeface="Arial" panose="020B0604020202020204" pitchFamily="34" charset="0"/>
                    <a:cs typeface="Arial" panose="020B0604020202020204" pitchFamily="34" charset="0"/>
                  </a:rPr>
                  <a:t> are calculated by using the forward propagation algorithm, each intermediate layer weight </a:t>
                </a:r>
                <a14:m>
                  <m:oMath xmlns:m="http://schemas.openxmlformats.org/officeDocument/2006/math">
                    <m:sSub>
                      <m:sSubPr>
                        <m:ctrlPr>
                          <a:rPr lang="zh-CN" altLang="zh-CN" sz="1400" b="0" i="1">
                            <a:latin typeface="Cambria Math" panose="02040503050406030204" pitchFamily="18" charset="0"/>
                          </a:rPr>
                        </m:ctrlPr>
                      </m:sSubPr>
                      <m:e>
                        <m:r>
                          <a:rPr lang="en-US" altLang="zh-CN" sz="1400" b="0" i="1">
                            <a:latin typeface="Cambria Math" panose="02040503050406030204" pitchFamily="18" charset="0"/>
                          </a:rPr>
                          <m:t>𝑣</m:t>
                        </m:r>
                      </m:e>
                      <m:sub>
                        <m:r>
                          <a:rPr lang="en-US" altLang="zh-CN" sz="1400" b="0" i="1">
                            <a:latin typeface="Cambria Math" panose="02040503050406030204" pitchFamily="18" charset="0"/>
                          </a:rPr>
                          <m:t>𝑘𝑗</m:t>
                        </m:r>
                      </m:sub>
                    </m:sSub>
                  </m:oMath>
                </a14:m>
                <a:r>
                  <a:rPr lang="en-US" sz="1400" b="0" dirty="0">
                    <a:latin typeface="Arial" panose="020B0604020202020204" pitchFamily="34" charset="0"/>
                    <a:cs typeface="Arial" panose="020B0604020202020204" pitchFamily="34" charset="0"/>
                  </a:rPr>
                  <a:t> can be easily and concurrently calculated.</a:t>
                </a:r>
              </a:p>
              <a:p>
                <a:pPr>
                  <a:lnSpc>
                    <a:spcPct val="110000"/>
                  </a:lnSpc>
                  <a:spcBef>
                    <a:spcPts val="200"/>
                  </a:spcBef>
                </a:pPr>
                <a:endParaRPr kumimoji="1" lang="zh-CN" altLang="en-US" sz="1400" b="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76882CFA-553F-E946-AAE8-6099B882FEBB}"/>
                  </a:ext>
                </a:extLst>
              </p:cNvPr>
              <p:cNvSpPr>
                <a:spLocks noGrp="1" noRot="1" noChangeAspect="1" noMove="1" noResize="1" noEditPoints="1" noAdjustHandles="1" noChangeArrowheads="1" noChangeShapeType="1" noTextEdit="1"/>
              </p:cNvSpPr>
              <p:nvPr>
                <p:ph idx="1"/>
              </p:nvPr>
            </p:nvSpPr>
            <p:spPr>
              <a:xfrm>
                <a:off x="648001" y="2544548"/>
                <a:ext cx="10472928" cy="4111230"/>
              </a:xfrm>
              <a:blipFill rotWithShape="0">
                <a:blip r:embed="rId3"/>
                <a:stretch>
                  <a:fillRect l="-58"/>
                </a:stretch>
              </a:blipFill>
            </p:spPr>
            <p:txBody>
              <a:bodyPr/>
              <a:lstStyle/>
              <a:p>
                <a:r>
                  <a:rPr lang="en-US">
                    <a:noFill/>
                  </a:rPr>
                  <a:t> </a:t>
                </a:r>
              </a:p>
            </p:txBody>
          </p:sp>
        </mc:Fallback>
      </mc:AlternateContent>
      <p:sp>
        <p:nvSpPr>
          <p:cNvPr id="4" name="Rectangle 2">
            <a:extLst>
              <a:ext uri="{FF2B5EF4-FFF2-40B4-BE49-F238E27FC236}">
                <a16:creationId xmlns="" xmlns:a16="http://schemas.microsoft.com/office/drawing/2014/main" id="{7FE80D1A-F854-6B4F-AA83-05F18F70B564}"/>
              </a:ext>
            </a:extLst>
          </p:cNvPr>
          <p:cNvSpPr>
            <a:spLocks noChangeArrowheads="1"/>
          </p:cNvSpPr>
          <p:nvPr/>
        </p:nvSpPr>
        <p:spPr bwMode="auto">
          <a:xfrm>
            <a:off x="4940300" y="7489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latin typeface="Arial" panose="020B0604020202020204" pitchFamily="34" charset="0"/>
            </a:endParaRPr>
          </a:p>
        </p:txBody>
      </p:sp>
      <p:pic>
        <p:nvPicPr>
          <p:cNvPr id="1025" name="图片 16">
            <a:extLst>
              <a:ext uri="{FF2B5EF4-FFF2-40B4-BE49-F238E27FC236}">
                <a16:creationId xmlns="" xmlns:a16="http://schemas.microsoft.com/office/drawing/2014/main" id="{7041F589-F371-0C4E-A22F-6A5268EDD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6379" y="854305"/>
            <a:ext cx="4092651" cy="16779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 xmlns:a16="http://schemas.microsoft.com/office/drawing/2014/main" id="{76198531-24E1-FC4B-B13B-CC4A58DBF54B}"/>
              </a:ext>
            </a:extLst>
          </p:cNvPr>
          <p:cNvSpPr>
            <a:spLocks noChangeArrowheads="1"/>
          </p:cNvSpPr>
          <p:nvPr/>
        </p:nvSpPr>
        <p:spPr bwMode="auto">
          <a:xfrm>
            <a:off x="4940300" y="238629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38382068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171F33-C1C0-A244-9D61-DD9F0A6F70FC}"/>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D5EEC408-9B5C-0147-A4EB-5390A858BFB3}"/>
                  </a:ext>
                </a:extLst>
              </p:cNvPr>
              <p:cNvSpPr>
                <a:spLocks noGrp="1"/>
              </p:cNvSpPr>
              <p:nvPr>
                <p:ph idx="1"/>
              </p:nvPr>
            </p:nvSpPr>
            <p:spPr>
              <a:xfrm>
                <a:off x="766763" y="3059319"/>
                <a:ext cx="10472928" cy="3499744"/>
              </a:xfrm>
            </p:spPr>
            <p:txBody>
              <a:bodyPr>
                <a:noAutofit/>
              </a:bodyPr>
              <a:lstStyle/>
              <a:p>
                <a:pPr>
                  <a:lnSpc>
                    <a:spcPct val="100000"/>
                  </a:lnSpc>
                  <a:spcBef>
                    <a:spcPts val="200"/>
                  </a:spcBef>
                  <a:buFont typeface="Arial" panose="020B0604020202020204" pitchFamily="34" charset="0"/>
                  <a:buChar char="•"/>
                </a:pPr>
                <a:r>
                  <a:rPr lang="en-US" sz="1600" b="0" dirty="0">
                    <a:latin typeface="Arial" panose="020B0604020202020204" pitchFamily="34" charset="0"/>
                    <a:cs typeface="Arial" panose="020B0604020202020204" pitchFamily="34" charset="0"/>
                  </a:rPr>
                  <a:t>Similarly, the cumulative gradient of the loss value on the hidden unit </a:t>
                </a:r>
                <a14:m>
                  <m:oMath xmlns:m="http://schemas.openxmlformats.org/officeDocument/2006/math">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oMath>
                </a14:m>
                <a:r>
                  <a:rPr lang="en-US" sz="1600" b="0" dirty="0">
                    <a:latin typeface="Arial" panose="020B0604020202020204" pitchFamily="34" charset="0"/>
                    <a:cs typeface="Arial" panose="020B0604020202020204" pitchFamily="34" charset="0"/>
                  </a:rPr>
                  <a:t> can be obtained as</a:t>
                </a:r>
              </a:p>
              <a:p>
                <a:pPr marL="0" indent="0">
                  <a:lnSpc>
                    <a:spcPct val="100000"/>
                  </a:lnSpc>
                  <a:spcBef>
                    <a:spcPts val="200"/>
                  </a:spcBef>
                  <a:buNone/>
                </a:pPr>
                <a14:m>
                  <m:oMathPara xmlns:m="http://schemas.openxmlformats.org/officeDocument/2006/math">
                    <m:oMathParaPr>
                      <m:jc m:val="centerGroup"/>
                    </m:oMathParaPr>
                    <m:oMath xmlns:m="http://schemas.openxmlformats.org/officeDocument/2006/math">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𝑒</m:t>
                          </m:r>
                        </m:e>
                        <m:sub>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sub>
                      </m:sSub>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r>
                            <a:rPr lang="en-US" altLang="zh-CN" sz="1600" b="0" i="1">
                              <a:latin typeface="Cambria Math" panose="02040503050406030204" pitchFamily="18" charset="0"/>
                            </a:rPr>
                            <m:t>𝐽</m:t>
                          </m:r>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den>
                      </m:f>
                      <m:r>
                        <a:rPr lang="en-US" altLang="zh-CN" sz="1600" b="0" i="1">
                          <a:latin typeface="Cambria Math" panose="02040503050406030204" pitchFamily="18" charset="0"/>
                        </a:rPr>
                        <m:t>=</m:t>
                      </m:r>
                      <m:nary>
                        <m:naryPr>
                          <m:chr m:val="∑"/>
                          <m:limLoc m:val="undOvr"/>
                          <m:ctrlPr>
                            <a:rPr lang="zh-CN" altLang="zh-CN" sz="1600" b="0" i="1">
                              <a:latin typeface="Cambria Math" panose="02040503050406030204" pitchFamily="18" charset="0"/>
                            </a:rPr>
                          </m:ctrlPr>
                        </m:naryPr>
                        <m:sub>
                          <m:r>
                            <a:rPr lang="en-US" altLang="zh-CN" sz="1600" b="0" i="1">
                              <a:latin typeface="Cambria Math" panose="02040503050406030204" pitchFamily="18" charset="0"/>
                            </a:rPr>
                            <m:t>𝑘</m:t>
                          </m:r>
                          <m:r>
                            <a:rPr lang="en-US" altLang="zh-CN" sz="1600" b="0" i="1">
                              <a:latin typeface="Cambria Math" panose="02040503050406030204" pitchFamily="18" charset="0"/>
                            </a:rPr>
                            <m:t>=1</m:t>
                          </m:r>
                        </m:sub>
                        <m:sup>
                          <m:r>
                            <a:rPr lang="en-US" altLang="zh-CN" sz="1600" b="0" i="1">
                              <a:latin typeface="Cambria Math" panose="02040503050406030204" pitchFamily="18" charset="0"/>
                            </a:rPr>
                            <m:t>𝑞</m:t>
                          </m:r>
                        </m:sup>
                        <m:e>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𝐽</m:t>
                                  </m:r>
                                </m:e>
                                <m:sub>
                                  <m:r>
                                    <a:rPr lang="en-US" altLang="zh-CN" sz="1600" b="0" i="1">
                                      <a:latin typeface="Cambria Math" panose="02040503050406030204" pitchFamily="18" charset="0"/>
                                    </a:rPr>
                                    <m:t>𝑘</m:t>
                                  </m:r>
                                </m:sub>
                              </m:sSub>
                            </m:num>
                            <m:den>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m:t>
                                  </m:r>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den>
                          </m:f>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m:t>
                                  </m:r>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num>
                            <m:den>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m:t>
                                  </m:r>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den>
                          </m:f>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den>
                          </m:f>
                        </m:e>
                      </m:nary>
                      <m:r>
                        <a:rPr lang="en-US" altLang="zh-CN" sz="1600" b="0" i="1">
                          <a:latin typeface="Cambria Math" panose="02040503050406030204" pitchFamily="18" charset="0"/>
                        </a:rPr>
                        <m:t>=</m:t>
                      </m:r>
                      <m:nary>
                        <m:naryPr>
                          <m:chr m:val="∑"/>
                          <m:limLoc m:val="undOvr"/>
                          <m:ctrlPr>
                            <a:rPr lang="zh-CN" altLang="zh-CN" sz="1600" b="0" i="1">
                              <a:latin typeface="Cambria Math" panose="02040503050406030204" pitchFamily="18" charset="0"/>
                            </a:rPr>
                          </m:ctrlPr>
                        </m:naryPr>
                        <m:sub>
                          <m:r>
                            <a:rPr lang="en-US" altLang="zh-CN" sz="1600" b="0" i="1">
                              <a:latin typeface="Cambria Math" panose="02040503050406030204" pitchFamily="18" charset="0"/>
                            </a:rPr>
                            <m:t>𝑘</m:t>
                          </m:r>
                          <m:r>
                            <a:rPr lang="en-US" altLang="zh-CN" sz="1600" b="0" i="1">
                              <a:latin typeface="Cambria Math" panose="02040503050406030204" pitchFamily="18" charset="0"/>
                            </a:rPr>
                            <m:t>=1</m:t>
                          </m:r>
                        </m:sub>
                        <m:sup>
                          <m:r>
                            <a:rPr lang="en-US" altLang="zh-CN" sz="1600" b="0" i="1">
                              <a:latin typeface="Cambria Math" panose="02040503050406030204" pitchFamily="18" charset="0"/>
                            </a:rPr>
                            <m:t>𝑞</m:t>
                          </m:r>
                        </m:sup>
                        <m:e>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d>
                            <m:dPr>
                              <m:ctrlPr>
                                <a:rPr lang="zh-CN" altLang="zh-CN" sz="1600" b="0" i="1">
                                  <a:latin typeface="Cambria Math" panose="02040503050406030204" pitchFamily="18" charset="0"/>
                                </a:rPr>
                              </m:ctrlPr>
                            </m:dPr>
                            <m:e>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𝑘</m:t>
                                  </m:r>
                                </m:sub>
                              </m:sSub>
                            </m:e>
                          </m:d>
                          <m:d>
                            <m:dPr>
                              <m:ctrlPr>
                                <a:rPr lang="zh-CN" altLang="zh-CN" sz="1600" b="0" i="1">
                                  <a:latin typeface="Cambria Math" panose="02040503050406030204" pitchFamily="18" charset="0"/>
                                </a:rPr>
                              </m:ctrlPr>
                            </m:dPr>
                            <m:e>
                              <m:r>
                                <a:rPr lang="en-US" altLang="zh-CN" sz="1600" b="0" i="1">
                                  <a:latin typeface="Cambria Math" panose="02040503050406030204" pitchFamily="18" charset="0"/>
                                </a:rPr>
                                <m:t>1−</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𝑦</m:t>
                                      </m:r>
                                    </m:e>
                                  </m:acc>
                                </m:e>
                                <m:sub>
                                  <m:r>
                                    <a:rPr lang="en-US" altLang="zh-CN" sz="1600" b="0" i="1">
                                      <a:latin typeface="Cambria Math" panose="02040503050406030204" pitchFamily="18" charset="0"/>
                                    </a:rPr>
                                    <m:t>𝑘</m:t>
                                  </m:r>
                                </m:sub>
                              </m:sSub>
                            </m:e>
                          </m:d>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𝑣</m:t>
                              </m:r>
                            </m:e>
                            <m:sub>
                              <m:r>
                                <a:rPr lang="en-US" altLang="zh-CN" sz="1600" b="0" i="1">
                                  <a:latin typeface="Cambria Math" panose="02040503050406030204" pitchFamily="18" charset="0"/>
                                </a:rPr>
                                <m:t>𝑘𝑗</m:t>
                              </m:r>
                            </m:sub>
                          </m:sSub>
                        </m:e>
                      </m:nary>
                      <m:r>
                        <a:rPr lang="en-US" altLang="zh-CN" sz="1600" b="0" i="1">
                          <a:latin typeface="Cambria Math" panose="02040503050406030204" pitchFamily="18" charset="0"/>
                        </a:rPr>
                        <m:t>.</m:t>
                      </m:r>
                    </m:oMath>
                  </m:oMathPara>
                </a14:m>
                <a:endParaRPr lang="en-US" sz="1600" b="0" dirty="0">
                  <a:latin typeface="Arial" panose="020B0604020202020204" pitchFamily="34" charset="0"/>
                  <a:cs typeface="Arial" panose="020B0604020202020204" pitchFamily="34" charset="0"/>
                </a:endParaRPr>
              </a:p>
              <a:p>
                <a:pPr>
                  <a:lnSpc>
                    <a:spcPct val="100000"/>
                  </a:lnSpc>
                  <a:spcBef>
                    <a:spcPts val="200"/>
                  </a:spcBef>
                  <a:buFont typeface="Arial" panose="020B0604020202020204" pitchFamily="34" charset="0"/>
                  <a:buChar char="•"/>
                </a:pPr>
                <a:r>
                  <a:rPr lang="en-US" sz="1600" b="0" dirty="0">
                    <a:latin typeface="Arial" panose="020B0604020202020204" pitchFamily="34" charset="0"/>
                    <a:cs typeface="Arial" panose="020B0604020202020204" pitchFamily="34" charset="0"/>
                  </a:rPr>
                  <a:t>Similarly, the gradient of the loss function to the first layer weight </a:t>
                </a:r>
                <a14:m>
                  <m:oMath xmlns:m="http://schemas.openxmlformats.org/officeDocument/2006/math">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𝑤</m:t>
                        </m:r>
                      </m:e>
                      <m:sub>
                        <m:r>
                          <a:rPr lang="en-US" altLang="zh-CN" sz="1600" b="0" i="1">
                            <a:latin typeface="Cambria Math" panose="02040503050406030204" pitchFamily="18" charset="0"/>
                          </a:rPr>
                          <m:t>𝑗𝑖</m:t>
                        </m:r>
                      </m:sub>
                    </m:sSub>
                  </m:oMath>
                </a14:m>
                <a:r>
                  <a:rPr lang="en-US" sz="1600" b="0" dirty="0">
                    <a:latin typeface="Arial" panose="020B0604020202020204" pitchFamily="34" charset="0"/>
                    <a:cs typeface="Arial" panose="020B0604020202020204" pitchFamily="34" charset="0"/>
                  </a:rPr>
                  <a:t> can be obtained based on the chain rule (assume that the activation function of the hidden layer is a </a:t>
                </a:r>
                <a:r>
                  <a:rPr lang="en-US" sz="1600" b="0" dirty="0" err="1">
                    <a:latin typeface="Arial" panose="020B0604020202020204" pitchFamily="34" charset="0"/>
                    <a:cs typeface="Arial" panose="020B0604020202020204" pitchFamily="34" charset="0"/>
                  </a:rPr>
                  <a:t>ReLU</a:t>
                </a:r>
                <a:r>
                  <a:rPr lang="en-US" sz="1600" b="0" dirty="0">
                    <a:latin typeface="Arial" panose="020B0604020202020204" pitchFamily="34" charset="0"/>
                    <a:cs typeface="Arial" panose="020B0604020202020204" pitchFamily="34" charset="0"/>
                  </a:rPr>
                  <a:t> function):</a:t>
                </a:r>
              </a:p>
              <a:p>
                <a:pPr marL="0" indent="0">
                  <a:lnSpc>
                    <a:spcPct val="100000"/>
                  </a:lnSpc>
                  <a:spcBef>
                    <a:spcPts val="200"/>
                  </a:spcBef>
                  <a:buNone/>
                </a:pPr>
                <a14:m>
                  <m:oMathPara xmlns:m="http://schemas.openxmlformats.org/officeDocument/2006/math">
                    <m:oMathParaPr>
                      <m:jc m:val="centerGroup"/>
                    </m:oMathParaPr>
                    <m:oMath xmlns:m="http://schemas.openxmlformats.org/officeDocument/2006/math">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r>
                            <a:rPr lang="en-US" altLang="zh-CN" sz="1600" b="0" i="1">
                              <a:latin typeface="Cambria Math" panose="02040503050406030204" pitchFamily="18" charset="0"/>
                            </a:rPr>
                            <m:t>𝐽</m:t>
                          </m:r>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𝑤</m:t>
                              </m:r>
                            </m:e>
                            <m:sub>
                              <m:r>
                                <a:rPr lang="en-US" altLang="zh-CN" sz="1600" b="0" i="1">
                                  <a:latin typeface="Cambria Math" panose="02040503050406030204" pitchFamily="18" charset="0"/>
                                </a:rPr>
                                <m:t>𝑗𝑖</m:t>
                              </m:r>
                            </m:sub>
                          </m:sSub>
                        </m:den>
                      </m:f>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r>
                            <a:rPr lang="en-US" altLang="zh-CN" sz="1600" b="0" i="1">
                              <a:latin typeface="Cambria Math" panose="02040503050406030204" pitchFamily="18" charset="0"/>
                            </a:rPr>
                            <m:t>𝐽</m:t>
                          </m:r>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den>
                      </m:f>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h</m:t>
                                  </m:r>
                                </m:e>
                              </m:acc>
                            </m:e>
                            <m:sub>
                              <m:r>
                                <a:rPr lang="en-US" altLang="zh-CN" sz="1600" b="0" i="1">
                                  <a:latin typeface="Cambria Math" panose="02040503050406030204" pitchFamily="18" charset="0"/>
                                </a:rPr>
                                <m:t>𝑗</m:t>
                              </m:r>
                            </m:sub>
                          </m:sSub>
                        </m:den>
                      </m:f>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h</m:t>
                                  </m:r>
                                </m:e>
                              </m:acc>
                            </m:e>
                            <m:sub>
                              <m:r>
                                <a:rPr lang="en-US" altLang="zh-CN" sz="1600" b="0" i="1">
                                  <a:latin typeface="Cambria Math" panose="02040503050406030204" pitchFamily="18" charset="0"/>
                                </a:rPr>
                                <m:t>𝑗</m:t>
                              </m:r>
                            </m:sub>
                          </m:sSub>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𝑤</m:t>
                              </m:r>
                            </m:e>
                            <m:sub>
                              <m:r>
                                <a:rPr lang="en-US" altLang="zh-CN" sz="1600" b="0" i="1">
                                  <a:latin typeface="Cambria Math" panose="02040503050406030204" pitchFamily="18" charset="0"/>
                                </a:rPr>
                                <m:t>𝑗𝑖</m:t>
                              </m:r>
                            </m:sub>
                          </m:sSub>
                        </m:den>
                      </m:f>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𝑒</m:t>
                          </m:r>
                        </m:e>
                        <m:sub>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sub>
                      </m:sSub>
                      <m:r>
                        <a:rPr lang="en-US" altLang="zh-CN" sz="1600" b="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h</m:t>
                                  </m:r>
                                </m:e>
                              </m:acc>
                            </m:e>
                            <m:sub>
                              <m:r>
                                <a:rPr lang="en-US" altLang="zh-CN" sz="1600" b="0" i="1">
                                  <a:latin typeface="Cambria Math" panose="02040503050406030204" pitchFamily="18" charset="0"/>
                                </a:rPr>
                                <m:t>𝑗</m:t>
                              </m:r>
                            </m:sub>
                          </m:sSub>
                        </m:den>
                      </m:f>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𝑖</m:t>
                          </m:r>
                        </m:sub>
                      </m:sSub>
                      <m:r>
                        <a:rPr lang="en-US" altLang="zh-CN" sz="1600" b="0" i="1">
                          <a:latin typeface="Cambria Math" panose="02040503050406030204" pitchFamily="18" charset="0"/>
                        </a:rPr>
                        <m:t>,</m:t>
                      </m:r>
                    </m:oMath>
                  </m:oMathPara>
                </a14:m>
                <a:endParaRPr lang="en-US" sz="1600" b="0" dirty="0">
                  <a:latin typeface="Arial" panose="020B0604020202020204" pitchFamily="34" charset="0"/>
                  <a:cs typeface="Arial" panose="020B0604020202020204" pitchFamily="34" charset="0"/>
                </a:endParaRPr>
              </a:p>
              <a:p>
                <a:pPr>
                  <a:lnSpc>
                    <a:spcPct val="100000"/>
                  </a:lnSpc>
                  <a:spcBef>
                    <a:spcPts val="200"/>
                  </a:spcBef>
                  <a:buFont typeface="Arial" panose="020B0604020202020204" pitchFamily="34" charset="0"/>
                  <a:buChar char="•"/>
                </a:pPr>
                <a:r>
                  <a:rPr lang="en-US" sz="1600" b="0" dirty="0">
                    <a:latin typeface="Arial" panose="020B0604020202020204" pitchFamily="34" charset="0"/>
                    <a:cs typeface="Arial" panose="020B0604020202020204" pitchFamily="34" charset="0"/>
                  </a:rPr>
                  <a:t>In the formula, </a:t>
                </a:r>
                <a14:m>
                  <m:oMath xmlns:m="http://schemas.openxmlformats.org/officeDocument/2006/math">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h</m:t>
                                </m:r>
                              </m:e>
                            </m:acc>
                          </m:e>
                          <m:sub>
                            <m:r>
                              <a:rPr lang="en-US" altLang="zh-CN" sz="1600" b="0" i="1">
                                <a:latin typeface="Cambria Math" panose="02040503050406030204" pitchFamily="18" charset="0"/>
                              </a:rPr>
                              <m:t>𝑗</m:t>
                            </m:r>
                          </m:sub>
                        </m:sSub>
                      </m:den>
                    </m:f>
                    <m:r>
                      <a:rPr lang="en-US" altLang="zh-CN" sz="1600" b="0" i="1">
                        <a:latin typeface="Cambria Math" panose="02040503050406030204" pitchFamily="18" charset="0"/>
                      </a:rPr>
                      <m:t>=</m:t>
                    </m:r>
                    <m:d>
                      <m:dPr>
                        <m:begChr m:val="{"/>
                        <m:endChr m:val=""/>
                        <m:ctrlPr>
                          <a:rPr lang="zh-CN" altLang="zh-CN" sz="1600" b="0" i="1">
                            <a:latin typeface="Cambria Math" panose="02040503050406030204" pitchFamily="18" charset="0"/>
                          </a:rPr>
                        </m:ctrlPr>
                      </m:dPr>
                      <m:e>
                        <m:eqArr>
                          <m:eqArrPr>
                            <m:ctrlPr>
                              <a:rPr lang="zh-CN" altLang="zh-CN" sz="1600" b="0" i="1">
                                <a:latin typeface="Cambria Math" panose="02040503050406030204" pitchFamily="18" charset="0"/>
                              </a:rPr>
                            </m:ctrlPr>
                          </m:eqArrPr>
                          <m:e>
                            <m:r>
                              <a:rPr lang="en-US" altLang="zh-CN" sz="1600" b="0" i="1">
                                <a:latin typeface="Cambria Math" panose="02040503050406030204" pitchFamily="18" charset="0"/>
                              </a:rPr>
                              <m:t>0,  </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h</m:t>
                                    </m:r>
                                  </m:e>
                                </m:acc>
                              </m:e>
                              <m:sub>
                                <m:r>
                                  <a:rPr lang="en-US" altLang="zh-CN" sz="1600" b="0" i="1">
                                    <a:latin typeface="Cambria Math" panose="02040503050406030204" pitchFamily="18" charset="0"/>
                                  </a:rPr>
                                  <m:t>𝑗</m:t>
                                </m:r>
                              </m:sub>
                            </m:sSub>
                            <m:r>
                              <a:rPr lang="en-US" altLang="zh-CN" sz="1600" b="0" i="1">
                                <a:latin typeface="Cambria Math" panose="02040503050406030204" pitchFamily="18" charset="0"/>
                              </a:rPr>
                              <m:t>≤0</m:t>
                            </m:r>
                          </m:e>
                          <m:e>
                            <m:r>
                              <a:rPr lang="en-US" altLang="zh-CN" sz="1600" b="0" i="1">
                                <a:latin typeface="Cambria Math" panose="02040503050406030204" pitchFamily="18" charset="0"/>
                              </a:rPr>
                              <m:t>1,  </m:t>
                            </m:r>
                            <m:sSub>
                              <m:sSubPr>
                                <m:ctrlPr>
                                  <a:rPr lang="zh-CN" altLang="zh-CN" sz="1600" b="0" i="1">
                                    <a:latin typeface="Cambria Math" panose="02040503050406030204" pitchFamily="18" charset="0"/>
                                  </a:rPr>
                                </m:ctrlPr>
                              </m:sSubPr>
                              <m:e>
                                <m:acc>
                                  <m:accPr>
                                    <m:chr m:val="̂"/>
                                    <m:ctrlPr>
                                      <a:rPr lang="zh-CN" altLang="zh-CN" sz="1600" b="0" i="1">
                                        <a:latin typeface="Cambria Math" panose="02040503050406030204" pitchFamily="18" charset="0"/>
                                      </a:rPr>
                                    </m:ctrlPr>
                                  </m:accPr>
                                  <m:e>
                                    <m:r>
                                      <a:rPr lang="en-US" altLang="zh-CN" sz="1600" b="0" i="1">
                                        <a:latin typeface="Cambria Math" panose="02040503050406030204" pitchFamily="18" charset="0"/>
                                      </a:rPr>
                                      <m:t>h</m:t>
                                    </m:r>
                                  </m:e>
                                </m:acc>
                              </m:e>
                              <m:sub>
                                <m:r>
                                  <a:rPr lang="en-US" altLang="zh-CN" sz="1600" b="0" i="1">
                                    <a:latin typeface="Cambria Math" panose="02040503050406030204" pitchFamily="18" charset="0"/>
                                  </a:rPr>
                                  <m:t>𝑗</m:t>
                                </m:r>
                              </m:sub>
                            </m:sSub>
                            <m:r>
                              <a:rPr lang="en-US" altLang="zh-CN" sz="1600" b="0" i="1">
                                <a:latin typeface="Cambria Math" panose="02040503050406030204" pitchFamily="18" charset="0"/>
                              </a:rPr>
                              <m:t>&gt;0</m:t>
                            </m:r>
                          </m:e>
                        </m:eqArr>
                      </m:e>
                    </m:d>
                  </m:oMath>
                </a14:m>
                <a:r>
                  <a:rPr lang="en-US" sz="1600" b="0" dirty="0">
                    <a:latin typeface="Arial" panose="020B0604020202020204" pitchFamily="34" charset="0"/>
                    <a:cs typeface="Arial" panose="020B0604020202020204" pitchFamily="34" charset="0"/>
                  </a:rPr>
                  <a:t>. After </a:t>
                </a:r>
                <a14:m>
                  <m:oMath xmlns:m="http://schemas.openxmlformats.org/officeDocument/2006/math">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𝑒</m:t>
                        </m:r>
                      </m:e>
                      <m:sub>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𝑗</m:t>
                            </m:r>
                          </m:sub>
                        </m:sSub>
                      </m:sub>
                    </m:sSub>
                  </m:oMath>
                </a14:m>
                <a:r>
                  <a:rPr lang="en-US" sz="1600" b="0" dirty="0">
                    <a:latin typeface="Arial" panose="020B0604020202020204" pitchFamily="34" charset="0"/>
                    <a:cs typeface="Arial" panose="020B0604020202020204" pitchFamily="34" charset="0"/>
                  </a:rPr>
                  <a:t> is calculated as above, </a:t>
                </a:r>
                <a14:m>
                  <m:oMath xmlns:m="http://schemas.openxmlformats.org/officeDocument/2006/math">
                    <m:f>
                      <m:fPr>
                        <m:ctrlPr>
                          <a:rPr lang="zh-CN" altLang="zh-CN" sz="1600" b="0" i="1">
                            <a:latin typeface="Cambria Math" panose="02040503050406030204" pitchFamily="18" charset="0"/>
                          </a:rPr>
                        </m:ctrlPr>
                      </m:fPr>
                      <m:num>
                        <m:r>
                          <a:rPr lang="en-US" altLang="zh-CN" sz="1600" b="0" i="1">
                            <a:latin typeface="Cambria Math" panose="02040503050406030204" pitchFamily="18" charset="0"/>
                          </a:rPr>
                          <m:t>𝜕</m:t>
                        </m:r>
                        <m:r>
                          <a:rPr lang="en-US" altLang="zh-CN" sz="1600" b="0" i="1">
                            <a:latin typeface="Cambria Math" panose="02040503050406030204" pitchFamily="18" charset="0"/>
                          </a:rPr>
                          <m:t>𝐽</m:t>
                        </m:r>
                      </m:num>
                      <m:den>
                        <m:r>
                          <a:rPr lang="en-US" altLang="zh-CN" sz="1600" b="0" i="1">
                            <a:latin typeface="Cambria Math" panose="02040503050406030204" pitchFamily="18" charset="0"/>
                          </a:rPr>
                          <m:t>𝜕</m:t>
                        </m:r>
                        <m:sSub>
                          <m:sSubPr>
                            <m:ctrlPr>
                              <a:rPr lang="zh-CN" altLang="zh-CN" sz="1600" b="0" i="1">
                                <a:latin typeface="Cambria Math" panose="02040503050406030204" pitchFamily="18" charset="0"/>
                              </a:rPr>
                            </m:ctrlPr>
                          </m:sSubPr>
                          <m:e>
                            <m:r>
                              <a:rPr lang="en-US" altLang="zh-CN" sz="1600" b="0" i="1">
                                <a:latin typeface="Cambria Math" panose="02040503050406030204" pitchFamily="18" charset="0"/>
                              </a:rPr>
                              <m:t>𝑤</m:t>
                            </m:r>
                          </m:e>
                          <m:sub>
                            <m:r>
                              <a:rPr lang="en-US" altLang="zh-CN" sz="1600" b="0" i="1">
                                <a:latin typeface="Cambria Math" panose="02040503050406030204" pitchFamily="18" charset="0"/>
                              </a:rPr>
                              <m:t>𝑗𝑖</m:t>
                            </m:r>
                          </m:sub>
                        </m:sSub>
                      </m:den>
                    </m:f>
                  </m:oMath>
                </a14:m>
                <a:r>
                  <a:rPr lang="en-US" sz="1600" b="0" dirty="0">
                    <a:latin typeface="Arial" panose="020B0604020202020204" pitchFamily="34" charset="0"/>
                    <a:cs typeface="Arial" panose="020B0604020202020204" pitchFamily="34" charset="0"/>
                  </a:rPr>
                  <a:t> can also be calculated efficiently and concurrently.</a:t>
                </a:r>
              </a:p>
              <a:p>
                <a:pPr>
                  <a:lnSpc>
                    <a:spcPct val="100000"/>
                  </a:lnSpc>
                  <a:spcBef>
                    <a:spcPts val="200"/>
                  </a:spcBef>
                </a:pPr>
                <a:endParaRPr kumimoji="1" lang="zh-CN" altLang="en-US" sz="1600" b="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D5EEC408-9B5C-0147-A4EB-5390A858BFB3}"/>
                  </a:ext>
                </a:extLst>
              </p:cNvPr>
              <p:cNvSpPr>
                <a:spLocks noGrp="1" noRot="1" noChangeAspect="1" noMove="1" noResize="1" noEditPoints="1" noAdjustHandles="1" noChangeArrowheads="1" noChangeShapeType="1" noTextEdit="1"/>
              </p:cNvSpPr>
              <p:nvPr>
                <p:ph idx="1"/>
              </p:nvPr>
            </p:nvSpPr>
            <p:spPr>
              <a:xfrm>
                <a:off x="766763" y="3059319"/>
                <a:ext cx="10472928" cy="3499744"/>
              </a:xfrm>
              <a:blipFill rotWithShape="0">
                <a:blip r:embed="rId3"/>
                <a:stretch>
                  <a:fillRect l="-233" t="-523"/>
                </a:stretch>
              </a:blipFill>
            </p:spPr>
            <p:txBody>
              <a:bodyPr/>
              <a:lstStyle/>
              <a:p>
                <a:r>
                  <a:rPr lang="en-US">
                    <a:noFill/>
                  </a:rPr>
                  <a:t> </a:t>
                </a:r>
              </a:p>
            </p:txBody>
          </p:sp>
        </mc:Fallback>
      </mc:AlternateContent>
      <p:sp>
        <p:nvSpPr>
          <p:cNvPr id="4" name="Rectangle 2">
            <a:extLst>
              <a:ext uri="{FF2B5EF4-FFF2-40B4-BE49-F238E27FC236}">
                <a16:creationId xmlns="" xmlns:a16="http://schemas.microsoft.com/office/drawing/2014/main" id="{62BAFC9D-6A2C-914C-95D1-71BB8F5F3197}"/>
              </a:ext>
            </a:extLst>
          </p:cNvPr>
          <p:cNvSpPr>
            <a:spLocks noChangeArrowheads="1"/>
          </p:cNvSpPr>
          <p:nvPr/>
        </p:nvSpPr>
        <p:spPr bwMode="auto">
          <a:xfrm>
            <a:off x="7200900" y="-413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latin typeface="Arial" panose="020B0604020202020204" pitchFamily="34" charset="0"/>
            </a:endParaRPr>
          </a:p>
        </p:txBody>
      </p:sp>
      <p:pic>
        <p:nvPicPr>
          <p:cNvPr id="2049" name="图片 16">
            <a:extLst>
              <a:ext uri="{FF2B5EF4-FFF2-40B4-BE49-F238E27FC236}">
                <a16:creationId xmlns="" xmlns:a16="http://schemas.microsoft.com/office/drawing/2014/main" id="{F593B79F-73C5-254E-8DCA-54C19E4EBF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4904" y="999926"/>
            <a:ext cx="4381500" cy="17964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 xmlns:a16="http://schemas.microsoft.com/office/drawing/2014/main" id="{0D0363D1-98A7-2348-9096-15125B09780A}"/>
              </a:ext>
            </a:extLst>
          </p:cNvPr>
          <p:cNvSpPr>
            <a:spLocks noChangeArrowheads="1"/>
          </p:cNvSpPr>
          <p:nvPr/>
        </p:nvSpPr>
        <p:spPr bwMode="auto">
          <a:xfrm>
            <a:off x="7200900" y="1898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2659869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F6DBCD-A37B-3A4B-BE1D-E598625AC5E1}"/>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p:sp>
        <p:nvSpPr>
          <p:cNvPr id="3" name="内容占位符 2">
            <a:extLst>
              <a:ext uri="{FF2B5EF4-FFF2-40B4-BE49-F238E27FC236}">
                <a16:creationId xmlns="" xmlns:a16="http://schemas.microsoft.com/office/drawing/2014/main" id="{3C72EE90-46D4-E244-B670-3E1F08C608E8}"/>
              </a:ext>
            </a:extLst>
          </p:cNvPr>
          <p:cNvSpPr>
            <a:spLocks noGrp="1"/>
          </p:cNvSpPr>
          <p:nvPr>
            <p:ph idx="1"/>
          </p:nvPr>
        </p:nvSpPr>
        <p:spPr/>
        <p:txBody>
          <a:bodyPr>
            <a:normAutofit/>
          </a:bodyPr>
          <a:lstStyle/>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In the above process, it is assumed that the loss function is a mean variance error and the activation functions are sigmoid and </a:t>
            </a:r>
            <a:r>
              <a:rPr lang="en-US" b="0" dirty="0" err="1">
                <a:latin typeface="Arial" panose="020B0604020202020204" pitchFamily="34" charset="0"/>
                <a:cs typeface="Arial" panose="020B0604020202020204" pitchFamily="34" charset="0"/>
              </a:rPr>
              <a:t>ReLU</a:t>
            </a:r>
            <a:r>
              <a:rPr lang="en-US" b="0" dirty="0">
                <a:latin typeface="Arial" panose="020B0604020202020204" pitchFamily="34" charset="0"/>
                <a:cs typeface="Arial" panose="020B0604020202020204" pitchFamily="34" charset="0"/>
              </a:rPr>
              <a:t> functions. Actually, this calculation rule is effective for any differentiable loss function and activation function.</a:t>
            </a:r>
          </a:p>
          <a:p>
            <a:pPr marL="668338" lvl="1" indent="-269875">
              <a:lnSpc>
                <a:spcPct val="110000"/>
              </a:lnSpc>
            </a:pPr>
            <a:r>
              <a:rPr lang="en-US" dirty="0">
                <a:latin typeface="Arial" panose="020B0604020202020204" pitchFamily="34" charset="0"/>
                <a:cs typeface="Arial" panose="020B0604020202020204" pitchFamily="34" charset="0"/>
              </a:rPr>
              <a:t>As can be seen from the calculation process, after the values of the hidden layer and the output layer are obtained through forward propagation, the gradient is calculated starting from the loss function and then the top layer, and the gradient is propagated layer-by-layer to the input layer. This is reverse to the sequence of forward propagation, and therefore the algorithm is called backward propagation.</a:t>
            </a:r>
          </a:p>
          <a:p>
            <a:pPr marL="668338" lvl="1" indent="-269875">
              <a:lnSpc>
                <a:spcPct val="110000"/>
              </a:lnSpc>
            </a:pPr>
            <a:r>
              <a:rPr lang="en-US" dirty="0">
                <a:latin typeface="Arial" panose="020B0604020202020204" pitchFamily="34" charset="0"/>
                <a:cs typeface="Arial" panose="020B0604020202020204" pitchFamily="34" charset="0"/>
              </a:rPr>
              <a:t>After the gradients of all parameters are obtained through backward propagation, the gradient descent algorithm can be used to update and iterate the parameters, and the neural network is trained. </a:t>
            </a:r>
          </a:p>
        </p:txBody>
      </p:sp>
    </p:spTree>
    <p:extLst>
      <p:ext uri="{BB962C8B-B14F-4D97-AF65-F5344CB8AC3E}">
        <p14:creationId xmlns:p14="http://schemas.microsoft.com/office/powerpoint/2010/main" val="1439627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1750F5-457B-854A-A214-6206A283D297}"/>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Backward Propagation</a:t>
            </a:r>
          </a:p>
        </p:txBody>
      </p:sp>
      <p:pic>
        <p:nvPicPr>
          <p:cNvPr id="4" name="图片 3"/>
          <p:cNvPicPr>
            <a:picLocks noChangeAspect="1"/>
          </p:cNvPicPr>
          <p:nvPr/>
        </p:nvPicPr>
        <p:blipFill>
          <a:blip r:embed="rId3"/>
          <a:stretch>
            <a:fillRect/>
          </a:stretch>
        </p:blipFill>
        <p:spPr>
          <a:xfrm>
            <a:off x="1410380" y="1444708"/>
            <a:ext cx="9486900" cy="4276725"/>
          </a:xfrm>
          <a:prstGeom prst="rect">
            <a:avLst/>
          </a:prstGeom>
        </p:spPr>
      </p:pic>
    </p:spTree>
    <p:extLst>
      <p:ext uri="{BB962C8B-B14F-4D97-AF65-F5344CB8AC3E}">
        <p14:creationId xmlns:p14="http://schemas.microsoft.com/office/powerpoint/2010/main" val="41764750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C32BCA-8512-D24C-AD80-FA53946E1401}"/>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a:extLst>
              <a:ext uri="{FF2B5EF4-FFF2-40B4-BE49-F238E27FC236}">
                <a16:creationId xmlns="" xmlns:a16="http://schemas.microsoft.com/office/drawing/2014/main" id="{932673E9-BC3B-A044-A855-BE2ED246682B}"/>
              </a:ext>
            </a:extLst>
          </p:cNvPr>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Basic Knowledge</a:t>
            </a:r>
          </a:p>
          <a:p>
            <a:r>
              <a:rPr kumimoji="1" lang="en-US" b="0" dirty="0">
                <a:latin typeface="Arial" panose="020B0604020202020204" pitchFamily="34" charset="0"/>
                <a:cs typeface="Arial" panose="020B0604020202020204" pitchFamily="34" charset="0"/>
              </a:rPr>
              <a:t>Feedforward Network</a:t>
            </a:r>
          </a:p>
          <a:p>
            <a:r>
              <a:rPr kumimoji="1" lang="en-US" b="0" dirty="0">
                <a:latin typeface="Arial" panose="020B0604020202020204" pitchFamily="34" charset="0"/>
                <a:cs typeface="Arial" panose="020B0604020202020204" pitchFamily="34" charset="0"/>
              </a:rPr>
              <a:t>Backward Propagation</a:t>
            </a:r>
          </a:p>
          <a:p>
            <a:r>
              <a:rPr kumimoji="1" lang="en-US" dirty="0">
                <a:latin typeface="Arial" panose="020B0604020202020204" pitchFamily="34" charset="0"/>
                <a:cs typeface="Arial" panose="020B0604020202020204" pitchFamily="34" charset="0"/>
              </a:rPr>
              <a:t>Generalization Ability</a:t>
            </a:r>
          </a:p>
          <a:p>
            <a:r>
              <a:rPr kumimoji="1" lang="en-US" b="0" dirty="0">
                <a:latin typeface="Arial" panose="020B0604020202020204" pitchFamily="34" charset="0"/>
                <a:cs typeface="Arial" panose="020B0604020202020204" pitchFamily="34" charset="0"/>
              </a:rPr>
              <a:t>Architecture Design</a:t>
            </a:r>
          </a:p>
        </p:txBody>
      </p:sp>
    </p:spTree>
    <p:extLst>
      <p:ext uri="{BB962C8B-B14F-4D97-AF65-F5344CB8AC3E}">
        <p14:creationId xmlns:p14="http://schemas.microsoft.com/office/powerpoint/2010/main" val="7312021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3DA2D7-9BAD-BA41-9BA0-099A06B6021B}"/>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Generalization Ability</a:t>
            </a:r>
          </a:p>
        </p:txBody>
      </p:sp>
      <p:sp>
        <p:nvSpPr>
          <p:cNvPr id="3" name="内容占位符 2">
            <a:extLst>
              <a:ext uri="{FF2B5EF4-FFF2-40B4-BE49-F238E27FC236}">
                <a16:creationId xmlns="" xmlns:a16="http://schemas.microsoft.com/office/drawing/2014/main" id="{7754C1F0-5B9C-9E48-9A71-828B489F1D5A}"/>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In the overfitting and underfitting sections, the concept of generalization ability is introduced, that is, the adaptability of a machine learning algorithm to fresh samples.</a:t>
            </a:r>
          </a:p>
          <a:p>
            <a:pPr marL="641350" lvl="1" indent="-271463">
              <a:lnSpc>
                <a:spcPct val="120000"/>
              </a:lnSpc>
            </a:pPr>
            <a:r>
              <a:rPr lang="en-US" dirty="0">
                <a:latin typeface="Arial" panose="020B0604020202020204" pitchFamily="34" charset="0"/>
                <a:cs typeface="Arial" panose="020B0604020202020204" pitchFamily="34" charset="0"/>
              </a:rPr>
              <a:t>The neural network includes a large number of parameters and has a strong nonlinear transformation ability, so it is easy to cause overfitting of the training set. The accuracy of the model is very high on the training set, and the loss is very low, but the effect is very poor on the testing data; that is, due to lack of generalization ability, the model cannot adapt to the new samples.</a:t>
            </a:r>
          </a:p>
          <a:p>
            <a:pPr marL="641350" lvl="1" indent="-271463">
              <a:lnSpc>
                <a:spcPct val="120000"/>
              </a:lnSpc>
            </a:pPr>
            <a:r>
              <a:rPr lang="en-US" dirty="0">
                <a:latin typeface="Arial" panose="020B0604020202020204" pitchFamily="34" charset="0"/>
                <a:cs typeface="Arial" panose="020B0604020202020204" pitchFamily="34" charset="0"/>
              </a:rPr>
              <a:t>It is possible that the model has high accuracy on the training set because the model remembers the actual labels of some samples, instead of learning the features of the data.</a:t>
            </a:r>
          </a:p>
          <a:p>
            <a:pPr>
              <a:lnSpc>
                <a:spcPct val="120000"/>
              </a:lnSpc>
              <a:buFont typeface="Arial" panose="020B0604020202020204" pitchFamily="34" charset="0"/>
              <a:buChar char="•"/>
            </a:pPr>
            <a:r>
              <a:rPr lang="en-US" b="0" dirty="0">
                <a:latin typeface="Arial" panose="020B0604020202020204" pitchFamily="34" charset="0"/>
                <a:cs typeface="Arial" panose="020B0604020202020204" pitchFamily="34" charset="0"/>
              </a:rPr>
              <a:t>The reasons for the lack of the generalization ability include:</a:t>
            </a:r>
          </a:p>
          <a:p>
            <a:pPr marL="641350" lvl="1" indent="-271463">
              <a:lnSpc>
                <a:spcPct val="120000"/>
              </a:lnSpc>
            </a:pPr>
            <a:r>
              <a:rPr lang="en-US" dirty="0">
                <a:latin typeface="Arial" panose="020B0604020202020204" pitchFamily="34" charset="0"/>
                <a:cs typeface="Arial" panose="020B0604020202020204" pitchFamily="34" charset="0"/>
              </a:rPr>
              <a:t>Noise in the dataset</a:t>
            </a:r>
          </a:p>
          <a:p>
            <a:pPr marL="641350" lvl="1" indent="-271463">
              <a:lnSpc>
                <a:spcPct val="120000"/>
              </a:lnSpc>
            </a:pPr>
            <a:r>
              <a:rPr lang="en-US" dirty="0">
                <a:latin typeface="Arial" panose="020B0604020202020204" pitchFamily="34" charset="0"/>
                <a:cs typeface="Arial" panose="020B0604020202020204" pitchFamily="34" charset="0"/>
              </a:rPr>
              <a:t>Insufficient training data</a:t>
            </a:r>
          </a:p>
          <a:p>
            <a:pPr marL="641350" lvl="1" indent="-271463">
              <a:lnSpc>
                <a:spcPct val="120000"/>
              </a:lnSpc>
            </a:pPr>
            <a:r>
              <a:rPr lang="en-US" dirty="0">
                <a:latin typeface="Arial" panose="020B0604020202020204" pitchFamily="34" charset="0"/>
                <a:cs typeface="Arial" panose="020B0604020202020204" pitchFamily="34" charset="0"/>
              </a:rPr>
              <a:t>High model complexity due to over-training of models</a:t>
            </a:r>
          </a:p>
        </p:txBody>
      </p:sp>
    </p:spTree>
    <p:extLst>
      <p:ext uri="{BB962C8B-B14F-4D97-AF65-F5344CB8AC3E}">
        <p14:creationId xmlns:p14="http://schemas.microsoft.com/office/powerpoint/2010/main" val="2128194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p:cNvSpPr>
            <a:spLocks noGrp="1"/>
          </p:cNvSpPr>
          <p:nvPr>
            <p:ph idx="1"/>
          </p:nvPr>
        </p:nvSpPr>
        <p:spPr/>
        <p:txBody>
          <a:bodyPr/>
          <a:lstStyle/>
          <a:p>
            <a:r>
              <a:rPr kumimoji="1" lang="en-US" dirty="0">
                <a:latin typeface="Arial" panose="020B0604020202020204" pitchFamily="34" charset="0"/>
                <a:cs typeface="Arial" panose="020B0604020202020204" pitchFamily="34" charset="0"/>
              </a:rPr>
              <a:t>Regression</a:t>
            </a:r>
          </a:p>
          <a:p>
            <a:r>
              <a:rPr kumimoji="1" lang="en-US" b="0" dirty="0" smtClean="0">
                <a:latin typeface="Arial" panose="020B0604020202020204" pitchFamily="34" charset="0"/>
                <a:cs typeface="Arial" panose="020B0604020202020204" pitchFamily="34" charset="0"/>
              </a:rPr>
              <a:t>Gradient </a:t>
            </a:r>
            <a:r>
              <a:rPr kumimoji="1" lang="en-US" b="0" dirty="0">
                <a:latin typeface="Arial" panose="020B0604020202020204" pitchFamily="34" charset="0"/>
                <a:cs typeface="Arial" panose="020B0604020202020204" pitchFamily="34" charset="0"/>
              </a:rPr>
              <a:t>Descent</a:t>
            </a:r>
          </a:p>
          <a:p>
            <a:r>
              <a:rPr kumimoji="1" lang="en-US" b="0" smtClean="0">
                <a:latin typeface="Arial" panose="020B0604020202020204" pitchFamily="34" charset="0"/>
                <a:cs typeface="Arial" panose="020B0604020202020204" pitchFamily="34" charset="0"/>
              </a:rPr>
              <a:t>Classification</a:t>
            </a:r>
            <a:endParaRPr kumimoji="1" lang="en-US" b="0" dirty="0">
              <a:latin typeface="Arial" panose="020B0604020202020204" pitchFamily="34" charset="0"/>
              <a:cs typeface="Arial" panose="020B0604020202020204" pitchFamily="34" charset="0"/>
            </a:endParaRPr>
          </a:p>
          <a:p>
            <a:r>
              <a:rPr kumimoji="1" lang="en-US" b="0" smtClean="0">
                <a:latin typeface="Arial" panose="020B0604020202020204" pitchFamily="34" charset="0"/>
                <a:cs typeface="Arial" panose="020B0604020202020204" pitchFamily="34" charset="0"/>
              </a:rPr>
              <a:t>Overfitting </a:t>
            </a:r>
            <a:r>
              <a:rPr kumimoji="1" lang="en-US" b="0" dirty="0">
                <a:latin typeface="Arial" panose="020B0604020202020204" pitchFamily="34" charset="0"/>
                <a:cs typeface="Arial" panose="020B0604020202020204" pitchFamily="34" charset="0"/>
              </a:rPr>
              <a:t>and Underfitting</a:t>
            </a:r>
          </a:p>
          <a:p>
            <a:endParaRPr kumimoji="1" lang="zh-CN" alt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64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3DA2D7-9BAD-BA41-9BA0-099A06B6021B}"/>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Generalization Ability</a:t>
            </a:r>
          </a:p>
        </p:txBody>
      </p:sp>
      <p:sp>
        <p:nvSpPr>
          <p:cNvPr id="3" name="内容占位符 2">
            <a:extLst>
              <a:ext uri="{FF2B5EF4-FFF2-40B4-BE49-F238E27FC236}">
                <a16:creationId xmlns="" xmlns:a16="http://schemas.microsoft.com/office/drawing/2014/main" id="{7754C1F0-5B9C-9E48-9A71-828B489F1D5A}"/>
              </a:ext>
            </a:extLst>
          </p:cNvPr>
          <p:cNvSpPr>
            <a:spLocks noGrp="1"/>
          </p:cNvSpPr>
          <p:nvPr>
            <p:ph idx="1"/>
          </p:nvPr>
        </p:nvSpPr>
        <p:spPr/>
        <p:txBody>
          <a:bodyPr>
            <a:normAutofit/>
          </a:bodyPr>
          <a:lstStyle/>
          <a:p>
            <a:pPr>
              <a:lnSpc>
                <a:spcPct val="100000"/>
              </a:lnSpc>
              <a:buFont typeface="Arial" panose="020B0604020202020204" pitchFamily="34" charset="0"/>
              <a:buChar char="•"/>
            </a:pPr>
            <a:r>
              <a:rPr lang="en-US" sz="2400" b="0" dirty="0">
                <a:latin typeface="Arial" panose="020B0604020202020204" pitchFamily="34" charset="0"/>
                <a:cs typeface="Arial" panose="020B0604020202020204" pitchFamily="34" charset="0"/>
              </a:rPr>
              <a:t>To improve the generalization ability of the model, many solutions are proposed:</a:t>
            </a:r>
          </a:p>
          <a:p>
            <a:pPr marL="676275" lvl="1" indent="-298450">
              <a:lnSpc>
                <a:spcPct val="100000"/>
              </a:lnSpc>
            </a:pPr>
            <a:r>
              <a:rPr lang="en-US" sz="2000" dirty="0">
                <a:latin typeface="Arial" panose="020B0604020202020204" pitchFamily="34" charset="0"/>
                <a:cs typeface="Arial" panose="020B0604020202020204" pitchFamily="34" charset="0"/>
              </a:rPr>
              <a:t>Reducing the complexity of the model by reducing its depth and width</a:t>
            </a:r>
          </a:p>
          <a:p>
            <a:pPr marL="676275" lvl="1" indent="-298450">
              <a:lnSpc>
                <a:spcPct val="100000"/>
              </a:lnSpc>
            </a:pPr>
            <a:r>
              <a:rPr lang="en-US" sz="2000" dirty="0">
                <a:latin typeface="Arial" panose="020B0604020202020204" pitchFamily="34" charset="0"/>
                <a:cs typeface="Arial" panose="020B0604020202020204" pitchFamily="34" charset="0"/>
              </a:rPr>
              <a:t>Performing data augmentation on datasets such as image rotation, translation, or zooming</a:t>
            </a:r>
          </a:p>
          <a:p>
            <a:pPr marL="676275" lvl="1" indent="-298450">
              <a:lnSpc>
                <a:spcPct val="100000"/>
              </a:lnSpc>
            </a:pPr>
            <a:r>
              <a:rPr lang="en-US" sz="2000" dirty="0">
                <a:latin typeface="Arial" panose="020B0604020202020204" pitchFamily="34" charset="0"/>
                <a:cs typeface="Arial" panose="020B0604020202020204" pitchFamily="34" charset="0"/>
              </a:rPr>
              <a:t>Adding regular noise such as Gaussian noise</a:t>
            </a:r>
          </a:p>
          <a:p>
            <a:pPr marL="676275" lvl="1" indent="-298450">
              <a:lnSpc>
                <a:spcPct val="100000"/>
              </a:lnSpc>
            </a:pPr>
            <a:r>
              <a:rPr lang="en-US" sz="2000" dirty="0">
                <a:latin typeface="Arial" panose="020B0604020202020204" pitchFamily="34" charset="0"/>
                <a:cs typeface="Arial" panose="020B0604020202020204" pitchFamily="34" charset="0"/>
              </a:rPr>
              <a:t>Adding the regularization term to control parameter complexity</a:t>
            </a:r>
          </a:p>
          <a:p>
            <a:pPr marL="676275" lvl="1" indent="-298450">
              <a:lnSpc>
                <a:spcPct val="100000"/>
              </a:lnSpc>
            </a:pPr>
            <a:r>
              <a:rPr lang="en-US" sz="2000" dirty="0">
                <a:latin typeface="Arial" panose="020B0604020202020204" pitchFamily="34" charset="0"/>
                <a:cs typeface="Arial" panose="020B0604020202020204" pitchFamily="34" charset="0"/>
              </a:rPr>
              <a:t>Using the early stopping method during </a:t>
            </a:r>
            <a:r>
              <a:rPr lang="en-US" sz="2000" dirty="0" smtClean="0">
                <a:latin typeface="Arial" panose="020B0604020202020204" pitchFamily="34" charset="0"/>
                <a:cs typeface="Arial" panose="020B0604020202020204" pitchFamily="34" charset="0"/>
              </a:rPr>
              <a:t>training</a:t>
            </a:r>
          </a:p>
          <a:p>
            <a:pPr marL="676275" lvl="1" indent="-298450">
              <a:lnSpc>
                <a:spcPct val="100000"/>
              </a:lnSpc>
            </a:pPr>
            <a:r>
              <a:rPr lang="en-US" sz="2000" dirty="0" smtClean="0">
                <a:latin typeface="Arial" panose="020B0604020202020204" pitchFamily="34" charset="0"/>
                <a:cs typeface="Arial" panose="020B0604020202020204" pitchFamily="34" charset="0"/>
              </a:rPr>
              <a:t>Drop out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11225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C32BCA-8512-D24C-AD80-FA53946E1401}"/>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Contents</a:t>
            </a:r>
          </a:p>
        </p:txBody>
      </p:sp>
      <p:sp>
        <p:nvSpPr>
          <p:cNvPr id="3" name="内容占位符 2">
            <a:extLst>
              <a:ext uri="{FF2B5EF4-FFF2-40B4-BE49-F238E27FC236}">
                <a16:creationId xmlns="" xmlns:a16="http://schemas.microsoft.com/office/drawing/2014/main" id="{932673E9-BC3B-A044-A855-BE2ED246682B}"/>
              </a:ext>
            </a:extLst>
          </p:cNvPr>
          <p:cNvSpPr>
            <a:spLocks noGrp="1"/>
          </p:cNvSpPr>
          <p:nvPr>
            <p:ph idx="1"/>
          </p:nvPr>
        </p:nvSpPr>
        <p:spPr/>
        <p:txBody>
          <a:bodyPr/>
          <a:lstStyle/>
          <a:p>
            <a:r>
              <a:rPr kumimoji="1" lang="en-US" b="0" dirty="0">
                <a:latin typeface="Arial" panose="020B0604020202020204" pitchFamily="34" charset="0"/>
                <a:cs typeface="Arial" panose="020B0604020202020204" pitchFamily="34" charset="0"/>
              </a:rPr>
              <a:t>Basic Knowledge</a:t>
            </a:r>
          </a:p>
          <a:p>
            <a:r>
              <a:rPr kumimoji="1" lang="en-US" b="0" dirty="0">
                <a:latin typeface="Arial" panose="020B0604020202020204" pitchFamily="34" charset="0"/>
                <a:cs typeface="Arial" panose="020B0604020202020204" pitchFamily="34" charset="0"/>
              </a:rPr>
              <a:t>Feedforward Network</a:t>
            </a:r>
          </a:p>
          <a:p>
            <a:r>
              <a:rPr kumimoji="1" lang="en-US" b="0" dirty="0">
                <a:latin typeface="Arial" panose="020B0604020202020204" pitchFamily="34" charset="0"/>
                <a:cs typeface="Arial" panose="020B0604020202020204" pitchFamily="34" charset="0"/>
              </a:rPr>
              <a:t>Backward Propagation</a:t>
            </a:r>
          </a:p>
          <a:p>
            <a:r>
              <a:rPr kumimoji="1" lang="en-US" b="0" dirty="0">
                <a:latin typeface="Arial" panose="020B0604020202020204" pitchFamily="34" charset="0"/>
                <a:cs typeface="Arial" panose="020B0604020202020204" pitchFamily="34" charset="0"/>
              </a:rPr>
              <a:t>Generalization Ability</a:t>
            </a:r>
          </a:p>
          <a:p>
            <a:r>
              <a:rPr kumimoji="1" lang="en-US" dirty="0">
                <a:latin typeface="Arial" panose="020B0604020202020204" pitchFamily="34" charset="0"/>
                <a:cs typeface="Arial" panose="020B0604020202020204" pitchFamily="34" charset="0"/>
              </a:rPr>
              <a:t>Architecture Design</a:t>
            </a:r>
          </a:p>
        </p:txBody>
      </p:sp>
    </p:spTree>
    <p:extLst>
      <p:ext uri="{BB962C8B-B14F-4D97-AF65-F5344CB8AC3E}">
        <p14:creationId xmlns:p14="http://schemas.microsoft.com/office/powerpoint/2010/main" val="21070132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093911D-19BE-D144-A6A6-7EDF9ACA9C6A}"/>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Architecture Design</a:t>
            </a:r>
          </a:p>
        </p:txBody>
      </p:sp>
      <p:sp>
        <p:nvSpPr>
          <p:cNvPr id="3" name="内容占位符 2">
            <a:extLst>
              <a:ext uri="{FF2B5EF4-FFF2-40B4-BE49-F238E27FC236}">
                <a16:creationId xmlns="" xmlns:a16="http://schemas.microsoft.com/office/drawing/2014/main" id="{3111244F-9507-1B48-AFD0-C96795555C82}"/>
              </a:ext>
            </a:extLst>
          </p:cNvPr>
          <p:cNvSpPr>
            <a:spLocks noGrp="1"/>
          </p:cNvSpPr>
          <p:nvPr>
            <p:ph idx="1"/>
          </p:nvPr>
        </p:nvSpPr>
        <p:spPr>
          <a:xfrm>
            <a:off x="766763" y="2540244"/>
            <a:ext cx="10369550" cy="3420941"/>
          </a:xfrm>
        </p:spPr>
        <p:txBody>
          <a:bodyPr>
            <a:normAutofit/>
          </a:bodyPr>
          <a:lstStyle/>
          <a:p>
            <a:pPr>
              <a:buFont typeface="Arial" panose="020B0604020202020204" pitchFamily="34" charset="0"/>
              <a:buChar char="•"/>
            </a:pPr>
            <a:r>
              <a:rPr kumimoji="1" lang="en-US" b="0" dirty="0" smtClean="0">
                <a:latin typeface="Arial" panose="020B0604020202020204" pitchFamily="34" charset="0"/>
                <a:cs typeface="Arial" panose="020B0604020202020204" pitchFamily="34" charset="0"/>
              </a:rPr>
              <a:t>A </a:t>
            </a:r>
            <a:r>
              <a:rPr kumimoji="1" lang="en-US" b="0" dirty="0">
                <a:latin typeface="Arial" panose="020B0604020202020204" pitchFamily="34" charset="0"/>
                <a:cs typeface="Arial" panose="020B0604020202020204" pitchFamily="34" charset="0"/>
              </a:rPr>
              <a:t>key factor to </a:t>
            </a:r>
            <a:r>
              <a:rPr kumimoji="1" lang="en-US" b="0" dirty="0" smtClean="0">
                <a:latin typeface="Arial" panose="020B0604020202020204" pitchFamily="34" charset="0"/>
                <a:cs typeface="Arial" panose="020B0604020202020204" pitchFamily="34" charset="0"/>
              </a:rPr>
              <a:t>consider when designing </a:t>
            </a:r>
            <a:r>
              <a:rPr kumimoji="1" lang="en-US" b="0" dirty="0">
                <a:latin typeface="Arial" panose="020B0604020202020204" pitchFamily="34" charset="0"/>
                <a:cs typeface="Arial" panose="020B0604020202020204" pitchFamily="34" charset="0"/>
              </a:rPr>
              <a:t>a neural network </a:t>
            </a:r>
            <a:r>
              <a:rPr kumimoji="1" lang="en-US" b="0" dirty="0" smtClean="0">
                <a:latin typeface="Arial" panose="020B0604020202020204" pitchFamily="34" charset="0"/>
                <a:cs typeface="Arial" panose="020B0604020202020204" pitchFamily="34" charset="0"/>
              </a:rPr>
              <a:t>is </a:t>
            </a:r>
            <a:r>
              <a:rPr kumimoji="1" lang="en-US" b="0" dirty="0">
                <a:latin typeface="Arial" panose="020B0604020202020204" pitchFamily="34" charset="0"/>
                <a:cs typeface="Arial" panose="020B0604020202020204" pitchFamily="34" charset="0"/>
              </a:rPr>
              <a:t>its architecture.</a:t>
            </a:r>
          </a:p>
          <a:p>
            <a:pPr marL="333375" lvl="1" indent="9525">
              <a:buNone/>
            </a:pPr>
            <a:r>
              <a:rPr kumimoji="1" lang="en-US" dirty="0">
                <a:latin typeface="Arial" panose="020B0604020202020204" pitchFamily="34" charset="0"/>
                <a:cs typeface="Arial" panose="020B0604020202020204" pitchFamily="34" charset="0"/>
              </a:rPr>
              <a:t>Architecture refers to the overall structure of a network: how much capacity it has and how these units are connected</a:t>
            </a:r>
            <a:r>
              <a:rPr kumimoji="1" lang="en-US" dirty="0" smtClean="0">
                <a:latin typeface="Arial" panose="020B0604020202020204" pitchFamily="34" charset="0"/>
                <a:cs typeface="Arial" panose="020B0604020202020204" pitchFamily="34" charset="0"/>
              </a:rPr>
              <a:t>.</a:t>
            </a:r>
            <a:endParaRPr kumimoji="1" lang="zh-CN" altLang="en-US" b="0" dirty="0">
              <a:latin typeface="Arial" panose="020B0604020202020204" pitchFamily="34" charset="0"/>
              <a:cs typeface="Arial" panose="020B0604020202020204" pitchFamily="34" charset="0"/>
            </a:endParaRPr>
          </a:p>
          <a:p>
            <a:pPr>
              <a:buFont typeface="Arial" panose="020B0604020202020204" pitchFamily="34" charset="0"/>
              <a:buChar char="•"/>
            </a:pPr>
            <a:r>
              <a:rPr kumimoji="1" lang="en-US" b="0" dirty="0">
                <a:latin typeface="Arial" panose="020B0604020202020204" pitchFamily="34" charset="0"/>
                <a:cs typeface="Arial" panose="020B0604020202020204" pitchFamily="34" charset="0"/>
              </a:rPr>
              <a:t>Most neural networks are organized into a set of </a:t>
            </a:r>
            <a:r>
              <a:rPr kumimoji="1" lang="en-US" b="0" dirty="0" smtClean="0">
                <a:latin typeface="Arial" panose="020B0604020202020204" pitchFamily="34" charset="0"/>
                <a:cs typeface="Arial" panose="020B0604020202020204" pitchFamily="34" charset="0"/>
              </a:rPr>
              <a:t>units, referred to as </a:t>
            </a:r>
            <a:r>
              <a:rPr kumimoji="1" lang="en-US" b="0" dirty="0">
                <a:latin typeface="Arial" panose="020B0604020202020204" pitchFamily="34" charset="0"/>
                <a:cs typeface="Arial" panose="020B0604020202020204" pitchFamily="34" charset="0"/>
              </a:rPr>
              <a:t>layers. In most neural networks, these </a:t>
            </a:r>
            <a:r>
              <a:rPr kumimoji="1" lang="en-US" dirty="0">
                <a:latin typeface="Arial" panose="020B0604020202020204" pitchFamily="34" charset="0"/>
                <a:cs typeface="Arial" panose="020B0604020202020204" pitchFamily="34" charset="0"/>
              </a:rPr>
              <a:t>layers</a:t>
            </a:r>
            <a:r>
              <a:rPr kumimoji="1" lang="en-US" b="0" dirty="0">
                <a:latin typeface="Arial" panose="020B0604020202020204" pitchFamily="34" charset="0"/>
                <a:cs typeface="Arial" panose="020B0604020202020204" pitchFamily="34" charset="0"/>
              </a:rPr>
              <a:t> are arranged into a chain structure, </a:t>
            </a:r>
            <a:r>
              <a:rPr kumimoji="1" lang="en-US" b="0" dirty="0" smtClean="0">
                <a:latin typeface="Arial" panose="020B0604020202020204" pitchFamily="34" charset="0"/>
                <a:cs typeface="Arial" panose="020B0604020202020204" pitchFamily="34" charset="0"/>
              </a:rPr>
              <a:t>with </a:t>
            </a:r>
            <a:r>
              <a:rPr kumimoji="1" lang="en-US" b="0" dirty="0">
                <a:latin typeface="Arial" panose="020B0604020202020204" pitchFamily="34" charset="0"/>
                <a:cs typeface="Arial" panose="020B0604020202020204" pitchFamily="34" charset="0"/>
              </a:rPr>
              <a:t>each layer </a:t>
            </a:r>
            <a:r>
              <a:rPr kumimoji="1" lang="en-US" b="0" dirty="0" smtClean="0">
                <a:latin typeface="Arial" panose="020B0604020202020204" pitchFamily="34" charset="0"/>
                <a:cs typeface="Arial" panose="020B0604020202020204" pitchFamily="34" charset="0"/>
              </a:rPr>
              <a:t>being </a:t>
            </a:r>
            <a:r>
              <a:rPr kumimoji="1" lang="en-US" b="0" dirty="0">
                <a:latin typeface="Arial" panose="020B0604020202020204" pitchFamily="34" charset="0"/>
                <a:cs typeface="Arial" panose="020B0604020202020204" pitchFamily="34" charset="0"/>
              </a:rPr>
              <a:t>a function of a previous layer.</a:t>
            </a:r>
          </a:p>
          <a:p>
            <a:pPr marL="333375" lvl="1" indent="9525">
              <a:buNone/>
            </a:pPr>
            <a:r>
              <a:rPr kumimoji="1" lang="en-US" dirty="0">
                <a:latin typeface="Arial" panose="020B0604020202020204" pitchFamily="34" charset="0"/>
                <a:cs typeface="Arial" panose="020B0604020202020204" pitchFamily="34" charset="0"/>
              </a:rPr>
              <a:t>In these chain-based architectures, the depth of the network and </a:t>
            </a:r>
            <a:r>
              <a:rPr kumimoji="1" lang="en-US" dirty="0" smtClean="0">
                <a:latin typeface="Arial" panose="020B0604020202020204" pitchFamily="34" charset="0"/>
                <a:cs typeface="Arial" panose="020B0604020202020204" pitchFamily="34" charset="0"/>
              </a:rPr>
              <a:t>width </a:t>
            </a:r>
            <a:r>
              <a:rPr kumimoji="1" lang="en-US" dirty="0">
                <a:latin typeface="Arial" panose="020B0604020202020204" pitchFamily="34" charset="0"/>
                <a:cs typeface="Arial" panose="020B0604020202020204" pitchFamily="34" charset="0"/>
              </a:rPr>
              <a:t>of each layer are the main considerations.</a:t>
            </a:r>
          </a:p>
        </p:txBody>
      </p:sp>
      <p:pic>
        <p:nvPicPr>
          <p:cNvPr id="4" name="图片 3">
            <a:extLst>
              <a:ext uri="{FF2B5EF4-FFF2-40B4-BE49-F238E27FC236}">
                <a16:creationId xmlns="" xmlns:a16="http://schemas.microsoft.com/office/drawing/2014/main" id="{2D2DFAC2-DBCB-FB4F-9BF0-203BA792EECF}"/>
              </a:ext>
            </a:extLst>
          </p:cNvPr>
          <p:cNvPicPr/>
          <p:nvPr/>
        </p:nvPicPr>
        <p:blipFill>
          <a:blip r:embed="rId3"/>
          <a:stretch>
            <a:fillRect/>
          </a:stretch>
        </p:blipFill>
        <p:spPr>
          <a:xfrm>
            <a:off x="4173633" y="944916"/>
            <a:ext cx="3659187" cy="1595755"/>
          </a:xfrm>
          <a:prstGeom prst="rect">
            <a:avLst/>
          </a:prstGeom>
        </p:spPr>
      </p:pic>
    </p:spTree>
    <p:extLst>
      <p:ext uri="{BB962C8B-B14F-4D97-AF65-F5344CB8AC3E}">
        <p14:creationId xmlns:p14="http://schemas.microsoft.com/office/powerpoint/2010/main" val="32462144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AE17085-5E16-0047-9F8A-56D8154A066A}"/>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Architecture Design</a:t>
            </a:r>
          </a:p>
        </p:txBody>
      </p:sp>
      <p:sp>
        <p:nvSpPr>
          <p:cNvPr id="3" name="内容占位符 2">
            <a:extLst>
              <a:ext uri="{FF2B5EF4-FFF2-40B4-BE49-F238E27FC236}">
                <a16:creationId xmlns="" xmlns:a16="http://schemas.microsoft.com/office/drawing/2014/main" id="{54B23ABB-7522-0241-B522-18612BB22EA1}"/>
              </a:ext>
            </a:extLst>
          </p:cNvPr>
          <p:cNvSpPr>
            <a:spLocks noGrp="1"/>
          </p:cNvSpPr>
          <p:nvPr>
            <p:ph idx="1"/>
          </p:nvPr>
        </p:nvSpPr>
        <p:spPr/>
        <p:txBody>
          <a:bodyPr>
            <a:normAutofit/>
          </a:bodyPr>
          <a:lstStyle/>
          <a:p>
            <a:pPr>
              <a:buFont typeface="Arial" panose="020B0604020202020204" pitchFamily="34" charset="0"/>
              <a:buChar char="•"/>
            </a:pPr>
            <a:r>
              <a:rPr kumimoji="1" lang="en-US" b="0" dirty="0">
                <a:latin typeface="Arial" panose="020B0604020202020204" pitchFamily="34" charset="0"/>
                <a:cs typeface="Arial" panose="020B0604020202020204" pitchFamily="34" charset="0"/>
              </a:rPr>
              <a:t>In practical applications, the neural network shows greater diversity, in addition to the depth of the network and the width of each layer.</a:t>
            </a:r>
          </a:p>
          <a:p>
            <a:pPr>
              <a:buFont typeface="Arial" panose="020B0604020202020204" pitchFamily="34" charset="0"/>
              <a:buChar char="•"/>
            </a:pPr>
            <a:r>
              <a:rPr kumimoji="1" lang="en-US" b="0" dirty="0" smtClean="0">
                <a:latin typeface="Arial" panose="020B0604020202020204" pitchFamily="34" charset="0"/>
                <a:cs typeface="Arial" panose="020B0604020202020204" pitchFamily="34" charset="0"/>
              </a:rPr>
              <a:t>Many </a:t>
            </a:r>
            <a:r>
              <a:rPr kumimoji="1" lang="en-US" b="0" dirty="0">
                <a:latin typeface="Arial" panose="020B0604020202020204" pitchFamily="34" charset="0"/>
                <a:cs typeface="Arial" panose="020B0604020202020204" pitchFamily="34" charset="0"/>
              </a:rPr>
              <a:t>architectures build a main chain, but then add </a:t>
            </a:r>
            <a:r>
              <a:rPr kumimoji="1" lang="en-US" b="0" dirty="0" smtClean="0">
                <a:latin typeface="Arial" panose="020B0604020202020204" pitchFamily="34" charset="0"/>
                <a:cs typeface="Arial" panose="020B0604020202020204" pitchFamily="34" charset="0"/>
              </a:rPr>
              <a:t>more </a:t>
            </a:r>
            <a:r>
              <a:rPr kumimoji="1" lang="en-US" b="0" dirty="0">
                <a:latin typeface="Arial" panose="020B0604020202020204" pitchFamily="34" charset="0"/>
                <a:cs typeface="Arial" panose="020B0604020202020204" pitchFamily="34" charset="0"/>
              </a:rPr>
              <a:t>architectural features to it, such as skipping connections from the first layer to the second layer or </a:t>
            </a:r>
            <a:r>
              <a:rPr kumimoji="1" lang="en-US" b="0" dirty="0" smtClean="0">
                <a:latin typeface="Arial" panose="020B0604020202020204" pitchFamily="34" charset="0"/>
                <a:cs typeface="Arial" panose="020B0604020202020204" pitchFamily="34" charset="0"/>
              </a:rPr>
              <a:t>higher. </a:t>
            </a:r>
            <a:r>
              <a:rPr kumimoji="1" lang="en-US" b="0" dirty="0">
                <a:latin typeface="Arial" panose="020B0604020202020204" pitchFamily="34" charset="0"/>
                <a:cs typeface="Arial" panose="020B0604020202020204" pitchFamily="34" charset="0"/>
              </a:rPr>
              <a:t>These </a:t>
            </a:r>
            <a:r>
              <a:rPr kumimoji="1" lang="en-US" b="0" dirty="0" smtClean="0">
                <a:latin typeface="Arial" panose="020B0604020202020204" pitchFamily="34" charset="0"/>
                <a:cs typeface="Arial" panose="020B0604020202020204" pitchFamily="34" charset="0"/>
              </a:rPr>
              <a:t>skipped </a:t>
            </a:r>
            <a:r>
              <a:rPr kumimoji="1" lang="en-US" b="0" dirty="0">
                <a:latin typeface="Arial" panose="020B0604020202020204" pitchFamily="34" charset="0"/>
                <a:cs typeface="Arial" panose="020B0604020202020204" pitchFamily="34" charset="0"/>
              </a:rPr>
              <a:t>connections make gradient </a:t>
            </a:r>
            <a:r>
              <a:rPr kumimoji="1" lang="en-US" b="0" dirty="0" smtClean="0">
                <a:latin typeface="Arial" panose="020B0604020202020204" pitchFamily="34" charset="0"/>
                <a:cs typeface="Arial" panose="020B0604020202020204" pitchFamily="34" charset="0"/>
              </a:rPr>
              <a:t>easily </a:t>
            </a:r>
            <a:r>
              <a:rPr kumimoji="1" lang="en-US" b="0" dirty="0">
                <a:latin typeface="Arial" panose="020B0604020202020204" pitchFamily="34" charset="0"/>
                <a:cs typeface="Arial" panose="020B0604020202020204" pitchFamily="34" charset="0"/>
              </a:rPr>
              <a:t>flow from the output layer </a:t>
            </a:r>
            <a:r>
              <a:rPr kumimoji="1" lang="en-US" b="0" dirty="0" smtClean="0">
                <a:latin typeface="Arial" panose="020B0604020202020204" pitchFamily="34" charset="0"/>
                <a:cs typeface="Arial" panose="020B0604020202020204" pitchFamily="34" charset="0"/>
              </a:rPr>
              <a:t>to </a:t>
            </a:r>
            <a:r>
              <a:rPr kumimoji="1" lang="en-US" b="0" dirty="0">
                <a:latin typeface="Arial" panose="020B0604020202020204" pitchFamily="34" charset="0"/>
                <a:cs typeface="Arial" panose="020B0604020202020204" pitchFamily="34" charset="0"/>
              </a:rPr>
              <a:t>layers close to the input.</a:t>
            </a:r>
          </a:p>
          <a:p>
            <a:pPr>
              <a:buFont typeface="Arial" panose="020B0604020202020204" pitchFamily="34" charset="0"/>
              <a:buChar char="•"/>
            </a:pPr>
            <a:endParaRPr kumimoji="1" lang="en-US" altLang="zh-CN"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16999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00FF487-8858-0D40-BB7D-C38CC3B058E4}"/>
              </a:ext>
            </a:extLst>
          </p:cNvPr>
          <p:cNvSpPr>
            <a:spLocks noGrp="1"/>
          </p:cNvSpPr>
          <p:nvPr>
            <p:ph type="title"/>
          </p:nvPr>
        </p:nvSpPr>
        <p:spPr/>
        <p:txBody>
          <a:bodyPr/>
          <a:lstStyle/>
          <a:p>
            <a:r>
              <a:rPr kumimoji="1" lang="en-US" b="1" dirty="0">
                <a:latin typeface="Arial" panose="020B0604020202020204" pitchFamily="34" charset="0"/>
                <a:cs typeface="Arial" panose="020B0604020202020204" pitchFamily="34" charset="0"/>
              </a:rPr>
              <a:t>Architecture Design</a:t>
            </a:r>
          </a:p>
        </p:txBody>
      </p:sp>
      <p:sp>
        <p:nvSpPr>
          <p:cNvPr id="3" name="内容占位符 2">
            <a:extLst>
              <a:ext uri="{FF2B5EF4-FFF2-40B4-BE49-F238E27FC236}">
                <a16:creationId xmlns="" xmlns:a16="http://schemas.microsoft.com/office/drawing/2014/main" id="{92673D55-FDCD-9D4C-8D15-171A3BE3001E}"/>
              </a:ext>
            </a:extLst>
          </p:cNvPr>
          <p:cNvSpPr>
            <a:spLocks noGrp="1"/>
          </p:cNvSpPr>
          <p:nvPr>
            <p:ph idx="1"/>
          </p:nvPr>
        </p:nvSpPr>
        <p:spPr/>
        <p:txBody>
          <a:bodyPr>
            <a:normAutofit/>
          </a:bodyPr>
          <a:lstStyle/>
          <a:p>
            <a:pPr>
              <a:lnSpc>
                <a:spcPct val="120000"/>
              </a:lnSpc>
              <a:buFont typeface="Arial" panose="020B0604020202020204" pitchFamily="34" charset="0"/>
              <a:buChar char="•"/>
            </a:pPr>
            <a:r>
              <a:rPr kumimoji="1" lang="en-US" b="0" dirty="0">
                <a:latin typeface="Arial" panose="020B0604020202020204" pitchFamily="34" charset="0"/>
                <a:cs typeface="Arial" panose="020B0604020202020204" pitchFamily="34" charset="0"/>
              </a:rPr>
              <a:t>Another key factor </a:t>
            </a:r>
            <a:r>
              <a:rPr kumimoji="1" lang="en-US" b="0" dirty="0" smtClean="0">
                <a:latin typeface="Arial" panose="020B0604020202020204" pitchFamily="34" charset="0"/>
                <a:cs typeface="Arial" panose="020B0604020202020204" pitchFamily="34" charset="0"/>
              </a:rPr>
              <a:t>to consider when designing architecture </a:t>
            </a:r>
            <a:r>
              <a:rPr kumimoji="1" lang="en-US" b="0" dirty="0">
                <a:latin typeface="Arial" panose="020B0604020202020204" pitchFamily="34" charset="0"/>
                <a:cs typeface="Arial" panose="020B0604020202020204" pitchFamily="34" charset="0"/>
              </a:rPr>
              <a:t>is how to connect a pair of layers together.</a:t>
            </a:r>
          </a:p>
          <a:p>
            <a:pPr marL="561975" lvl="1" indent="-219075">
              <a:lnSpc>
                <a:spcPct val="120000"/>
              </a:lnSpc>
            </a:pPr>
            <a:r>
              <a:rPr kumimoji="1" lang="en-US" dirty="0">
                <a:latin typeface="Arial" panose="020B0604020202020204" pitchFamily="34" charset="0"/>
                <a:cs typeface="Arial" panose="020B0604020202020204" pitchFamily="34" charset="0"/>
              </a:rPr>
              <a:t>In the default neural network framework, each input unit is connected to all output units.</a:t>
            </a:r>
          </a:p>
          <a:p>
            <a:pPr marL="561975" lvl="1" indent="-219075">
              <a:lnSpc>
                <a:spcPct val="120000"/>
              </a:lnSpc>
            </a:pPr>
            <a:r>
              <a:rPr kumimoji="1" lang="en-US" dirty="0" smtClean="0">
                <a:latin typeface="Arial" panose="020B0604020202020204" pitchFamily="34" charset="0"/>
                <a:cs typeface="Arial" panose="020B0604020202020204" pitchFamily="34" charset="0"/>
              </a:rPr>
              <a:t>However</a:t>
            </a:r>
            <a:r>
              <a:rPr kumimoji="1" lang="en-US" dirty="0">
                <a:latin typeface="Arial" panose="020B0604020202020204" pitchFamily="34" charset="0"/>
                <a:cs typeface="Arial" panose="020B0604020202020204" pitchFamily="34" charset="0"/>
              </a:rPr>
              <a:t>, in some popular network frameworks, each unit in the input layer is connected to only a small portion of the units in the output layer. These strategies for reducing the number of connections reduce the number of parameters and calculations required for evaluating the </a:t>
            </a:r>
            <a:r>
              <a:rPr kumimoji="1" lang="en-US" dirty="0" smtClean="0">
                <a:latin typeface="Arial" panose="020B0604020202020204" pitchFamily="34" charset="0"/>
                <a:cs typeface="Arial" panose="020B0604020202020204" pitchFamily="34" charset="0"/>
              </a:rPr>
              <a:t>network; however, they are </a:t>
            </a:r>
            <a:r>
              <a:rPr kumimoji="1" lang="en-US" dirty="0">
                <a:latin typeface="Arial" panose="020B0604020202020204" pitchFamily="34" charset="0"/>
                <a:cs typeface="Arial" panose="020B0604020202020204" pitchFamily="34" charset="0"/>
              </a:rPr>
              <a:t>often highly dependent </a:t>
            </a:r>
            <a:r>
              <a:rPr kumimoji="1" lang="en-US" dirty="0" smtClean="0">
                <a:latin typeface="Arial" panose="020B0604020202020204" pitchFamily="34" charset="0"/>
                <a:cs typeface="Arial" panose="020B0604020202020204" pitchFamily="34" charset="0"/>
              </a:rPr>
              <a:t>on </a:t>
            </a:r>
            <a:r>
              <a:rPr kumimoji="1" lang="en-US" dirty="0">
                <a:latin typeface="Arial" panose="020B0604020202020204" pitchFamily="34" charset="0"/>
                <a:cs typeface="Arial" panose="020B0604020202020204" pitchFamily="34" charset="0"/>
              </a:rPr>
              <a:t>real problems.</a:t>
            </a:r>
          </a:p>
          <a:p>
            <a:pPr>
              <a:lnSpc>
                <a:spcPct val="120000"/>
              </a:lnSpc>
              <a:buFont typeface="Arial" panose="020B0604020202020204" pitchFamily="34" charset="0"/>
              <a:buChar char="•"/>
            </a:pPr>
            <a:r>
              <a:rPr kumimoji="1" lang="en-US" b="0" dirty="0" smtClean="0">
                <a:latin typeface="Arial" panose="020B0604020202020204" pitchFamily="34" charset="0"/>
                <a:cs typeface="Arial" panose="020B0604020202020204" pitchFamily="34" charset="0"/>
              </a:rPr>
              <a:t>In </a:t>
            </a:r>
            <a:r>
              <a:rPr kumimoji="1" lang="en-US" b="0" dirty="0">
                <a:latin typeface="Arial" panose="020B0604020202020204" pitchFamily="34" charset="0"/>
                <a:cs typeface="Arial" panose="020B0604020202020204" pitchFamily="34" charset="0"/>
              </a:rPr>
              <a:t>the following sections, we will discuss </a:t>
            </a:r>
            <a:r>
              <a:rPr kumimoji="1" lang="en-US" b="0" dirty="0" smtClean="0">
                <a:latin typeface="Arial" panose="020B0604020202020204" pitchFamily="34" charset="0"/>
                <a:cs typeface="Arial" panose="020B0604020202020204" pitchFamily="34" charset="0"/>
              </a:rPr>
              <a:t>numerous </a:t>
            </a:r>
            <a:r>
              <a:rPr kumimoji="1" lang="en-US" b="0" dirty="0">
                <a:latin typeface="Arial" panose="020B0604020202020204" pitchFamily="34" charset="0"/>
                <a:cs typeface="Arial" panose="020B0604020202020204" pitchFamily="34" charset="0"/>
              </a:rPr>
              <a:t>specific neural network </a:t>
            </a:r>
            <a:r>
              <a:rPr kumimoji="1" lang="en-US" b="0" dirty="0" smtClean="0">
                <a:latin typeface="Arial" panose="020B0604020202020204" pitchFamily="34" charset="0"/>
                <a:cs typeface="Arial" panose="020B0604020202020204" pitchFamily="34" charset="0"/>
              </a:rPr>
              <a:t>structures developed </a:t>
            </a:r>
            <a:r>
              <a:rPr kumimoji="1" lang="en-US" b="0" dirty="0">
                <a:latin typeface="Arial" panose="020B0604020202020204" pitchFamily="34" charset="0"/>
                <a:cs typeface="Arial" panose="020B0604020202020204" pitchFamily="34" charset="0"/>
              </a:rPr>
              <a:t>for specific tasks.</a:t>
            </a:r>
          </a:p>
          <a:p>
            <a:pPr marL="561975" lvl="1" indent="-219075">
              <a:lnSpc>
                <a:spcPct val="120000"/>
              </a:lnSpc>
            </a:pPr>
            <a:r>
              <a:rPr kumimoji="1" lang="en-US" dirty="0" smtClean="0">
                <a:latin typeface="Arial" panose="020B0604020202020204" pitchFamily="34" charset="0"/>
                <a:cs typeface="Arial" panose="020B0604020202020204" pitchFamily="34" charset="0"/>
              </a:rPr>
              <a:t>The </a:t>
            </a:r>
            <a:r>
              <a:rPr kumimoji="1" lang="en-US" dirty="0">
                <a:latin typeface="Arial" panose="020B0604020202020204" pitchFamily="34" charset="0"/>
                <a:cs typeface="Arial" panose="020B0604020202020204" pitchFamily="34" charset="0"/>
              </a:rPr>
              <a:t>special computer vision </a:t>
            </a:r>
            <a:r>
              <a:rPr kumimoji="1" lang="en-US" dirty="0" smtClean="0">
                <a:latin typeface="Arial" panose="020B0604020202020204" pitchFamily="34" charset="0"/>
                <a:cs typeface="Arial" panose="020B0604020202020204" pitchFamily="34" charset="0"/>
              </a:rPr>
              <a:t>structure </a:t>
            </a:r>
            <a:r>
              <a:rPr kumimoji="1" lang="en-US" dirty="0">
                <a:latin typeface="Arial" panose="020B0604020202020204" pitchFamily="34" charset="0"/>
                <a:cs typeface="Arial" panose="020B0604020202020204" pitchFamily="34" charset="0"/>
              </a:rPr>
              <a:t>is </a:t>
            </a:r>
            <a:r>
              <a:rPr kumimoji="1" lang="en-US" dirty="0" smtClean="0">
                <a:latin typeface="Arial" panose="020B0604020202020204" pitchFamily="34" charset="0"/>
                <a:cs typeface="Arial" panose="020B0604020202020204" pitchFamily="34" charset="0"/>
              </a:rPr>
              <a:t>referred to as the </a:t>
            </a:r>
            <a:r>
              <a:rPr kumimoji="1" lang="en-US" dirty="0">
                <a:latin typeface="Arial" panose="020B0604020202020204" pitchFamily="34" charset="0"/>
                <a:cs typeface="Arial" panose="020B0604020202020204" pitchFamily="34" charset="0"/>
              </a:rPr>
              <a:t>convolutional network.</a:t>
            </a:r>
          </a:p>
          <a:p>
            <a:pPr marL="561975" lvl="1" indent="-219075">
              <a:lnSpc>
                <a:spcPct val="120000"/>
              </a:lnSpc>
            </a:pPr>
            <a:r>
              <a:rPr kumimoji="1" lang="en-US" dirty="0">
                <a:latin typeface="Arial" panose="020B0604020202020204" pitchFamily="34" charset="0"/>
                <a:cs typeface="Arial" panose="020B0604020202020204" pitchFamily="34" charset="0"/>
              </a:rPr>
              <a:t>Feedforward networks can also be extended to recursive neural networks for sequence processing.</a:t>
            </a:r>
          </a:p>
        </p:txBody>
      </p:sp>
    </p:spTree>
    <p:extLst>
      <p:ext uri="{BB962C8B-B14F-4D97-AF65-F5344CB8AC3E}">
        <p14:creationId xmlns:p14="http://schemas.microsoft.com/office/powerpoint/2010/main" val="24933204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b="1" cap="none" spc="0" dirty="0">
                <a:latin typeface="Arial" panose="020B0604020202020204" pitchFamily="34" charset="0"/>
                <a:cs typeface="Arial" panose="020B0604020202020204" pitchFamily="34" charset="0"/>
              </a:rPr>
              <a:t>Summary</a:t>
            </a:r>
          </a:p>
        </p:txBody>
      </p:sp>
      <mc:AlternateContent xmlns:mc="http://schemas.openxmlformats.org/markup-compatibility/2006" xmlns:a14="http://schemas.microsoft.com/office/drawing/2010/main">
        <mc:Choice Requires="a14">
          <p:sp>
            <p:nvSpPr>
              <p:cNvPr id="15364" name="Rectangle 3"/>
              <p:cNvSpPr>
                <a:spLocks noGrp="1" noChangeArrowheads="1"/>
              </p:cNvSpPr>
              <p:nvPr>
                <p:ph idx="1"/>
              </p:nvPr>
            </p:nvSpPr>
            <p:spPr>
              <a:xfrm>
                <a:off x="665285" y="1019175"/>
                <a:ext cx="10472928" cy="5290185"/>
              </a:xfrm>
            </p:spPr>
            <p:txBody>
              <a:bodyPr>
                <a:normAutofit/>
              </a:bodyPr>
              <a:lstStyle/>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The objective of the feedforward network is to approach </a:t>
                </a:r>
                <a:r>
                  <a:rPr lang="en-US" b="0" dirty="0" smtClean="0">
                    <a:latin typeface="Arial" panose="020B0604020202020204" pitchFamily="34" charset="0"/>
                    <a:ea typeface="+mj-ea"/>
                    <a:cs typeface="Arial" panose="020B0604020202020204" pitchFamily="34" charset="0"/>
                  </a:rPr>
                  <a:t>certain </a:t>
                </a:r>
                <a:r>
                  <a:rPr lang="en-US" b="0" dirty="0">
                    <a:latin typeface="Arial" panose="020B0604020202020204" pitchFamily="34" charset="0"/>
                    <a:ea typeface="+mj-ea"/>
                    <a:cs typeface="Arial" panose="020B0604020202020204" pitchFamily="34" charset="0"/>
                  </a:rPr>
                  <a:t>functions </a:t>
                </a:r>
                <a14:m>
                  <m:oMath xmlns:m="http://schemas.openxmlformats.org/officeDocument/2006/math">
                    <m:sSup>
                      <m:sSupPr>
                        <m:ctrlPr>
                          <a:rPr kumimoji="1" lang="en-US" altLang="zh-CN" i="1">
                            <a:latin typeface="Cambria Math" panose="02040503050406030204" pitchFamily="18" charset="0"/>
                          </a:rPr>
                        </m:ctrlPr>
                      </m:sSupPr>
                      <m:e>
                        <m:r>
                          <a:rPr kumimoji="1" lang="en-US" altLang="zh-CN" b="0" i="1">
                            <a:latin typeface="Cambria Math" panose="02040503050406030204" pitchFamily="18" charset="0"/>
                          </a:rPr>
                          <m:t>𝑓</m:t>
                        </m:r>
                      </m:e>
                      <m:sup>
                        <m:r>
                          <a:rPr kumimoji="1" lang="en-US" altLang="zh-CN" b="0" i="1">
                            <a:latin typeface="Cambria Math" panose="02040503050406030204" pitchFamily="18" charset="0"/>
                          </a:rPr>
                          <m:t>∗</m:t>
                        </m:r>
                      </m:sup>
                    </m:sSup>
                  </m:oMath>
                </a14:m>
                <a:r>
                  <a:rPr lang="en-US" b="0" dirty="0">
                    <a:latin typeface="Arial" panose="020B0604020202020204" pitchFamily="34" charset="0"/>
                    <a:ea typeface="+mj-ea"/>
                    <a:cs typeface="Arial" panose="020B0604020202020204" pitchFamily="34" charset="0"/>
                  </a:rPr>
                  <a:t>. For example, a classification function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r>
                          <a:rPr kumimoji="1" lang="en-US" altLang="zh-CN" i="1">
                            <a:latin typeface="Cambria Math" panose="02040503050406030204" pitchFamily="18" charset="0"/>
                          </a:rPr>
                          <m:t>∗</m:t>
                        </m:r>
                      </m:sup>
                    </m:sSup>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𝑥</m:t>
                        </m:r>
                      </m:e>
                    </m:d>
                    <m:r>
                      <a:rPr kumimoji="1" lang="en-US" altLang="zh-CN" b="0" i="1">
                        <a:latin typeface="Cambria Math" panose="02040503050406030204" pitchFamily="18" charset="0"/>
                      </a:rPr>
                      <m:t>=</m:t>
                    </m:r>
                    <m:r>
                      <a:rPr kumimoji="1" lang="en-US" altLang="zh-CN" b="0" i="1">
                        <a:latin typeface="Cambria Math" panose="02040503050406030204" pitchFamily="18" charset="0"/>
                      </a:rPr>
                      <m:t>𝑦</m:t>
                    </m:r>
                  </m:oMath>
                </a14:m>
                <a:r>
                  <a:rPr lang="en-US" altLang="zh-CN" dirty="0">
                    <a:latin typeface="Arial" panose="020B0604020202020204" pitchFamily="34" charset="0"/>
                    <a:cs typeface="Arial" panose="020B0604020202020204" pitchFamily="34" charset="0"/>
                  </a:rPr>
                  <a:t> </a:t>
                </a:r>
                <a:r>
                  <a:rPr lang="en-US" b="0" dirty="0">
                    <a:latin typeface="Arial" panose="020B0604020202020204" pitchFamily="34" charset="0"/>
                    <a:ea typeface="+mj-ea"/>
                    <a:cs typeface="Arial" panose="020B0604020202020204" pitchFamily="34" charset="0"/>
                  </a:rPr>
                  <a:t>maps an input to a class. Then</a:t>
                </a:r>
                <a:r>
                  <a:rPr lang="en-US" b="0" dirty="0" smtClean="0">
                    <a:latin typeface="Arial" panose="020B0604020202020204" pitchFamily="34" charset="0"/>
                    <a:ea typeface="+mj-ea"/>
                    <a:cs typeface="Arial" panose="020B0604020202020204" pitchFamily="34" charset="0"/>
                  </a:rPr>
                  <a:t>, the objective of </a:t>
                </a:r>
                <a:r>
                  <a:rPr lang="en-US" b="0" dirty="0">
                    <a:latin typeface="Arial" panose="020B0604020202020204" pitchFamily="34" charset="0"/>
                    <a:ea typeface="+mj-ea"/>
                    <a:cs typeface="Arial" panose="020B0604020202020204" pitchFamily="34" charset="0"/>
                  </a:rPr>
                  <a:t>feedforward network is to define a mapping function </a:t>
                </a:r>
                <a14:m>
                  <m:oMath xmlns:m="http://schemas.openxmlformats.org/officeDocument/2006/math">
                    <m:r>
                      <a:rPr kumimoji="1" lang="en-US" altLang="zh-CN" b="0" i="1">
                        <a:latin typeface="Cambria Math" panose="02040503050406030204" pitchFamily="18" charset="0"/>
                      </a:rPr>
                      <m:t>𝑓</m:t>
                    </m:r>
                    <m:r>
                      <a:rPr kumimoji="1" lang="en-US" altLang="zh-CN" b="0" i="1">
                        <a:latin typeface="Cambria Math" panose="02040503050406030204" pitchFamily="18" charset="0"/>
                      </a:rPr>
                      <m:t>(</m:t>
                    </m:r>
                    <m:r>
                      <a:rPr kumimoji="1" lang="en-US" altLang="zh-CN" b="0" i="1">
                        <a:latin typeface="Cambria Math" panose="02040503050406030204" pitchFamily="18" charset="0"/>
                      </a:rPr>
                      <m:t>𝑥</m:t>
                    </m:r>
                    <m:r>
                      <a:rPr kumimoji="1" lang="en-US" altLang="zh-CN" b="0" i="1">
                        <a:latin typeface="Cambria Math" panose="02040503050406030204" pitchFamily="18" charset="0"/>
                      </a:rPr>
                      <m:t>;</m:t>
                    </m:r>
                    <m:r>
                      <a:rPr kumimoji="1" lang="en-US" altLang="zh-CN" b="0" i="1">
                        <a:latin typeface="Cambria Math" panose="02040503050406030204" pitchFamily="18" charset="0"/>
                        <a:ea typeface="Cambria Math" panose="02040503050406030204" pitchFamily="18" charset="0"/>
                      </a:rPr>
                      <m:t>𝜃</m:t>
                    </m:r>
                    <m:r>
                      <a:rPr kumimoji="1" lang="en-US" altLang="zh-CN" b="0" i="1">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r>
                  <a:rPr lang="en-US" b="0" dirty="0" smtClean="0">
                    <a:latin typeface="Arial" panose="020B0604020202020204" pitchFamily="34" charset="0"/>
                    <a:ea typeface="+mj-ea"/>
                    <a:cs typeface="Arial" panose="020B0604020202020204" pitchFamily="34" charset="0"/>
                  </a:rPr>
                  <a:t>and </a:t>
                </a:r>
                <a:r>
                  <a:rPr lang="en-US" b="0" dirty="0">
                    <a:latin typeface="Arial" panose="020B0604020202020204" pitchFamily="34" charset="0"/>
                    <a:ea typeface="+mj-ea"/>
                    <a:cs typeface="Arial" panose="020B0604020202020204" pitchFamily="34" charset="0"/>
                  </a:rPr>
                  <a:t>learn the parameters </a:t>
                </a:r>
                <a14:m>
                  <m:oMath xmlns:m="http://schemas.openxmlformats.org/officeDocument/2006/math">
                    <m:r>
                      <a:rPr kumimoji="1" lang="en-US" altLang="zh-CN" b="0" i="1">
                        <a:latin typeface="Cambria Math" panose="02040503050406030204" pitchFamily="18" charset="0"/>
                        <a:ea typeface="Cambria Math" panose="02040503050406030204" pitchFamily="18" charset="0"/>
                      </a:rPr>
                      <m:t>𝜃</m:t>
                    </m:r>
                  </m:oMath>
                </a14:m>
                <a:r>
                  <a:rPr lang="en-US" b="0" dirty="0">
                    <a:latin typeface="Arial" panose="020B0604020202020204" pitchFamily="34" charset="0"/>
                    <a:ea typeface="+mj-ea"/>
                    <a:cs typeface="Arial" panose="020B0604020202020204" pitchFamily="34" charset="0"/>
                  </a:rPr>
                  <a:t> that can </a:t>
                </a:r>
                <a:r>
                  <a:rPr lang="en-US" b="0" dirty="0" smtClean="0">
                    <a:latin typeface="Arial" panose="020B0604020202020204" pitchFamily="34" charset="0"/>
                    <a:ea typeface="+mj-ea"/>
                    <a:cs typeface="Arial" panose="020B0604020202020204" pitchFamily="34" charset="0"/>
                  </a:rPr>
                  <a:t>maximize this function's approach to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r>
                          <a:rPr kumimoji="1" lang="en-US" altLang="zh-CN" i="1">
                            <a:latin typeface="Cambria Math" panose="02040503050406030204" pitchFamily="18" charset="0"/>
                          </a:rPr>
                          <m:t>∗</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𝑥</m:t>
                        </m:r>
                      </m:e>
                    </m:d>
                  </m:oMath>
                </a14:m>
                <a:r>
                  <a:rPr lang="en-US" b="0" dirty="0" smtClean="0">
                    <a:latin typeface="Arial" panose="020B0604020202020204" pitchFamily="34" charset="0"/>
                    <a:ea typeface="+mj-ea"/>
                    <a:cs typeface="Arial" panose="020B0604020202020204" pitchFamily="34" charset="0"/>
                  </a:rPr>
                  <a:t>.</a:t>
                </a:r>
                <a:endParaRPr lang="en-US" b="0" dirty="0">
                  <a:latin typeface="Arial" panose="020B0604020202020204" pitchFamily="34" charset="0"/>
                  <a:ea typeface="+mj-ea"/>
                  <a:cs typeface="Arial" panose="020B0604020202020204" pitchFamily="34" charset="0"/>
                </a:endParaRPr>
              </a:p>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Backward propagation: the gradient calculation of neural networks relies on layer-by-layer backward propagation based on the chain rule.</a:t>
                </a:r>
              </a:p>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The concept of generalization ability, namely, the adaptability of a machine learning algorithm to fresh samples.</a:t>
                </a:r>
              </a:p>
              <a:p>
                <a:pPr>
                  <a:buFont typeface="Arial" panose="020B0604020202020204" pitchFamily="34" charset="0"/>
                  <a:buChar char="•"/>
                </a:pPr>
                <a:r>
                  <a:rPr lang="en-US" b="0" dirty="0">
                    <a:latin typeface="Arial" panose="020B0604020202020204" pitchFamily="34" charset="0"/>
                    <a:ea typeface="+mj-ea"/>
                    <a:cs typeface="Arial" panose="020B0604020202020204" pitchFamily="34" charset="0"/>
                  </a:rPr>
                  <a:t>The architecture of a neural network refers to the overall structure of a network: how much capacity it has and how these units are connected.</a:t>
                </a:r>
              </a:p>
            </p:txBody>
          </p:sp>
        </mc:Choice>
        <mc:Fallback xmlns="">
          <p:sp>
            <p:nvSpPr>
              <p:cNvPr id="15364" name="Rectangle 3"/>
              <p:cNvSpPr>
                <a:spLocks noGrp="1" noRot="1" noChangeAspect="1" noMove="1" noResize="1" noEditPoints="1" noAdjustHandles="1" noChangeArrowheads="1" noChangeShapeType="1" noTextEdit="1"/>
              </p:cNvSpPr>
              <p:nvPr>
                <p:ph idx="1"/>
              </p:nvPr>
            </p:nvSpPr>
            <p:spPr>
              <a:xfrm>
                <a:off x="665285" y="1019175"/>
                <a:ext cx="10472928" cy="5290185"/>
              </a:xfrm>
              <a:blipFill rotWithShape="0">
                <a:blip r:embed="rId3"/>
                <a:stretch>
                  <a:fillRect l="-524" t="-1037"/>
                </a:stretch>
              </a:blipFill>
            </p:spPr>
            <p:txBody>
              <a:bodyPr/>
              <a:lstStyle/>
              <a:p>
                <a:r>
                  <a:rPr lang="en-US">
                    <a:noFill/>
                  </a:rPr>
                  <a:t> </a:t>
                </a:r>
              </a:p>
            </p:txBody>
          </p:sp>
        </mc:Fallback>
      </mc:AlternateContent>
    </p:spTree>
    <p:extLst>
      <p:ext uri="{BB962C8B-B14F-4D97-AF65-F5344CB8AC3E}">
        <p14:creationId xmlns:p14="http://schemas.microsoft.com/office/powerpoint/2010/main" val="176141690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sz="quarter"/>
          </p:nvPr>
        </p:nvSpPr>
        <p:spPr>
          <a:xfrm>
            <a:off x="1811709" y="2420941"/>
            <a:ext cx="8887626" cy="1666875"/>
          </a:xfrm>
        </p:spPr>
        <p:txBody>
          <a:bodyPr/>
          <a:lstStyle/>
          <a:p>
            <a:r>
              <a:rPr kumimoji="1" lang="en-US" altLang="zh-CN" cap="none" dirty="0" smtClean="0">
                <a:latin typeface="Arial" panose="020B0604020202020204" pitchFamily="34" charset="0"/>
              </a:rPr>
              <a:t>Training of Deep Learning Models</a:t>
            </a:r>
            <a:endParaRPr lang="zh-CN" altLang="en-US" cap="none" dirty="0">
              <a:latin typeface="Arial" panose="020B0604020202020204" pitchFamily="34" charset="0"/>
            </a:endParaRPr>
          </a:p>
        </p:txBody>
      </p:sp>
    </p:spTree>
    <p:extLst>
      <p:ext uri="{BB962C8B-B14F-4D97-AF65-F5344CB8AC3E}">
        <p14:creationId xmlns:p14="http://schemas.microsoft.com/office/powerpoint/2010/main" val="21847832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cap="none" dirty="0" smtClean="0">
                <a:latin typeface="Arial" panose="020B0604020202020204" pitchFamily="34" charset="0"/>
              </a:rPr>
              <a:t>About This Course</a:t>
            </a:r>
            <a:endParaRPr lang="zh-CN" altLang="en-US" b="1" cap="none" dirty="0">
              <a:latin typeface="Arial" panose="020B0604020202020204" pitchFamily="34" charset="0"/>
            </a:endParaRPr>
          </a:p>
        </p:txBody>
      </p:sp>
      <p:sp>
        <p:nvSpPr>
          <p:cNvPr id="3" name="内容占位符 2"/>
          <p:cNvSpPr>
            <a:spLocks noGrp="1"/>
          </p:cNvSpPr>
          <p:nvPr>
            <p:ph idx="1"/>
          </p:nvPr>
        </p:nvSpPr>
        <p:spPr/>
        <p:txBody>
          <a:bodyPr/>
          <a:lstStyle/>
          <a:p>
            <a:pPr marL="0" indent="0">
              <a:buNone/>
            </a:pPr>
            <a:r>
              <a:rPr lang="en-US" altLang="zh-CN" dirty="0">
                <a:latin typeface="Arial" panose="020B0604020202020204" pitchFamily="34" charset="0"/>
              </a:rPr>
              <a:t>This </a:t>
            </a:r>
            <a:r>
              <a:rPr lang="en-US" altLang="zh-CN" dirty="0" smtClean="0">
                <a:latin typeface="Arial" panose="020B0604020202020204" pitchFamily="34" charset="0"/>
              </a:rPr>
              <a:t>part intends to explain:</a:t>
            </a:r>
            <a:endParaRPr lang="en-US" altLang="zh-CN" dirty="0">
              <a:latin typeface="Arial" panose="020B0604020202020204" pitchFamily="34" charset="0"/>
            </a:endParaRPr>
          </a:p>
          <a:p>
            <a:pPr lvl="1"/>
            <a:r>
              <a:rPr lang="en-US" altLang="zh-CN" dirty="0">
                <a:latin typeface="Arial" panose="020B0604020202020204" pitchFamily="34" charset="0"/>
              </a:rPr>
              <a:t>Key </a:t>
            </a:r>
            <a:r>
              <a:rPr lang="en-US" altLang="zh-CN" dirty="0" smtClean="0">
                <a:latin typeface="Arial" panose="020B0604020202020204" pitchFamily="34" charset="0"/>
              </a:rPr>
              <a:t>challenges </a:t>
            </a:r>
            <a:r>
              <a:rPr lang="en-US" altLang="zh-CN" dirty="0">
                <a:latin typeface="Arial" panose="020B0604020202020204" pitchFamily="34" charset="0"/>
              </a:rPr>
              <a:t>for </a:t>
            </a:r>
            <a:r>
              <a:rPr lang="en-US" altLang="zh-CN" dirty="0" smtClean="0">
                <a:latin typeface="Arial" panose="020B0604020202020204" pitchFamily="34" charset="0"/>
              </a:rPr>
              <a:t>deep learning</a:t>
            </a:r>
            <a:endParaRPr lang="en-US" altLang="zh-CN" dirty="0">
              <a:latin typeface="Arial" panose="020B0604020202020204" pitchFamily="34" charset="0"/>
            </a:endParaRPr>
          </a:p>
          <a:p>
            <a:pPr lvl="1"/>
            <a:r>
              <a:rPr lang="en-US" altLang="zh-CN" dirty="0" smtClean="0">
                <a:latin typeface="Arial" panose="020B0604020202020204" pitchFamily="34" charset="0"/>
              </a:rPr>
              <a:t>Regularization, adaptive learning rate, dropout and batch normalization in deep learning</a:t>
            </a:r>
            <a:endParaRPr lang="zh-CN" altLang="en-US" dirty="0">
              <a:latin typeface="Arial" panose="020B0604020202020204" pitchFamily="34" charset="0"/>
            </a:endParaRPr>
          </a:p>
          <a:p>
            <a:pPr lvl="2"/>
            <a:endParaRPr lang="en-US" altLang="zh-CN" dirty="0" smtClean="0">
              <a:latin typeface="Arial" panose="020B0604020202020204" pitchFamily="34" charset="0"/>
            </a:endParaRPr>
          </a:p>
          <a:p>
            <a:pPr lvl="2"/>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3910139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xmlns="" id="{FF0E70E9-572B-714D-9B35-1FBC74952D0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Contents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32532463-C91F-2445-A99E-D15820461782}"/>
              </a:ext>
            </a:extLst>
          </p:cNvPr>
          <p:cNvSpPr>
            <a:spLocks noGrp="1"/>
          </p:cNvSpPr>
          <p:nvPr>
            <p:ph idx="1"/>
          </p:nvPr>
        </p:nvSpPr>
        <p:spPr/>
        <p:txBody>
          <a:bodyPr/>
          <a:lstStyle/>
          <a:p>
            <a:pPr>
              <a:lnSpc>
                <a:spcPct val="100000"/>
              </a:lnSpc>
            </a:pPr>
            <a:r>
              <a:rPr kumimoji="1" lang="en-US" altLang="zh-CN" dirty="0" smtClean="0">
                <a:latin typeface="Arial" panose="020B0604020202020204" pitchFamily="34" charset="0"/>
              </a:rPr>
              <a:t>Key Challenges for Deep Learning</a:t>
            </a:r>
            <a:endParaRPr kumimoji="1" lang="en-US" altLang="zh-CN" dirty="0">
              <a:latin typeface="Arial" panose="020B0604020202020204" pitchFamily="34" charset="0"/>
            </a:endParaRPr>
          </a:p>
          <a:p>
            <a:pPr>
              <a:lnSpc>
                <a:spcPct val="100000"/>
              </a:lnSpc>
            </a:pPr>
            <a:r>
              <a:rPr lang="en-US" altLang="zh-CN" b="0" dirty="0" smtClean="0">
                <a:latin typeface="Arial" panose="020B0604020202020204" pitchFamily="34" charset="0"/>
              </a:rPr>
              <a:t>Loss function and </a:t>
            </a:r>
            <a:r>
              <a:rPr lang="en-US" altLang="zh-CN" b="0" dirty="0">
                <a:latin typeface="Arial" panose="020B0604020202020204" pitchFamily="34" charset="0"/>
              </a:rPr>
              <a:t>r</a:t>
            </a:r>
            <a:r>
              <a:rPr lang="en-US" altLang="zh-CN" b="0" dirty="0" smtClean="0">
                <a:latin typeface="Arial" panose="020B0604020202020204" pitchFamily="34" charset="0"/>
              </a:rPr>
              <a:t>egularization</a:t>
            </a:r>
          </a:p>
          <a:p>
            <a:pPr>
              <a:lnSpc>
                <a:spcPct val="100000"/>
              </a:lnSpc>
            </a:pPr>
            <a:r>
              <a:rPr kumimoji="1" lang="en-US" altLang="zh-CN" b="0" dirty="0" smtClean="0">
                <a:latin typeface="Arial" panose="020B0604020202020204" pitchFamily="34" charset="0"/>
              </a:rPr>
              <a:t>Adaptive </a:t>
            </a:r>
            <a:r>
              <a:rPr kumimoji="1" lang="en-US" altLang="zh-CN" b="0" dirty="0">
                <a:latin typeface="Arial" panose="020B0604020202020204" pitchFamily="34" charset="0"/>
              </a:rPr>
              <a:t>Learning </a:t>
            </a:r>
            <a:r>
              <a:rPr kumimoji="1" lang="en-US" altLang="zh-CN" b="0" dirty="0" smtClean="0">
                <a:latin typeface="Arial" panose="020B0604020202020204" pitchFamily="34" charset="0"/>
              </a:rPr>
              <a:t>Rate</a:t>
            </a:r>
          </a:p>
          <a:p>
            <a:pPr>
              <a:lnSpc>
                <a:spcPct val="100000"/>
              </a:lnSpc>
            </a:pPr>
            <a:r>
              <a:rPr kumimoji="1" lang="en-US" altLang="zh-CN" b="0" dirty="0" smtClean="0">
                <a:latin typeface="Arial" panose="020B0604020202020204" pitchFamily="34" charset="0"/>
              </a:rPr>
              <a:t>Dropout</a:t>
            </a:r>
          </a:p>
          <a:p>
            <a:pPr>
              <a:lnSpc>
                <a:spcPct val="100000"/>
              </a:lnSpc>
            </a:pPr>
            <a:r>
              <a:rPr lang="en-US" altLang="zh-CN" b="0" dirty="0" smtClean="0">
                <a:latin typeface="Arial" panose="020B0604020202020204" pitchFamily="34" charset="0"/>
              </a:rPr>
              <a:t>Batch </a:t>
            </a:r>
            <a:r>
              <a:rPr lang="en-US" altLang="zh-CN" b="0" dirty="0">
                <a:latin typeface="Arial" panose="020B0604020202020204" pitchFamily="34" charset="0"/>
              </a:rPr>
              <a:t>Normalization</a:t>
            </a:r>
            <a:endParaRPr lang="zh-CN" altLang="zh-CN" b="0" dirty="0">
              <a:latin typeface="Arial" panose="020B0604020202020204" pitchFamily="34" charset="0"/>
            </a:endParaRPr>
          </a:p>
        </p:txBody>
      </p:sp>
    </p:spTree>
    <p:extLst>
      <p:ext uri="{BB962C8B-B14F-4D97-AF65-F5344CB8AC3E}">
        <p14:creationId xmlns:p14="http://schemas.microsoft.com/office/powerpoint/2010/main" val="31778493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BA8B83-EE1C-2B4F-B0CF-55B3CA08F413}"/>
              </a:ext>
            </a:extLst>
          </p:cNvPr>
          <p:cNvSpPr>
            <a:spLocks noGrp="1"/>
          </p:cNvSpPr>
          <p:nvPr>
            <p:ph type="title"/>
          </p:nvPr>
        </p:nvSpPr>
        <p:spPr/>
        <p:txBody>
          <a:bodyPr>
            <a:normAutofit fontScale="90000"/>
          </a:bodyPr>
          <a:lstStyle/>
          <a:p>
            <a:r>
              <a:rPr kumimoji="1" lang="en-US" altLang="zh-CN" b="1" dirty="0" smtClean="0">
                <a:latin typeface="Arial" panose="020B0604020202020204" pitchFamily="34" charset="0"/>
              </a:rPr>
              <a:t>Key Challenges: Data Volume</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E0E1ADAA-5A7A-E649-A3BD-F3F431686B36}"/>
              </a:ext>
            </a:extLst>
          </p:cNvPr>
          <p:cNvSpPr>
            <a:spLocks noGrp="1"/>
          </p:cNvSpPr>
          <p:nvPr>
            <p:ph idx="1"/>
          </p:nvPr>
        </p:nvSpPr>
        <p:spPr/>
        <p:txBody>
          <a:bodyPr/>
          <a:lstStyle/>
          <a:p>
            <a:pPr marL="0" indent="0">
              <a:buNone/>
            </a:pPr>
            <a:r>
              <a:rPr lang="en-US" altLang="zh-CN" b="0" dirty="0" smtClean="0">
                <a:latin typeface="Arial" panose="020B0604020202020204" pitchFamily="34" charset="0"/>
              </a:rPr>
              <a:t>The </a:t>
            </a:r>
            <a:r>
              <a:rPr lang="en-US" altLang="zh-CN" b="0" dirty="0">
                <a:latin typeface="Arial" panose="020B0604020202020204" pitchFamily="34" charset="0"/>
              </a:rPr>
              <a:t>larger the dataset is, the more likely we are to obtain a </a:t>
            </a:r>
            <a:r>
              <a:rPr lang="en-US" altLang="zh-CN" b="0" dirty="0" smtClean="0">
                <a:latin typeface="Arial" panose="020B0604020202020204" pitchFamily="34" charset="0"/>
              </a:rPr>
              <a:t>powerful </a:t>
            </a:r>
            <a:r>
              <a:rPr lang="en-US" altLang="zh-CN" b="0" dirty="0">
                <a:latin typeface="Arial" panose="020B0604020202020204" pitchFamily="34" charset="0"/>
              </a:rPr>
              <a:t>deep learning model. </a:t>
            </a:r>
            <a:r>
              <a:rPr lang="en-US" altLang="zh-CN" b="0" dirty="0" smtClean="0">
                <a:latin typeface="Arial" panose="020B0604020202020204" pitchFamily="34" charset="0"/>
              </a:rPr>
              <a:t>To </a:t>
            </a:r>
            <a:r>
              <a:rPr lang="en-US" altLang="zh-CN" b="0" dirty="0">
                <a:latin typeface="Arial" panose="020B0604020202020204" pitchFamily="34" charset="0"/>
              </a:rPr>
              <a:t>some extent, </a:t>
            </a:r>
            <a:r>
              <a:rPr lang="en-US" altLang="zh-CN" b="0" dirty="0" smtClean="0">
                <a:latin typeface="Arial" panose="020B0604020202020204" pitchFamily="34" charset="0"/>
              </a:rPr>
              <a:t>data volume </a:t>
            </a:r>
            <a:r>
              <a:rPr lang="en-US" altLang="zh-CN" b="0" dirty="0">
                <a:latin typeface="Arial" panose="020B0604020202020204" pitchFamily="34" charset="0"/>
              </a:rPr>
              <a:t>often determines the effects of </a:t>
            </a:r>
            <a:r>
              <a:rPr lang="en-US" altLang="zh-CN" b="0" dirty="0" smtClean="0">
                <a:latin typeface="Arial" panose="020B0604020202020204" pitchFamily="34" charset="0"/>
              </a:rPr>
              <a:t>deep learning.</a:t>
            </a:r>
            <a:endParaRPr kumimoji="1" lang="zh-CN" altLang="en-US" b="0" dirty="0">
              <a:latin typeface="Arial" panose="020B0604020202020204" pitchFamily="34" charset="0"/>
            </a:endParaRPr>
          </a:p>
        </p:txBody>
      </p:sp>
      <p:pic>
        <p:nvPicPr>
          <p:cNvPr id="4" name="图片 3">
            <a:extLst>
              <a:ext uri="{FF2B5EF4-FFF2-40B4-BE49-F238E27FC236}">
                <a16:creationId xmlns:a16="http://schemas.microsoft.com/office/drawing/2014/main" xmlns="" id="{8E525F1D-2F18-F14C-A28C-ABF72005BE3A}"/>
              </a:ext>
            </a:extLst>
          </p:cNvPr>
          <p:cNvPicPr>
            <a:picLocks noChangeAspect="1"/>
          </p:cNvPicPr>
          <p:nvPr/>
        </p:nvPicPr>
        <p:blipFill>
          <a:blip r:embed="rId2"/>
          <a:stretch>
            <a:fillRect/>
          </a:stretch>
        </p:blipFill>
        <p:spPr>
          <a:xfrm>
            <a:off x="1764540" y="2249023"/>
            <a:ext cx="7602086" cy="3440113"/>
          </a:xfrm>
          <a:prstGeom prst="rect">
            <a:avLst/>
          </a:prstGeom>
        </p:spPr>
      </p:pic>
    </p:spTree>
    <p:extLst>
      <p:ext uri="{BB962C8B-B14F-4D97-AF65-F5344CB8AC3E}">
        <p14:creationId xmlns:p14="http://schemas.microsoft.com/office/powerpoint/2010/main" val="3289081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Definition</a:t>
            </a:r>
          </a:p>
        </p:txBody>
      </p:sp>
      <p:sp>
        <p:nvSpPr>
          <p:cNvPr id="3" name="内容占位符 2"/>
          <p:cNvSpPr>
            <a:spLocks noGrp="1"/>
          </p:cNvSpPr>
          <p:nvPr>
            <p:ph idx="1"/>
          </p:nvPr>
        </p:nvSpPr>
        <p:spPr/>
        <p:txBody>
          <a:bodyPr>
            <a:normAutofit/>
          </a:bodyPr>
          <a:lstStyle/>
          <a:p>
            <a:pPr>
              <a:lnSpc>
                <a:spcPct val="120000"/>
              </a:lnSpc>
            </a:pPr>
            <a:r>
              <a:rPr lang="en-US" b="0" dirty="0">
                <a:latin typeface="Arial" panose="020B0604020202020204" pitchFamily="34" charset="0"/>
                <a:cs typeface="Arial" panose="020B0604020202020204" pitchFamily="34" charset="0"/>
              </a:rPr>
              <a:t>Regression algorithms usually use a series of properties to </a:t>
            </a:r>
            <a:r>
              <a:rPr lang="en-US" altLang="zh-CN" b="0" dirty="0">
                <a:latin typeface="Arial" panose="020B0604020202020204" pitchFamily="34" charset="0"/>
                <a:cs typeface="Arial" panose="020B0604020202020204" pitchFamily="34" charset="0"/>
              </a:rPr>
              <a:t>predict values, and the predicted values are continuous</a:t>
            </a:r>
            <a:r>
              <a:rPr lang="en-US" b="0" dirty="0" smtClean="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pPr marL="679450" lvl="1" indent="-339725">
              <a:lnSpc>
                <a:spcPct val="120000"/>
              </a:lnSpc>
            </a:pPr>
            <a:r>
              <a:rPr lang="en-US" dirty="0">
                <a:latin typeface="Arial" panose="020B0604020202020204" pitchFamily="34" charset="0"/>
                <a:cs typeface="Arial" panose="020B0604020202020204" pitchFamily="34" charset="0"/>
              </a:rPr>
              <a:t>Predict the price of a house based on </a:t>
            </a:r>
            <a:r>
              <a:rPr lang="en-US" dirty="0" smtClean="0">
                <a:latin typeface="Arial" panose="020B0604020202020204" pitchFamily="34" charset="0"/>
                <a:cs typeface="Arial" panose="020B0604020202020204" pitchFamily="34" charset="0"/>
              </a:rPr>
              <a:t>house</a:t>
            </a:r>
            <a:r>
              <a:rPr lang="en-US" dirty="0" smtClean="0">
                <a:solidFill>
                  <a:srgbClr val="FF0000"/>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characteristics</a:t>
            </a:r>
            <a:r>
              <a:rPr lang="en-US" dirty="0">
                <a:latin typeface="Arial" panose="020B0604020202020204" pitchFamily="34" charset="0"/>
                <a:cs typeface="Arial" panose="020B0604020202020204" pitchFamily="34" charset="0"/>
              </a:rPr>
              <a:t>, such as </a:t>
            </a:r>
            <a:r>
              <a:rPr lang="en-US" dirty="0" smtClean="0">
                <a:latin typeface="Arial" panose="020B0604020202020204" pitchFamily="34" charset="0"/>
                <a:cs typeface="Arial" panose="020B0604020202020204" pitchFamily="34" charset="0"/>
              </a:rPr>
              <a:t>the area </a:t>
            </a:r>
            <a:r>
              <a:rPr lang="en-US" dirty="0">
                <a:latin typeface="Arial" panose="020B0604020202020204" pitchFamily="34" charset="0"/>
                <a:cs typeface="Arial" panose="020B0604020202020204" pitchFamily="34" charset="0"/>
              </a:rPr>
              <a:t>and number of bedrooms.</a:t>
            </a:r>
          </a:p>
          <a:p>
            <a:pPr marL="679450" lvl="1" indent="-339725">
              <a:lnSpc>
                <a:spcPct val="120000"/>
              </a:lnSpc>
            </a:pPr>
            <a:r>
              <a:rPr lang="en-US" dirty="0">
                <a:latin typeface="Arial" panose="020B0604020202020204" pitchFamily="34" charset="0"/>
                <a:cs typeface="Arial" panose="020B0604020202020204" pitchFamily="34" charset="0"/>
              </a:rPr>
              <a:t>Predict temperature based on satellite cloud </a:t>
            </a:r>
            <a:r>
              <a:rPr lang="en-US" altLang="zh-CN" dirty="0" smtClean="0">
                <a:latin typeface="Arial" panose="020B0604020202020204" pitchFamily="34" charset="0"/>
                <a:cs typeface="Arial" panose="020B0604020202020204" pitchFamily="34" charset="0"/>
              </a:rPr>
              <a:t>image</a:t>
            </a:r>
            <a:r>
              <a:rPr lang="en-US" dirty="0" smtClean="0">
                <a:latin typeface="Arial" panose="020B0604020202020204" pitchFamily="34" charset="0"/>
                <a:cs typeface="Arial" panose="020B0604020202020204" pitchFamily="34" charset="0"/>
              </a:rPr>
              <a:t>s </a:t>
            </a:r>
            <a:r>
              <a:rPr lang="en-US" dirty="0">
                <a:latin typeface="Arial" panose="020B0604020202020204" pitchFamily="34" charset="0"/>
                <a:cs typeface="Arial" panose="020B0604020202020204" pitchFamily="34" charset="0"/>
              </a:rPr>
              <a:t>and temperature changes in the past week.</a:t>
            </a:r>
          </a:p>
          <a:p>
            <a:pPr>
              <a:lnSpc>
                <a:spcPct val="120000"/>
              </a:lnSpc>
            </a:pPr>
            <a:r>
              <a:rPr kumimoji="1" lang="en-US" b="0" dirty="0" smtClean="0">
                <a:latin typeface="Arial" panose="020B0604020202020204" pitchFamily="34" charset="0"/>
                <a:cs typeface="Arial" panose="020B0604020202020204" pitchFamily="34" charset="0"/>
              </a:rPr>
              <a:t>Common </a:t>
            </a:r>
            <a:r>
              <a:rPr kumimoji="1" lang="en-US" b="0" dirty="0">
                <a:latin typeface="Arial" panose="020B0604020202020204" pitchFamily="34" charset="0"/>
                <a:cs typeface="Arial" panose="020B0604020202020204" pitchFamily="34" charset="0"/>
              </a:rPr>
              <a:t>types:</a:t>
            </a:r>
          </a:p>
          <a:p>
            <a:pPr marL="679450" lvl="1" indent="-339725">
              <a:lnSpc>
                <a:spcPct val="120000"/>
              </a:lnSpc>
            </a:pPr>
            <a:r>
              <a:rPr lang="en-US" u="sng" dirty="0">
                <a:latin typeface="Arial" panose="020B0604020202020204" pitchFamily="34" charset="0"/>
                <a:cs typeface="Arial" panose="020B0604020202020204" pitchFamily="34" charset="0"/>
              </a:rPr>
              <a:t>Linear regression</a:t>
            </a:r>
          </a:p>
          <a:p>
            <a:pPr marL="679450" lvl="1" indent="-339725">
              <a:lnSpc>
                <a:spcPct val="120000"/>
              </a:lnSpc>
            </a:pPr>
            <a:r>
              <a:rPr lang="en-US" dirty="0">
                <a:latin typeface="Arial" panose="020B0604020202020204" pitchFamily="34" charset="0"/>
                <a:cs typeface="Arial" panose="020B0604020202020204" pitchFamily="34" charset="0"/>
              </a:rPr>
              <a:t>Polynomial regression </a:t>
            </a:r>
          </a:p>
          <a:p>
            <a:pPr marL="679450" lvl="1" indent="-339725">
              <a:lnSpc>
                <a:spcPct val="120000"/>
              </a:lnSpc>
            </a:pPr>
            <a:r>
              <a:rPr lang="en-US" dirty="0">
                <a:latin typeface="Arial" panose="020B0604020202020204" pitchFamily="34" charset="0"/>
                <a:cs typeface="Arial" panose="020B0604020202020204" pitchFamily="34" charset="0"/>
              </a:rPr>
              <a:t>Logistic regression </a:t>
            </a:r>
          </a:p>
        </p:txBody>
      </p:sp>
    </p:spTree>
    <p:extLst>
      <p:ext uri="{BB962C8B-B14F-4D97-AF65-F5344CB8AC3E}">
        <p14:creationId xmlns:p14="http://schemas.microsoft.com/office/powerpoint/2010/main" val="35417174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7EF3D3-0164-0E49-A82D-1E325B51752F}"/>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Key Challenges: Data Processing Device</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BA8A77AB-68EB-7946-A058-974B64B4B806}"/>
              </a:ext>
            </a:extLst>
          </p:cNvPr>
          <p:cNvSpPr>
            <a:spLocks noGrp="1"/>
          </p:cNvSpPr>
          <p:nvPr>
            <p:ph idx="1"/>
          </p:nvPr>
        </p:nvSpPr>
        <p:spPr/>
        <p:txBody>
          <a:bodyPr/>
          <a:lstStyle/>
          <a:p>
            <a:pPr marL="0" indent="0">
              <a:buNone/>
            </a:pPr>
            <a:r>
              <a:rPr lang="en-US" altLang="zh-CN" b="0" dirty="0" smtClean="0">
                <a:latin typeface="Arial" panose="020B0604020202020204" pitchFamily="34" charset="0"/>
              </a:rPr>
              <a:t>Even </a:t>
            </a:r>
            <a:r>
              <a:rPr lang="en-US" altLang="zh-CN" b="0" dirty="0">
                <a:latin typeface="Arial" panose="020B0604020202020204" pitchFamily="34" charset="0"/>
              </a:rPr>
              <a:t>if researches can obtain large </a:t>
            </a:r>
            <a:r>
              <a:rPr lang="en-US" altLang="zh-CN" b="0" dirty="0" smtClean="0">
                <a:latin typeface="Arial" panose="020B0604020202020204" pitchFamily="34" charset="0"/>
              </a:rPr>
              <a:t>datasets, </a:t>
            </a:r>
            <a:r>
              <a:rPr lang="en-US" altLang="zh-CN" b="0" dirty="0">
                <a:latin typeface="Arial" panose="020B0604020202020204" pitchFamily="34" charset="0"/>
              </a:rPr>
              <a:t>they often face another challenge: how can they process the data </a:t>
            </a:r>
            <a:r>
              <a:rPr lang="en-US" altLang="zh-CN" b="0" dirty="0" smtClean="0">
                <a:latin typeface="Arial" panose="020B0604020202020204" pitchFamily="34" charset="0"/>
              </a:rPr>
              <a:t>efficiently</a:t>
            </a:r>
            <a:r>
              <a:rPr lang="en-US" altLang="zh-CN" b="0" dirty="0">
                <a:latin typeface="Arial" panose="020B0604020202020204" pitchFamily="34" charset="0"/>
              </a:rPr>
              <a:t>?</a:t>
            </a:r>
            <a:endParaRPr kumimoji="1" lang="en-US" altLang="zh-CN" b="0" dirty="0">
              <a:solidFill>
                <a:srgbClr val="FF0000"/>
              </a:solidFill>
              <a:latin typeface="Arial" panose="020B0604020202020204" pitchFamily="34" charset="0"/>
            </a:endParaRPr>
          </a:p>
          <a:p>
            <a:pPr marL="355600" lvl="1" indent="-355600"/>
            <a:r>
              <a:rPr lang="en-US" altLang="zh-CN" dirty="0" smtClean="0">
                <a:latin typeface="Arial" panose="020B0604020202020204" pitchFamily="34" charset="0"/>
              </a:rPr>
              <a:t>Industrial </a:t>
            </a:r>
            <a:r>
              <a:rPr lang="en-US" altLang="zh-CN" dirty="0">
                <a:latin typeface="Arial" panose="020B0604020202020204" pitchFamily="34" charset="0"/>
              </a:rPr>
              <a:t>deep learning systems require large data processing </a:t>
            </a:r>
            <a:r>
              <a:rPr lang="en-US" altLang="zh-CN" dirty="0" smtClean="0">
                <a:latin typeface="Arial" panose="020B0604020202020204" pitchFamily="34" charset="0"/>
              </a:rPr>
              <a:t>centers.</a:t>
            </a:r>
            <a:endParaRPr kumimoji="1" lang="en-US" altLang="zh-CN" dirty="0">
              <a:solidFill>
                <a:srgbClr val="FF0000"/>
              </a:solidFill>
              <a:latin typeface="Arial" panose="020B0604020202020204" pitchFamily="34" charset="0"/>
            </a:endParaRPr>
          </a:p>
          <a:p>
            <a:pPr marL="355600" lvl="1" indent="-355600"/>
            <a:r>
              <a:rPr lang="en-US" altLang="zh-CN" dirty="0" smtClean="0">
                <a:latin typeface="Arial" panose="020B0604020202020204" pitchFamily="34" charset="0"/>
              </a:rPr>
              <a:t>Mobile </a:t>
            </a:r>
            <a:r>
              <a:rPr lang="en-US" altLang="zh-CN" dirty="0">
                <a:latin typeface="Arial" panose="020B0604020202020204" pitchFamily="34" charset="0"/>
              </a:rPr>
              <a:t>intelligent devices </a:t>
            </a:r>
            <a:r>
              <a:rPr lang="en-US" altLang="zh-CN" dirty="0" smtClean="0">
                <a:latin typeface="Arial" panose="020B0604020202020204" pitchFamily="34" charset="0"/>
              </a:rPr>
              <a:t>require </a:t>
            </a:r>
            <a:r>
              <a:rPr lang="en-US" altLang="zh-CN" dirty="0">
                <a:latin typeface="Arial" panose="020B0604020202020204" pitchFamily="34" charset="0"/>
              </a:rPr>
              <a:t>small but efficient computing devices.</a:t>
            </a:r>
            <a:endParaRPr kumimoji="1" lang="zh-CN" altLang="en-US" dirty="0">
              <a:solidFill>
                <a:srgbClr val="FF0000"/>
              </a:solidFill>
              <a:latin typeface="Arial" panose="020B0604020202020204" pitchFamily="34" charset="0"/>
            </a:endParaRPr>
          </a:p>
        </p:txBody>
      </p:sp>
      <p:pic>
        <p:nvPicPr>
          <p:cNvPr id="4" name="图片 3">
            <a:extLst>
              <a:ext uri="{FF2B5EF4-FFF2-40B4-BE49-F238E27FC236}">
                <a16:creationId xmlns:a16="http://schemas.microsoft.com/office/drawing/2014/main" xmlns="" id="{7C0E39F6-2F61-854E-8880-94667B10A0D9}"/>
              </a:ext>
            </a:extLst>
          </p:cNvPr>
          <p:cNvPicPr>
            <a:picLocks noChangeAspect="1"/>
          </p:cNvPicPr>
          <p:nvPr/>
        </p:nvPicPr>
        <p:blipFill>
          <a:blip r:embed="rId3"/>
          <a:stretch>
            <a:fillRect/>
          </a:stretch>
        </p:blipFill>
        <p:spPr>
          <a:xfrm>
            <a:off x="4093779" y="3290329"/>
            <a:ext cx="3572203" cy="2119507"/>
          </a:xfrm>
          <a:prstGeom prst="rect">
            <a:avLst/>
          </a:prstGeom>
        </p:spPr>
      </p:pic>
      <p:sp>
        <p:nvSpPr>
          <p:cNvPr id="5" name="文本框 4">
            <a:extLst>
              <a:ext uri="{FF2B5EF4-FFF2-40B4-BE49-F238E27FC236}">
                <a16:creationId xmlns:a16="http://schemas.microsoft.com/office/drawing/2014/main" xmlns="" id="{C2228898-9A79-F04D-BF54-97DC05D24065}"/>
              </a:ext>
            </a:extLst>
          </p:cNvPr>
          <p:cNvSpPr txBox="1"/>
          <p:nvPr/>
        </p:nvSpPr>
        <p:spPr>
          <a:xfrm>
            <a:off x="4061362" y="5469689"/>
            <a:ext cx="3798368" cy="369332"/>
          </a:xfrm>
          <a:prstGeom prst="rect">
            <a:avLst/>
          </a:prstGeom>
          <a:noFill/>
        </p:spPr>
        <p:txBody>
          <a:bodyPr wrap="square" rtlCol="0">
            <a:spAutoFit/>
          </a:bodyPr>
          <a:lstStyle/>
          <a:p>
            <a:r>
              <a:rPr lang="en-US" altLang="zh-CN" dirty="0" smtClean="0">
                <a:latin typeface="Arial" panose="020B0604020202020204" pitchFamily="34" charset="0"/>
              </a:rPr>
              <a:t>Facebook's </a:t>
            </a:r>
            <a:r>
              <a:rPr lang="en-US" altLang="zh-CN" dirty="0">
                <a:latin typeface="Arial" panose="020B0604020202020204" pitchFamily="34" charset="0"/>
              </a:rPr>
              <a:t>data center in Oregon</a:t>
            </a:r>
            <a:endParaRPr kumimoji="1" lang="zh-CN" alt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092872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B946BA-F92E-3542-A09D-7DC4E4341FA4}"/>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Key Challenges: Overfitting</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04A020A7-C3D9-B148-982B-92D1CD09E9F4}"/>
              </a:ext>
            </a:extLst>
          </p:cNvPr>
          <p:cNvSpPr>
            <a:spLocks noGrp="1"/>
          </p:cNvSpPr>
          <p:nvPr>
            <p:ph idx="1"/>
          </p:nvPr>
        </p:nvSpPr>
        <p:spPr/>
        <p:txBody>
          <a:bodyPr/>
          <a:lstStyle/>
          <a:p>
            <a:pPr marL="0" indent="0">
              <a:buNone/>
            </a:pPr>
            <a:r>
              <a:rPr lang="en-US" altLang="zh-CN" b="0" dirty="0" smtClean="0">
                <a:latin typeface="Arial" panose="020B0604020202020204" pitchFamily="34" charset="0"/>
              </a:rPr>
              <a:t>Typically</a:t>
            </a:r>
            <a:r>
              <a:rPr lang="en-US" altLang="zh-CN" b="0" dirty="0">
                <a:latin typeface="Arial" panose="020B0604020202020204" pitchFamily="34" charset="0"/>
              </a:rPr>
              <a:t>, researchers train models to deliver maximum performance on training datasets.</a:t>
            </a:r>
          </a:p>
          <a:p>
            <a:pPr marL="355600" lvl="1" indent="-317500"/>
            <a:r>
              <a:rPr lang="en-US" altLang="zh-CN" dirty="0" smtClean="0">
                <a:latin typeface="Arial" panose="020B0604020202020204" pitchFamily="34" charset="0"/>
              </a:rPr>
              <a:t>However, </a:t>
            </a:r>
            <a:r>
              <a:rPr lang="en-US" altLang="zh-CN" dirty="0">
                <a:latin typeface="Arial" panose="020B0604020202020204" pitchFamily="34" charset="0"/>
              </a:rPr>
              <a:t>there are significant differences between training datasets and unknown datasets.</a:t>
            </a:r>
          </a:p>
          <a:p>
            <a:pPr marL="355600" lvl="1" indent="-317500"/>
            <a:r>
              <a:rPr lang="en-US" altLang="zh-CN" dirty="0" smtClean="0">
                <a:latin typeface="Arial" panose="020B0604020202020204" pitchFamily="34" charset="0"/>
              </a:rPr>
              <a:t>The </a:t>
            </a:r>
            <a:r>
              <a:rPr lang="en-US" altLang="zh-CN" dirty="0">
                <a:latin typeface="Arial" panose="020B0604020202020204" pitchFamily="34" charset="0"/>
              </a:rPr>
              <a:t>models memorize the examples on the training datasets, but are unable to fit new cases and </a:t>
            </a:r>
            <a:r>
              <a:rPr lang="en-US" altLang="zh-CN" dirty="0" smtClean="0">
                <a:latin typeface="Arial" panose="020B0604020202020204" pitchFamily="34" charset="0"/>
              </a:rPr>
              <a:t>examples.</a:t>
            </a:r>
            <a:endParaRPr lang="zh-CN" altLang="zh-CN" dirty="0">
              <a:latin typeface="Arial" panose="020B0604020202020204" pitchFamily="34" charset="0"/>
            </a:endParaRPr>
          </a:p>
          <a:p>
            <a:pPr lvl="1"/>
            <a:endParaRPr lang="en-US" altLang="zh-CN" dirty="0">
              <a:latin typeface="Arial" panose="020B0604020202020204" pitchFamily="34" charset="0"/>
            </a:endParaRPr>
          </a:p>
          <a:p>
            <a:pPr lvl="1"/>
            <a:endParaRPr kumimoji="1" lang="zh-CN" altLang="en-US" dirty="0">
              <a:latin typeface="Arial" panose="020B0604020202020204" pitchFamily="34" charset="0"/>
            </a:endParaRPr>
          </a:p>
        </p:txBody>
      </p:sp>
      <p:pic>
        <p:nvPicPr>
          <p:cNvPr id="6" name="图片 5">
            <a:extLst>
              <a:ext uri="{FF2B5EF4-FFF2-40B4-BE49-F238E27FC236}">
                <a16:creationId xmlns:a16="http://schemas.microsoft.com/office/drawing/2014/main" xmlns="" id="{DB29A7A5-180A-2E46-8A4E-EFDEAEA02F7E}"/>
              </a:ext>
            </a:extLst>
          </p:cNvPr>
          <p:cNvPicPr>
            <a:picLocks noChangeAspect="1"/>
          </p:cNvPicPr>
          <p:nvPr/>
        </p:nvPicPr>
        <p:blipFill>
          <a:blip r:embed="rId2"/>
          <a:stretch>
            <a:fillRect/>
          </a:stretch>
        </p:blipFill>
        <p:spPr>
          <a:xfrm>
            <a:off x="3133591" y="2692941"/>
            <a:ext cx="5501147" cy="2825590"/>
          </a:xfrm>
          <a:prstGeom prst="rect">
            <a:avLst/>
          </a:prstGeom>
        </p:spPr>
      </p:pic>
    </p:spTree>
    <p:extLst>
      <p:ext uri="{BB962C8B-B14F-4D97-AF65-F5344CB8AC3E}">
        <p14:creationId xmlns:p14="http://schemas.microsoft.com/office/powerpoint/2010/main" val="19937989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1C1E18-93DC-394A-9ABD-95F676BA3662}"/>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Key Challenges:</a:t>
            </a:r>
            <a:r>
              <a:rPr kumimoji="1" lang="zh-CN" altLang="en-US" b="1" dirty="0">
                <a:latin typeface="Arial" panose="020B0604020202020204" pitchFamily="34" charset="0"/>
              </a:rPr>
              <a:t> </a:t>
            </a:r>
            <a:r>
              <a:rPr kumimoji="1" lang="en-US" altLang="zh-CN" b="1" dirty="0" err="1">
                <a:latin typeface="Arial" panose="020B0604020202020204" pitchFamily="34" charset="0"/>
              </a:rPr>
              <a:t>Hyperparameter</a:t>
            </a:r>
            <a:r>
              <a:rPr kumimoji="1" lang="en-US" altLang="zh-CN" b="1" dirty="0">
                <a:latin typeface="Arial" panose="020B0604020202020204" pitchFamily="34" charset="0"/>
              </a:rPr>
              <a:t> Settings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2DAA38A3-713A-3940-9044-EE492E4C4212}"/>
              </a:ext>
            </a:extLst>
          </p:cNvPr>
          <p:cNvSpPr>
            <a:spLocks noGrp="1"/>
          </p:cNvSpPr>
          <p:nvPr>
            <p:ph idx="1"/>
          </p:nvPr>
        </p:nvSpPr>
        <p:spPr/>
        <p:txBody>
          <a:bodyPr/>
          <a:lstStyle/>
          <a:p>
            <a:pPr marL="0" indent="0">
              <a:buNone/>
            </a:pPr>
            <a:r>
              <a:rPr lang="en-US" altLang="zh-CN" b="0" dirty="0" smtClean="0">
                <a:latin typeface="Arial" panose="020B0604020202020204" pitchFamily="34" charset="0"/>
              </a:rPr>
              <a:t>The </a:t>
            </a:r>
            <a:r>
              <a:rPr lang="en-US" altLang="zh-CN" b="0" dirty="0">
                <a:latin typeface="Arial" panose="020B0604020202020204" pitchFamily="34" charset="0"/>
              </a:rPr>
              <a:t>settings of </a:t>
            </a:r>
            <a:r>
              <a:rPr lang="en-US" altLang="zh-CN" b="0" dirty="0" err="1">
                <a:latin typeface="Arial" panose="020B0604020202020204" pitchFamily="34" charset="0"/>
              </a:rPr>
              <a:t>hyperparameters</a:t>
            </a:r>
            <a:r>
              <a:rPr lang="en-US" altLang="zh-CN" b="0" dirty="0">
                <a:latin typeface="Arial" panose="020B0604020202020204" pitchFamily="34" charset="0"/>
              </a:rPr>
              <a:t> have a significant impact on a model's performance</a:t>
            </a:r>
            <a:r>
              <a:rPr lang="en-US" altLang="zh-CN" b="0" dirty="0" smtClean="0">
                <a:latin typeface="Arial" panose="020B0604020202020204" pitchFamily="34" charset="0"/>
              </a:rPr>
              <a:t>.</a:t>
            </a:r>
            <a:endParaRPr kumimoji="1" lang="en-US" altLang="zh-CN" b="0" dirty="0">
              <a:latin typeface="Arial" panose="020B0604020202020204" pitchFamily="34" charset="0"/>
            </a:endParaRPr>
          </a:p>
          <a:p>
            <a:pPr marL="355600" lvl="1" indent="-355600"/>
            <a:r>
              <a:rPr kumimoji="1" lang="en-US" altLang="zh-CN" dirty="0" smtClean="0">
                <a:latin typeface="Arial" panose="020B0604020202020204" pitchFamily="34" charset="0"/>
              </a:rPr>
              <a:t>U</a:t>
            </a:r>
            <a:r>
              <a:rPr lang="en-US" altLang="zh-CN" dirty="0" smtClean="0">
                <a:latin typeface="Arial" panose="020B0604020202020204" pitchFamily="34" charset="0"/>
              </a:rPr>
              <a:t>nlike </a:t>
            </a:r>
            <a:r>
              <a:rPr lang="en-US" altLang="zh-CN" dirty="0">
                <a:latin typeface="Arial" panose="020B0604020202020204" pitchFamily="34" charset="0"/>
              </a:rPr>
              <a:t>the parameters in model training, </a:t>
            </a:r>
            <a:r>
              <a:rPr lang="en-US" altLang="zh-CN" dirty="0" err="1">
                <a:latin typeface="Arial" panose="020B0604020202020204" pitchFamily="34" charset="0"/>
              </a:rPr>
              <a:t>hyperparameters</a:t>
            </a:r>
            <a:r>
              <a:rPr lang="en-US" altLang="zh-CN" dirty="0">
                <a:latin typeface="Arial" panose="020B0604020202020204" pitchFamily="34" charset="0"/>
              </a:rPr>
              <a:t> are defined before model learning begins.</a:t>
            </a:r>
            <a:endParaRPr kumimoji="1" lang="en-US" altLang="zh-CN" dirty="0">
              <a:latin typeface="Arial" panose="020B0604020202020204" pitchFamily="34" charset="0"/>
            </a:endParaRPr>
          </a:p>
          <a:p>
            <a:pPr marL="355600" lvl="1" indent="-355600"/>
            <a:r>
              <a:rPr lang="en-US" altLang="zh-CN" dirty="0" smtClean="0">
                <a:latin typeface="Arial" panose="020B0604020202020204" pitchFamily="34" charset="0"/>
              </a:rPr>
              <a:t>The </a:t>
            </a:r>
            <a:r>
              <a:rPr lang="en-US" altLang="zh-CN" dirty="0">
                <a:latin typeface="Arial" panose="020B0604020202020204" pitchFamily="34" charset="0"/>
              </a:rPr>
              <a:t>settings or adjustments of </a:t>
            </a:r>
            <a:r>
              <a:rPr lang="en-US" altLang="zh-CN" dirty="0" err="1">
                <a:latin typeface="Arial" panose="020B0604020202020204" pitchFamily="34" charset="0"/>
              </a:rPr>
              <a:t>hyperparameters</a:t>
            </a:r>
            <a:r>
              <a:rPr lang="en-US" altLang="zh-CN" dirty="0">
                <a:latin typeface="Arial" panose="020B0604020202020204" pitchFamily="34" charset="0"/>
              </a:rPr>
              <a:t> often depend on the experience of researchers or the final training results of the model.</a:t>
            </a:r>
            <a:endParaRPr kumimoji="1" lang="en-US" altLang="zh-CN" dirty="0">
              <a:latin typeface="Arial" panose="020B0604020202020204" pitchFamily="34" charset="0"/>
            </a:endParaRPr>
          </a:p>
          <a:p>
            <a:pPr lvl="1"/>
            <a:endParaRPr kumimoji="1" lang="zh-CN" altLang="en-US" dirty="0">
              <a:latin typeface="Arial" panose="020B0604020202020204" pitchFamily="34" charset="0"/>
            </a:endParaRPr>
          </a:p>
        </p:txBody>
      </p:sp>
      <p:pic>
        <p:nvPicPr>
          <p:cNvPr id="5" name="图片 4">
            <a:extLst>
              <a:ext uri="{FF2B5EF4-FFF2-40B4-BE49-F238E27FC236}">
                <a16:creationId xmlns:a16="http://schemas.microsoft.com/office/drawing/2014/main" xmlns="" id="{19659147-E965-7141-A5BF-4E1622EB3F7C}"/>
              </a:ext>
            </a:extLst>
          </p:cNvPr>
          <p:cNvPicPr>
            <a:picLocks noChangeAspect="1"/>
          </p:cNvPicPr>
          <p:nvPr/>
        </p:nvPicPr>
        <p:blipFill>
          <a:blip r:embed="rId2"/>
          <a:stretch>
            <a:fillRect/>
          </a:stretch>
        </p:blipFill>
        <p:spPr>
          <a:xfrm>
            <a:off x="4380484" y="2724010"/>
            <a:ext cx="3175000" cy="3175000"/>
          </a:xfrm>
          <a:prstGeom prst="rect">
            <a:avLst/>
          </a:prstGeom>
        </p:spPr>
      </p:pic>
    </p:spTree>
    <p:extLst>
      <p:ext uri="{BB962C8B-B14F-4D97-AF65-F5344CB8AC3E}">
        <p14:creationId xmlns:p14="http://schemas.microsoft.com/office/powerpoint/2010/main" val="21791981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972CC2-E6B7-1F4B-B57B-307104E6D237}"/>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Key Challenges</a:t>
            </a:r>
            <a:r>
              <a:rPr kumimoji="1" lang="en-US" altLang="zh-CN" b="1" dirty="0" smtClean="0">
                <a:latin typeface="Arial" panose="020B0604020202020204" pitchFamily="34" charset="0"/>
              </a:rPr>
              <a:t>: Non-transparency</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4CB83104-DD5E-0B4D-9931-A78CFA92D15E}"/>
              </a:ext>
            </a:extLst>
          </p:cNvPr>
          <p:cNvSpPr>
            <a:spLocks noGrp="1"/>
          </p:cNvSpPr>
          <p:nvPr>
            <p:ph idx="1"/>
          </p:nvPr>
        </p:nvSpPr>
        <p:spPr/>
        <p:txBody>
          <a:bodyPr/>
          <a:lstStyle/>
          <a:p>
            <a:pPr marL="0" indent="0">
              <a:buNone/>
            </a:pPr>
            <a:r>
              <a:rPr kumimoji="1" lang="en-US" altLang="zh-CN" b="0" dirty="0" smtClean="0">
                <a:latin typeface="Arial" panose="020B0604020202020204" pitchFamily="34" charset="0"/>
              </a:rPr>
              <a:t>The training process is not transparent, reducing the interpretability of the deep learning model.</a:t>
            </a:r>
          </a:p>
          <a:p>
            <a:pPr marL="355600" lvl="1" indent="-317500"/>
            <a:r>
              <a:rPr lang="en-US" altLang="zh-CN" dirty="0" smtClean="0">
                <a:latin typeface="Arial" panose="020B0604020202020204" pitchFamily="34" charset="0"/>
              </a:rPr>
              <a:t>The deep learning model is essentially a black-box algorithm. If the model is given inputs, we are only able to observe outputs.</a:t>
            </a:r>
            <a:endParaRPr kumimoji="1" lang="en-US" altLang="zh-CN" dirty="0" smtClean="0">
              <a:latin typeface="Arial" panose="020B0604020202020204" pitchFamily="34" charset="0"/>
            </a:endParaRPr>
          </a:p>
          <a:p>
            <a:pPr marL="355600" lvl="1" indent="-317500"/>
            <a:r>
              <a:rPr lang="en-US" altLang="zh-CN" dirty="0" smtClean="0">
                <a:latin typeface="Arial" panose="020B0604020202020204" pitchFamily="34" charset="0"/>
              </a:rPr>
              <a:t>Without sufficient </a:t>
            </a:r>
            <a:r>
              <a:rPr kumimoji="1" lang="en-US" altLang="zh-CN" dirty="0" smtClean="0">
                <a:latin typeface="Arial" panose="020B0604020202020204" pitchFamily="34" charset="0"/>
              </a:rPr>
              <a:t>interpretability, the model</a:t>
            </a:r>
            <a:r>
              <a:rPr lang="en-US" altLang="zh-CN" dirty="0" smtClean="0">
                <a:latin typeface="Arial" panose="020B0604020202020204" pitchFamily="34" charset="0"/>
              </a:rPr>
              <a:t> does not apply to areas that focus on validation processes.</a:t>
            </a:r>
            <a:endParaRPr kumimoji="1" lang="zh-CN" altLang="en-US" dirty="0">
              <a:latin typeface="Arial" panose="020B0604020202020204" pitchFamily="34" charset="0"/>
            </a:endParaRPr>
          </a:p>
        </p:txBody>
      </p:sp>
      <p:pic>
        <p:nvPicPr>
          <p:cNvPr id="4" name="图片 3">
            <a:extLst>
              <a:ext uri="{FF2B5EF4-FFF2-40B4-BE49-F238E27FC236}">
                <a16:creationId xmlns:a16="http://schemas.microsoft.com/office/drawing/2014/main" xmlns="" id="{E651B498-A0C3-ED45-AF5C-A151F868B8CC}"/>
              </a:ext>
            </a:extLst>
          </p:cNvPr>
          <p:cNvPicPr>
            <a:picLocks noChangeAspect="1"/>
          </p:cNvPicPr>
          <p:nvPr/>
        </p:nvPicPr>
        <p:blipFill>
          <a:blip r:embed="rId2"/>
          <a:stretch>
            <a:fillRect/>
          </a:stretch>
        </p:blipFill>
        <p:spPr>
          <a:xfrm>
            <a:off x="3882546" y="3073762"/>
            <a:ext cx="3603296" cy="2702472"/>
          </a:xfrm>
          <a:prstGeom prst="rect">
            <a:avLst/>
          </a:prstGeom>
        </p:spPr>
      </p:pic>
    </p:spTree>
    <p:extLst>
      <p:ext uri="{BB962C8B-B14F-4D97-AF65-F5344CB8AC3E}">
        <p14:creationId xmlns:p14="http://schemas.microsoft.com/office/powerpoint/2010/main" val="10508639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972CC2-E6B7-1F4B-B57B-307104E6D237}"/>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Key Challenges</a:t>
            </a:r>
            <a:r>
              <a:rPr kumimoji="1" lang="en-US" altLang="zh-CN" b="1" dirty="0" smtClean="0">
                <a:latin typeface="Arial" panose="020B0604020202020204" pitchFamily="34" charset="0"/>
              </a:rPr>
              <a:t>: Flexibility</a:t>
            </a:r>
            <a:endParaRPr kumimoji="1" lang="zh-CN" altLang="en-US" b="1" dirty="0">
              <a:latin typeface="Arial" panose="020B0604020202020204" pitchFamily="34" charset="0"/>
            </a:endParaRPr>
          </a:p>
        </p:txBody>
      </p:sp>
      <p:sp>
        <p:nvSpPr>
          <p:cNvPr id="7" name="内容占位符 2">
            <a:extLst>
              <a:ext uri="{FF2B5EF4-FFF2-40B4-BE49-F238E27FC236}">
                <a16:creationId xmlns="" xmlns:a16="http://schemas.microsoft.com/office/drawing/2014/main" id="{4D0F2684-24E0-6940-BADC-DA1FC0538D23}"/>
              </a:ext>
            </a:extLst>
          </p:cNvPr>
          <p:cNvSpPr>
            <a:spLocks noGrp="1"/>
          </p:cNvSpPr>
          <p:nvPr>
            <p:ph idx="1"/>
          </p:nvPr>
        </p:nvSpPr>
        <p:spPr/>
        <p:txBody>
          <a:bodyPr/>
          <a:lstStyle/>
          <a:p>
            <a:pPr marL="0" indent="0">
              <a:buNone/>
            </a:pPr>
            <a:r>
              <a:rPr lang="en-US" altLang="zh-CN" b="0" dirty="0" smtClean="0">
                <a:latin typeface="Arial" panose="020B0604020202020204" pitchFamily="34" charset="0"/>
              </a:rPr>
              <a:t>At present, a </a:t>
            </a:r>
            <a:r>
              <a:rPr lang="en-US" altLang="zh-CN" b="0" dirty="0">
                <a:latin typeface="Arial" panose="020B0604020202020204" pitchFamily="34" charset="0"/>
              </a:rPr>
              <a:t>well-trained neural network </a:t>
            </a:r>
            <a:r>
              <a:rPr lang="en-US" altLang="zh-CN" b="0" dirty="0" smtClean="0">
                <a:latin typeface="Arial" panose="020B0604020202020204" pitchFamily="34" charset="0"/>
              </a:rPr>
              <a:t>structure can only be used for a specific task in a specific domain.</a:t>
            </a:r>
            <a:endParaRPr kumimoji="1" lang="en-US" altLang="zh-CN" b="0" dirty="0">
              <a:latin typeface="Arial" panose="020B0604020202020204" pitchFamily="34" charset="0"/>
            </a:endParaRPr>
          </a:p>
          <a:p>
            <a:pPr marL="0" lvl="1" indent="0">
              <a:buNone/>
            </a:pPr>
            <a:r>
              <a:rPr kumimoji="1" lang="en-US" altLang="zh-CN" dirty="0" smtClean="0">
                <a:latin typeface="Arial" panose="020B0604020202020204" pitchFamily="34" charset="0"/>
              </a:rPr>
              <a:t>As the Google DeepMind's research scientist </a:t>
            </a:r>
            <a:r>
              <a:rPr kumimoji="1" lang="en-US" altLang="zh-CN" dirty="0" err="1" smtClean="0">
                <a:latin typeface="Arial" panose="020B0604020202020204" pitchFamily="34" charset="0"/>
              </a:rPr>
              <a:t>Raia</a:t>
            </a:r>
            <a:r>
              <a:rPr kumimoji="1" lang="en-US" altLang="zh-CN" dirty="0" smtClean="0">
                <a:latin typeface="Arial" panose="020B0604020202020204" pitchFamily="34" charset="0"/>
              </a:rPr>
              <a:t> Hadsell summed it up:</a:t>
            </a:r>
          </a:p>
          <a:p>
            <a:pPr marL="0" lvl="1" indent="0">
              <a:buNone/>
            </a:pPr>
            <a:r>
              <a:rPr kumimoji="1" lang="en-US" altLang="zh-CN" sz="2000" i="1" dirty="0" smtClean="0">
                <a:latin typeface="Arial" panose="020B0604020202020204" pitchFamily="34" charset="0"/>
              </a:rPr>
              <a:t>There is no neural network in the world, and no method right now that can be trained to identify objects and images, play Space Invaders, and listen to music.</a:t>
            </a:r>
            <a:endParaRPr kumimoji="1" lang="zh-CN" altLang="en-US" sz="2000" i="1" dirty="0">
              <a:latin typeface="Arial" panose="020B0604020202020204" pitchFamily="34" charset="0"/>
            </a:endParaRPr>
          </a:p>
        </p:txBody>
      </p:sp>
      <p:pic>
        <p:nvPicPr>
          <p:cNvPr id="8" name="图片 7">
            <a:extLst>
              <a:ext uri="{FF2B5EF4-FFF2-40B4-BE49-F238E27FC236}">
                <a16:creationId xmlns="" xmlns:a16="http://schemas.microsoft.com/office/drawing/2014/main" id="{011AA510-6F37-4F46-BADF-ADB8A16E3F41}"/>
              </a:ext>
            </a:extLst>
          </p:cNvPr>
          <p:cNvPicPr>
            <a:picLocks noChangeAspect="1"/>
          </p:cNvPicPr>
          <p:nvPr/>
        </p:nvPicPr>
        <p:blipFill>
          <a:blip r:embed="rId2"/>
          <a:stretch>
            <a:fillRect/>
          </a:stretch>
        </p:blipFill>
        <p:spPr>
          <a:xfrm>
            <a:off x="1485862" y="3146009"/>
            <a:ext cx="8501063" cy="2747744"/>
          </a:xfrm>
          <a:prstGeom prst="rect">
            <a:avLst/>
          </a:prstGeom>
        </p:spPr>
      </p:pic>
    </p:spTree>
    <p:extLst>
      <p:ext uri="{BB962C8B-B14F-4D97-AF65-F5344CB8AC3E}">
        <p14:creationId xmlns:p14="http://schemas.microsoft.com/office/powerpoint/2010/main" val="27285700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xmlns="" id="{FF0E70E9-572B-714D-9B35-1FBC74952D0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Contents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32532463-C91F-2445-A99E-D15820461782}"/>
              </a:ext>
            </a:extLst>
          </p:cNvPr>
          <p:cNvSpPr>
            <a:spLocks noGrp="1"/>
          </p:cNvSpPr>
          <p:nvPr>
            <p:ph idx="1"/>
          </p:nvPr>
        </p:nvSpPr>
        <p:spPr/>
        <p:txBody>
          <a:bodyPr/>
          <a:lstStyle/>
          <a:p>
            <a:pPr>
              <a:lnSpc>
                <a:spcPct val="100000"/>
              </a:lnSpc>
            </a:pPr>
            <a:r>
              <a:rPr kumimoji="1" lang="en-US" altLang="zh-CN" b="0" dirty="0">
                <a:latin typeface="Arial" panose="020B0604020202020204" pitchFamily="34" charset="0"/>
              </a:rPr>
              <a:t>Key Challenges for Deep Learning</a:t>
            </a:r>
          </a:p>
          <a:p>
            <a:pPr>
              <a:lnSpc>
                <a:spcPct val="100000"/>
              </a:lnSpc>
            </a:pPr>
            <a:r>
              <a:rPr lang="en-US" altLang="zh-CN" dirty="0">
                <a:latin typeface="Arial" panose="020B0604020202020204" pitchFamily="34" charset="0"/>
              </a:rPr>
              <a:t>Loss function and regularization</a:t>
            </a:r>
          </a:p>
          <a:p>
            <a:pPr>
              <a:lnSpc>
                <a:spcPct val="100000"/>
              </a:lnSpc>
            </a:pPr>
            <a:r>
              <a:rPr kumimoji="1" lang="en-US" altLang="zh-CN" b="0" dirty="0">
                <a:latin typeface="Arial" panose="020B0604020202020204" pitchFamily="34" charset="0"/>
              </a:rPr>
              <a:t>Adaptive Learning Rate</a:t>
            </a:r>
          </a:p>
          <a:p>
            <a:pPr>
              <a:lnSpc>
                <a:spcPct val="100000"/>
              </a:lnSpc>
            </a:pPr>
            <a:r>
              <a:rPr kumimoji="1" lang="en-US" altLang="zh-CN" b="0" dirty="0">
                <a:latin typeface="Arial" panose="020B0604020202020204" pitchFamily="34" charset="0"/>
              </a:rPr>
              <a:t>Dropout</a:t>
            </a:r>
          </a:p>
          <a:p>
            <a:pPr>
              <a:lnSpc>
                <a:spcPct val="100000"/>
              </a:lnSpc>
            </a:pPr>
            <a:r>
              <a:rPr lang="en-US" altLang="zh-CN" b="0" dirty="0">
                <a:latin typeface="Arial" panose="020B0604020202020204" pitchFamily="34" charset="0"/>
              </a:rPr>
              <a:t>Batch Normalization</a:t>
            </a:r>
            <a:endParaRPr lang="zh-CN" altLang="zh-CN" b="0" dirty="0">
              <a:latin typeface="Arial" panose="020B0604020202020204" pitchFamily="34" charset="0"/>
            </a:endParaRPr>
          </a:p>
        </p:txBody>
      </p:sp>
    </p:spTree>
    <p:extLst>
      <p:ext uri="{BB962C8B-B14F-4D97-AF65-F5344CB8AC3E}">
        <p14:creationId xmlns:p14="http://schemas.microsoft.com/office/powerpoint/2010/main" val="18097441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9E21B84-8C98-E448-9C6D-2ABC76115A3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smtClean="0">
                <a:latin typeface="Arial" panose="020B0604020202020204" pitchFamily="34" charset="0"/>
              </a:rPr>
              <a:t>Loss function</a:t>
            </a:r>
            <a:endParaRPr kumimoji="1" lang="zh-CN" altLang="en-US" b="1" dirty="0">
              <a:latin typeface="Arial" panose="020B0604020202020204" pitchFamily="34" charset="0"/>
            </a:endParaRPr>
          </a:p>
        </p:txBody>
      </p:sp>
      <p:sp>
        <p:nvSpPr>
          <p:cNvPr id="4" name="内容占位符 3"/>
          <p:cNvSpPr>
            <a:spLocks noGrp="1"/>
          </p:cNvSpPr>
          <p:nvPr>
            <p:ph idx="1"/>
          </p:nvPr>
        </p:nvSpPr>
        <p:spPr/>
        <p:txBody>
          <a:bodyPr/>
          <a:lstStyle/>
          <a:p>
            <a:pPr marL="0" indent="0">
              <a:buNone/>
            </a:pPr>
            <a:r>
              <a:rPr lang="en-US" altLang="zh-CN" b="0" dirty="0">
                <a:latin typeface="Arial" panose="020B0604020202020204" pitchFamily="34" charset="0"/>
              </a:rPr>
              <a:t>Loss function is usually a function defined on a data point, prediction and label, and measures the penalty.</a:t>
            </a:r>
          </a:p>
          <a:p>
            <a:pPr marL="0" indent="0">
              <a:buNone/>
            </a:pPr>
            <a:r>
              <a:rPr lang="en-US" altLang="zh-CN" b="0" dirty="0"/>
              <a:t> </a:t>
            </a:r>
            <a:endParaRPr lang="en-US" altLang="zh-CN" b="0" dirty="0" smtClean="0"/>
          </a:p>
          <a:p>
            <a:pPr marL="0" indent="0">
              <a:buNone/>
            </a:pPr>
            <a:endParaRPr lang="en-US" altLang="zh-CN" b="0" dirty="0"/>
          </a:p>
          <a:p>
            <a:pPr marL="0" indent="0">
              <a:buNone/>
            </a:pPr>
            <a:endParaRPr lang="en-US" altLang="zh-CN" b="0" dirty="0" smtClean="0"/>
          </a:p>
          <a:p>
            <a:pPr marL="0" indent="0">
              <a:buNone/>
            </a:pPr>
            <a:endParaRPr lang="en-US" altLang="zh-CN" b="0" dirty="0"/>
          </a:p>
          <a:p>
            <a:pPr marL="0" indent="0">
              <a:buNone/>
            </a:pPr>
            <a:r>
              <a:rPr lang="en-US" altLang="zh-CN" b="0" dirty="0">
                <a:latin typeface="Arial" panose="020B0604020202020204" pitchFamily="34" charset="0"/>
              </a:rPr>
              <a:t>Loss function usually has two parts: loss term and regularization term</a:t>
            </a:r>
            <a:r>
              <a:rPr lang="en-US" altLang="zh-CN" b="0" dirty="0"/>
              <a:t>.</a:t>
            </a:r>
            <a:endParaRPr lang="zh-CN" altLang="en-US" dirty="0"/>
          </a:p>
        </p:txBody>
      </p:sp>
      <p:pic>
        <p:nvPicPr>
          <p:cNvPr id="8" name="图片 7"/>
          <p:cNvPicPr>
            <a:picLocks noChangeAspect="1"/>
          </p:cNvPicPr>
          <p:nvPr/>
        </p:nvPicPr>
        <p:blipFill>
          <a:blip r:embed="rId2"/>
          <a:stretch>
            <a:fillRect/>
          </a:stretch>
        </p:blipFill>
        <p:spPr>
          <a:xfrm>
            <a:off x="2454088" y="1996607"/>
            <a:ext cx="5562600" cy="1000125"/>
          </a:xfrm>
          <a:prstGeom prst="rect">
            <a:avLst/>
          </a:prstGeom>
        </p:spPr>
      </p:pic>
    </p:spTree>
    <p:extLst>
      <p:ext uri="{BB962C8B-B14F-4D97-AF65-F5344CB8AC3E}">
        <p14:creationId xmlns:p14="http://schemas.microsoft.com/office/powerpoint/2010/main" val="33822502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9E21B84-8C98-E448-9C6D-2ABC76115A3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Regularization</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27231A43-9781-B241-AB48-E8AD44C4B1C4}"/>
              </a:ext>
            </a:extLst>
          </p:cNvPr>
          <p:cNvSpPr>
            <a:spLocks noGrp="1"/>
          </p:cNvSpPr>
          <p:nvPr>
            <p:ph idx="1"/>
          </p:nvPr>
        </p:nvSpPr>
        <p:spPr/>
        <p:txBody>
          <a:bodyPr>
            <a:normAutofit/>
          </a:bodyPr>
          <a:lstStyle/>
          <a:p>
            <a:pPr>
              <a:buFont typeface="Arial" panose="020B0604020202020204" pitchFamily="34" charset="0"/>
              <a:buChar char="•"/>
            </a:pPr>
            <a:r>
              <a:rPr lang="en-US" altLang="zh-CN" b="0" dirty="0" smtClean="0">
                <a:latin typeface="Arial" panose="020B0604020202020204" pitchFamily="34" charset="0"/>
              </a:rPr>
              <a:t>Regularization </a:t>
            </a:r>
            <a:r>
              <a:rPr lang="en-US" altLang="zh-CN" b="0" dirty="0">
                <a:latin typeface="Arial" panose="020B0604020202020204" pitchFamily="34" charset="0"/>
              </a:rPr>
              <a:t>aims to reduce the generalization </a:t>
            </a:r>
            <a:r>
              <a:rPr lang="en-US" altLang="zh-CN" b="0" dirty="0" smtClean="0">
                <a:latin typeface="Arial" panose="020B0604020202020204" pitchFamily="34" charset="0"/>
              </a:rPr>
              <a:t>errors </a:t>
            </a:r>
            <a:r>
              <a:rPr lang="en-US" altLang="zh-CN" b="0" dirty="0">
                <a:latin typeface="Arial" panose="020B0604020202020204" pitchFamily="34" charset="0"/>
              </a:rPr>
              <a:t>of </a:t>
            </a:r>
            <a:r>
              <a:rPr lang="en-US" altLang="zh-CN" b="0" dirty="0" smtClean="0">
                <a:latin typeface="Arial" panose="020B0604020202020204" pitchFamily="34" charset="0"/>
              </a:rPr>
              <a:t>models </a:t>
            </a:r>
            <a:r>
              <a:rPr lang="en-US" altLang="zh-CN" b="0" dirty="0">
                <a:latin typeface="Arial" panose="020B0604020202020204" pitchFamily="34" charset="0"/>
              </a:rPr>
              <a:t>by modifying the learning </a:t>
            </a:r>
            <a:r>
              <a:rPr lang="en-US" altLang="zh-CN" b="0" dirty="0" smtClean="0">
                <a:latin typeface="Arial" panose="020B0604020202020204" pitchFamily="34" charset="0"/>
              </a:rPr>
              <a:t>algorithms.</a:t>
            </a:r>
            <a:endParaRPr lang="en-US" altLang="zh-CN" b="0" dirty="0">
              <a:latin typeface="Arial" panose="020B0604020202020204" pitchFamily="34" charset="0"/>
            </a:endParaRPr>
          </a:p>
          <a:p>
            <a:pPr marL="612775" lvl="1" indent="-255588"/>
            <a:r>
              <a:rPr lang="en-US" altLang="zh-CN" dirty="0" smtClean="0">
                <a:latin typeface="Arial" panose="020B0604020202020204" pitchFamily="34" charset="0"/>
              </a:rPr>
              <a:t>Regularization is a solution to the overfitting </a:t>
            </a:r>
            <a:r>
              <a:rPr lang="en-US" altLang="zh-CN" dirty="0">
                <a:latin typeface="Arial" panose="020B0604020202020204" pitchFamily="34" charset="0"/>
              </a:rPr>
              <a:t>and </a:t>
            </a:r>
            <a:r>
              <a:rPr lang="en-US" altLang="zh-CN" dirty="0" err="1" smtClean="0">
                <a:latin typeface="Arial" panose="020B0604020202020204" pitchFamily="34" charset="0"/>
              </a:rPr>
              <a:t>underfitting</a:t>
            </a:r>
            <a:r>
              <a:rPr lang="en-US" altLang="zh-CN" dirty="0" smtClean="0">
                <a:latin typeface="Arial" panose="020B0604020202020204" pitchFamily="34" charset="0"/>
              </a:rPr>
              <a:t> problems in deep learning.</a:t>
            </a:r>
            <a:endParaRPr lang="en-US" altLang="zh-CN" dirty="0">
              <a:latin typeface="Arial" panose="020B0604020202020204" pitchFamily="34" charset="0"/>
            </a:endParaRPr>
          </a:p>
          <a:p>
            <a:pPr marL="612775" lvl="1" indent="-255588"/>
            <a:r>
              <a:rPr lang="en-US" altLang="zh-CN" dirty="0" smtClean="0">
                <a:latin typeface="Arial" panose="020B0604020202020204" pitchFamily="34" charset="0"/>
              </a:rPr>
              <a:t>However</a:t>
            </a:r>
            <a:r>
              <a:rPr lang="en-US" altLang="zh-CN" dirty="0">
                <a:latin typeface="Arial" panose="020B0604020202020204" pitchFamily="34" charset="0"/>
              </a:rPr>
              <a:t>, this approach often increases the training </a:t>
            </a:r>
            <a:r>
              <a:rPr lang="en-US" altLang="zh-CN" dirty="0" smtClean="0">
                <a:latin typeface="Arial" panose="020B0604020202020204" pitchFamily="34" charset="0"/>
              </a:rPr>
              <a:t>errors </a:t>
            </a:r>
            <a:r>
              <a:rPr lang="en-US" altLang="zh-CN" dirty="0">
                <a:latin typeface="Arial" panose="020B0604020202020204" pitchFamily="34" charset="0"/>
              </a:rPr>
              <a:t>of </a:t>
            </a:r>
            <a:r>
              <a:rPr lang="en-US" altLang="zh-CN" dirty="0" smtClean="0">
                <a:latin typeface="Arial" panose="020B0604020202020204" pitchFamily="34" charset="0"/>
              </a:rPr>
              <a:t>models.</a:t>
            </a:r>
            <a:endParaRPr lang="en-US" altLang="zh-CN" dirty="0">
              <a:latin typeface="Arial" panose="020B0604020202020204" pitchFamily="34" charset="0"/>
            </a:endParaRPr>
          </a:p>
          <a:p>
            <a:pPr lvl="1"/>
            <a:endParaRPr lang="en-US" altLang="zh-CN" dirty="0">
              <a:latin typeface="Arial" panose="020B0604020202020204" pitchFamily="34" charset="0"/>
            </a:endParaRPr>
          </a:p>
          <a:p>
            <a:pPr>
              <a:buFont typeface="Arial" panose="020B0604020202020204" pitchFamily="34" charset="0"/>
              <a:buChar char="•"/>
            </a:pPr>
            <a:r>
              <a:rPr lang="en-US" altLang="zh-CN" b="0" dirty="0" smtClean="0">
                <a:latin typeface="Arial" panose="020B0604020202020204" pitchFamily="34" charset="0"/>
              </a:rPr>
              <a:t>In </a:t>
            </a:r>
            <a:r>
              <a:rPr lang="en-US" altLang="zh-CN" b="0" dirty="0">
                <a:latin typeface="Arial" panose="020B0604020202020204" pitchFamily="34" charset="0"/>
              </a:rPr>
              <a:t>general, the only way to </a:t>
            </a:r>
            <a:r>
              <a:rPr lang="en-US" altLang="zh-CN" b="0" dirty="0" smtClean="0">
                <a:latin typeface="Arial" panose="020B0604020202020204" pitchFamily="34" charset="0"/>
              </a:rPr>
              <a:t>modify </a:t>
            </a:r>
            <a:r>
              <a:rPr lang="en-US" altLang="zh-CN" b="0" dirty="0">
                <a:latin typeface="Arial" panose="020B0604020202020204" pitchFamily="34" charset="0"/>
              </a:rPr>
              <a:t>learning </a:t>
            </a:r>
            <a:r>
              <a:rPr lang="en-US" altLang="zh-CN" b="0" dirty="0" smtClean="0">
                <a:latin typeface="Arial" panose="020B0604020202020204" pitchFamily="34" charset="0"/>
              </a:rPr>
              <a:t>algorithms </a:t>
            </a:r>
            <a:r>
              <a:rPr lang="en-US" altLang="zh-CN" b="0" dirty="0">
                <a:latin typeface="Arial" panose="020B0604020202020204" pitchFamily="34" charset="0"/>
              </a:rPr>
              <a:t>is to add or reduce some </a:t>
            </a:r>
            <a:r>
              <a:rPr lang="en-US" altLang="zh-CN" b="0" dirty="0" smtClean="0">
                <a:latin typeface="Arial" panose="020B0604020202020204" pitchFamily="34" charset="0"/>
              </a:rPr>
              <a:t>functions (to affect the characterization capabilities of models).</a:t>
            </a:r>
            <a:endParaRPr lang="en-US" altLang="zh-CN" b="0" dirty="0">
              <a:latin typeface="Arial" panose="020B0604020202020204" pitchFamily="34" charset="0"/>
            </a:endParaRPr>
          </a:p>
        </p:txBody>
      </p:sp>
    </p:spTree>
    <p:extLst>
      <p:ext uri="{BB962C8B-B14F-4D97-AF65-F5344CB8AC3E}">
        <p14:creationId xmlns:p14="http://schemas.microsoft.com/office/powerpoint/2010/main" val="34977894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4DE603-764D-8C48-AA8A-2A123955AD0A}"/>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Regularization: Weight Decay</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32E7C28-B13A-5D42-BA13-861879FA689B}"/>
                  </a:ext>
                </a:extLst>
              </p:cNvPr>
              <p:cNvSpPr>
                <a:spLocks noGrp="1"/>
              </p:cNvSpPr>
              <p:nvPr>
                <p:ph idx="1"/>
              </p:nvPr>
            </p:nvSpPr>
            <p:spPr/>
            <p:txBody>
              <a:bodyPr>
                <a:normAutofit/>
              </a:bodyPr>
              <a:lstStyle/>
              <a:p>
                <a:pPr marL="0" indent="0">
                  <a:lnSpc>
                    <a:spcPct val="110000"/>
                  </a:lnSpc>
                  <a:buNone/>
                </a:pPr>
                <a:r>
                  <a:rPr lang="en-US" altLang="zh-CN" b="0" dirty="0" smtClean="0">
                    <a:latin typeface="Arial" panose="020B0604020202020204" pitchFamily="34" charset="0"/>
                  </a:rPr>
                  <a:t>The </a:t>
                </a:r>
                <a:r>
                  <a:rPr lang="en-US" altLang="zh-CN" b="0" dirty="0">
                    <a:latin typeface="Arial" panose="020B0604020202020204" pitchFamily="34" charset="0"/>
                  </a:rPr>
                  <a:t>linear regression of weight decay is designed to minimize both the mean square error and a weight expression that prefers a smaller L2 norm, that is:</a:t>
                </a:r>
              </a:p>
              <a:p>
                <a:pPr marL="0" inden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zh-CN" b="0" i="1" smtClean="0">
                              <a:latin typeface="Cambria Math" panose="02040503050406030204" pitchFamily="18" charset="0"/>
                            </a:rPr>
                          </m:ctrlPr>
                        </m:accPr>
                        <m:e>
                          <m:r>
                            <a:rPr lang="en-US" altLang="zh-CN" b="0" i="1">
                              <a:latin typeface="Cambria Math" panose="02040503050406030204" pitchFamily="18" charset="0"/>
                            </a:rPr>
                            <m:t>𝐽</m:t>
                          </m:r>
                        </m:e>
                      </m:acc>
                      <m:d>
                        <m:dPr>
                          <m:ctrlPr>
                            <a:rPr lang="zh-CN" altLang="zh-CN" b="0" i="1">
                              <a:latin typeface="Cambria Math" panose="02040503050406030204" pitchFamily="18" charset="0"/>
                            </a:rPr>
                          </m:ctrlPr>
                        </m:dPr>
                        <m:e>
                          <m:r>
                            <a:rPr lang="en-US" altLang="zh-CN" b="0" i="1">
                              <a:latin typeface="Cambria Math" panose="02040503050406030204" pitchFamily="18" charset="0"/>
                            </a:rPr>
                            <m:t>𝑤</m:t>
                          </m:r>
                        </m:e>
                      </m:d>
                      <m:r>
                        <a:rPr lang="en-US" altLang="zh-CN" b="0" i="1">
                          <a:latin typeface="Cambria Math" panose="02040503050406030204" pitchFamily="18" charset="0"/>
                        </a:rPr>
                        <m:t>=</m:t>
                      </m:r>
                      <m:f>
                        <m:fPr>
                          <m:ctrlPr>
                            <a:rPr lang="zh-CN" altLang="zh-CN" b="0" i="1">
                              <a:latin typeface="Cambria Math" panose="02040503050406030204" pitchFamily="18" charset="0"/>
                            </a:rPr>
                          </m:ctrlPr>
                        </m:fPr>
                        <m:num>
                          <m:r>
                            <a:rPr lang="en-US" altLang="zh-CN" b="0" i="1">
                              <a:latin typeface="Cambria Math" panose="02040503050406030204" pitchFamily="18" charset="0"/>
                            </a:rPr>
                            <m:t>1</m:t>
                          </m:r>
                        </m:num>
                        <m:den>
                          <m:r>
                            <a:rPr lang="en-US" altLang="zh-CN" b="0" i="1">
                              <a:latin typeface="Cambria Math" panose="02040503050406030204" pitchFamily="18" charset="0"/>
                            </a:rPr>
                            <m:t>2</m:t>
                          </m:r>
                          <m:r>
                            <a:rPr lang="en-US" altLang="zh-CN" b="0" i="1">
                              <a:latin typeface="Cambria Math" panose="02040503050406030204" pitchFamily="18" charset="0"/>
                            </a:rPr>
                            <m:t>𝑚</m:t>
                          </m:r>
                        </m:den>
                      </m:f>
                      <m:nary>
                        <m:naryPr>
                          <m:chr m:val="∑"/>
                          <m:limLoc m:val="undOvr"/>
                          <m:ctrlPr>
                            <a:rPr lang="zh-CN" altLang="zh-CN" b="0" i="1">
                              <a:latin typeface="Cambria Math" panose="02040503050406030204" pitchFamily="18" charset="0"/>
                            </a:rPr>
                          </m:ctrlPr>
                        </m:naryPr>
                        <m:sub>
                          <m:r>
                            <a:rPr lang="en-US" altLang="zh-CN" b="0" i="1">
                              <a:latin typeface="Cambria Math" panose="02040503050406030204" pitchFamily="18" charset="0"/>
                            </a:rPr>
                            <m:t>𝑖</m:t>
                          </m:r>
                          <m:r>
                            <a:rPr lang="en-US" altLang="zh-CN" b="0" i="1">
                              <a:latin typeface="Cambria Math" panose="02040503050406030204" pitchFamily="18" charset="0"/>
                            </a:rPr>
                            <m:t>=1</m:t>
                          </m:r>
                        </m:sub>
                        <m:sup>
                          <m:r>
                            <a:rPr lang="en-US" altLang="zh-CN" b="0" i="1">
                              <a:latin typeface="Cambria Math" panose="02040503050406030204" pitchFamily="18" charset="0"/>
                            </a:rPr>
                            <m:t>𝑚</m:t>
                          </m:r>
                        </m:sup>
                        <m:e>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r>
                                    <a:rPr lang="en-US" altLang="zh-CN" b="0" i="1">
                                      <a:latin typeface="Cambria Math" panose="02040503050406030204" pitchFamily="18" charset="0"/>
                                    </a:rPr>
                                    <m:t>h</m:t>
                                  </m:r>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m:t>
                                          </m:r>
                                          <m:r>
                                            <a:rPr lang="en-US" altLang="zh-CN" b="0" i="1">
                                              <a:latin typeface="Cambria Math" panose="02040503050406030204" pitchFamily="18" charset="0"/>
                                            </a:rPr>
                                            <m:t>𝑖</m:t>
                                          </m:r>
                                          <m:r>
                                            <a:rPr lang="en-US" altLang="zh-CN" b="0" i="1">
                                              <a:latin typeface="Cambria Math" panose="02040503050406030204" pitchFamily="18" charset="0"/>
                                            </a:rPr>
                                            <m:t>)</m:t>
                                          </m:r>
                                        </m:sup>
                                      </m:sSup>
                                    </m:e>
                                  </m:d>
                                  <m:r>
                                    <a:rPr lang="en-US" altLang="zh-CN" b="0" i="1">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i="1">
                                          <a:latin typeface="Cambria Math" panose="02040503050406030204" pitchFamily="18" charset="0"/>
                                        </a:rPr>
                                        <m:t>𝑦</m:t>
                                      </m:r>
                                    </m:e>
                                    <m:sup>
                                      <m:r>
                                        <a:rPr lang="en-US" altLang="zh-CN" b="0" i="1">
                                          <a:latin typeface="Cambria Math" panose="02040503050406030204" pitchFamily="18" charset="0"/>
                                        </a:rPr>
                                        <m:t>(</m:t>
                                      </m:r>
                                      <m:r>
                                        <a:rPr lang="en-US" altLang="zh-CN" b="0" i="1">
                                          <a:latin typeface="Cambria Math" panose="02040503050406030204" pitchFamily="18" charset="0"/>
                                        </a:rPr>
                                        <m:t>𝑖</m:t>
                                      </m:r>
                                      <m:r>
                                        <a:rPr lang="en-US" altLang="zh-CN" b="0" i="1">
                                          <a:latin typeface="Cambria Math" panose="02040503050406030204" pitchFamily="18" charset="0"/>
                                        </a:rPr>
                                        <m:t>)</m:t>
                                      </m:r>
                                    </m:sup>
                                  </m:sSup>
                                </m:e>
                              </m:d>
                            </m:e>
                            <m:sup>
                              <m:r>
                                <a:rPr lang="en-US" altLang="zh-CN" b="0" i="1">
                                  <a:latin typeface="Cambria Math" panose="02040503050406030204" pitchFamily="18" charset="0"/>
                                </a:rPr>
                                <m:t>2</m:t>
                              </m:r>
                            </m:sup>
                          </m:sSup>
                        </m:e>
                      </m:nary>
                      <m:r>
                        <a:rPr lang="en-US" altLang="zh-CN" b="0" i="1">
                          <a:latin typeface="Cambria Math" panose="02040503050406030204" pitchFamily="18" charset="0"/>
                        </a:rPr>
                        <m:t>+</m:t>
                      </m:r>
                      <m:r>
                        <a:rPr lang="en-US" altLang="zh-CN" b="0" i="1">
                          <a:latin typeface="Cambria Math" panose="02040503050406030204" pitchFamily="18" charset="0"/>
                        </a:rPr>
                        <m:t>𝜆</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𝒘</m:t>
                      </m:r>
                    </m:oMath>
                  </m:oMathPara>
                </a14:m>
                <a:endParaRPr lang="en-US" altLang="zh-CN" dirty="0">
                  <a:latin typeface="Arial" panose="020B0604020202020204" pitchFamily="34" charset="0"/>
                </a:endParaRPr>
              </a:p>
              <a:p>
                <a:pPr marL="0" indent="0">
                  <a:lnSpc>
                    <a:spcPct val="110000"/>
                  </a:lnSpc>
                  <a:buNone/>
                </a:pPr>
                <a:r>
                  <a:rPr lang="en-US" altLang="zh-CN" b="0" dirty="0" smtClean="0">
                    <a:latin typeface="Arial" panose="020B0604020202020204" pitchFamily="34" charset="0"/>
                  </a:rPr>
                  <a:t>where </a:t>
                </a:r>
                <a14:m>
                  <m:oMath xmlns:m="http://schemas.openxmlformats.org/officeDocument/2006/math">
                    <m:r>
                      <a:rPr lang="en-US" altLang="zh-CN" b="0" i="1">
                        <a:latin typeface="Cambria Math" panose="02040503050406030204" pitchFamily="18" charset="0"/>
                      </a:rPr>
                      <m:t>𝜆</m:t>
                    </m:r>
                  </m:oMath>
                </a14:m>
                <a:r>
                  <a:rPr lang="en-US" altLang="zh-CN" b="0" dirty="0" smtClean="0">
                    <a:latin typeface="Arial" panose="020B0604020202020204" pitchFamily="34" charset="0"/>
                  </a:rPr>
                  <a:t> </a:t>
                </a:r>
                <a:r>
                  <a:rPr lang="en-US" altLang="zh-CN" b="0" dirty="0">
                    <a:latin typeface="Arial" panose="020B0604020202020204" pitchFamily="34" charset="0"/>
                  </a:rPr>
                  <a:t>is defined in advance to represent </a:t>
                </a:r>
                <a:r>
                  <a:rPr lang="en-US" altLang="zh-CN" b="0" dirty="0" smtClean="0">
                    <a:latin typeface="Arial" panose="020B0604020202020204" pitchFamily="34" charset="0"/>
                  </a:rPr>
                  <a:t>your desire </a:t>
                </a:r>
                <a:r>
                  <a:rPr lang="en-US" altLang="zh-CN" b="0" dirty="0">
                    <a:latin typeface="Arial" panose="020B0604020202020204" pitchFamily="34" charset="0"/>
                  </a:rPr>
                  <a:t>to have a small weight.</a:t>
                </a:r>
              </a:p>
              <a:p>
                <a:pPr marL="265113" lvl="1" indent="-265113">
                  <a:lnSpc>
                    <a:spcPct val="110000"/>
                  </a:lnSpc>
                </a:pPr>
                <a:r>
                  <a:rPr lang="en-US" altLang="zh-CN" sz="2000" dirty="0" smtClean="0">
                    <a:latin typeface="Arial" panose="020B0604020202020204" pitchFamily="34" charset="0"/>
                  </a:rPr>
                  <a:t>When </a:t>
                </a:r>
                <a14:m>
                  <m:oMath xmlns:m="http://schemas.openxmlformats.org/officeDocument/2006/math">
                    <m:r>
                      <a:rPr lang="en-US" altLang="zh-CN" sz="2000" b="0" i="1">
                        <a:latin typeface="Cambria Math" panose="02040503050406030204" pitchFamily="18" charset="0"/>
                      </a:rPr>
                      <m:t>𝜆</m:t>
                    </m:r>
                  </m:oMath>
                </a14:m>
                <a:r>
                  <a:rPr lang="en-US" altLang="zh-CN" sz="2000" dirty="0" smtClean="0">
                    <a:latin typeface="Arial" panose="020B0604020202020204" pitchFamily="34" charset="0"/>
                  </a:rPr>
                  <a:t> </a:t>
                </a:r>
                <a:r>
                  <a:rPr lang="en-US" altLang="zh-CN" sz="2000" dirty="0">
                    <a:latin typeface="Arial" panose="020B0604020202020204" pitchFamily="34" charset="0"/>
                  </a:rPr>
                  <a:t>is set to 0, </a:t>
                </a:r>
                <a:r>
                  <a:rPr lang="en-US" altLang="zh-CN" sz="2000" dirty="0" smtClean="0">
                    <a:latin typeface="Arial" panose="020B0604020202020204" pitchFamily="34" charset="0"/>
                  </a:rPr>
                  <a:t>the </a:t>
                </a:r>
                <a:r>
                  <a:rPr lang="en-US" altLang="zh-CN" sz="2000" dirty="0">
                    <a:latin typeface="Arial" panose="020B0604020202020204" pitchFamily="34" charset="0"/>
                  </a:rPr>
                  <a:t>L2 norm of the </a:t>
                </a:r>
                <a:r>
                  <a:rPr lang="en-US" altLang="zh-CN" sz="2000" dirty="0" smtClean="0">
                    <a:latin typeface="Arial" panose="020B0604020202020204" pitchFamily="34" charset="0"/>
                  </a:rPr>
                  <a:t>weight is not considered. </a:t>
                </a:r>
              </a:p>
              <a:p>
                <a:pPr marL="265113" lvl="1" indent="-265113">
                  <a:lnSpc>
                    <a:spcPct val="110000"/>
                  </a:lnSpc>
                </a:pPr>
                <a:r>
                  <a:rPr lang="en-US" altLang="zh-CN" sz="2000" dirty="0" smtClean="0">
                    <a:latin typeface="Arial" panose="020B0604020202020204" pitchFamily="34" charset="0"/>
                  </a:rPr>
                  <a:t>When </a:t>
                </a:r>
                <a14:m>
                  <m:oMath xmlns:m="http://schemas.openxmlformats.org/officeDocument/2006/math">
                    <m:r>
                      <a:rPr lang="en-US" altLang="zh-CN" sz="2000" b="0" i="1">
                        <a:latin typeface="Cambria Math" panose="02040503050406030204" pitchFamily="18" charset="0"/>
                      </a:rPr>
                      <m:t>𝜆</m:t>
                    </m:r>
                  </m:oMath>
                </a14:m>
                <a:r>
                  <a:rPr lang="en-US" altLang="zh-CN" sz="2000" dirty="0">
                    <a:latin typeface="Arial" panose="020B0604020202020204" pitchFamily="34" charset="0"/>
                  </a:rPr>
                  <a:t> is set to a larger value, the model will force the L2 norm of the weight to be smaller.</a:t>
                </a:r>
              </a:p>
            </p:txBody>
          </p:sp>
        </mc:Choice>
        <mc:Fallback xmlns="">
          <p:sp>
            <p:nvSpPr>
              <p:cNvPr id="3" name="内容占位符 2">
                <a:extLst>
                  <a:ext uri="{FF2B5EF4-FFF2-40B4-BE49-F238E27FC236}">
                    <a16:creationId xmlns:a16="http://schemas.microsoft.com/office/drawing/2014/main" xmlns="" xmlns:a14="http://schemas.microsoft.com/office/drawing/2010/main" id="{932E7C28-B13A-5D42-BA13-861879FA689B}"/>
                  </a:ext>
                </a:extLst>
              </p:cNvPr>
              <p:cNvSpPr>
                <a:spLocks noGrp="1" noRot="1" noChangeAspect="1" noMove="1" noResize="1" noEditPoints="1" noAdjustHandles="1" noChangeArrowheads="1" noChangeShapeType="1" noTextEdit="1"/>
              </p:cNvSpPr>
              <p:nvPr>
                <p:ph idx="1"/>
              </p:nvPr>
            </p:nvSpPr>
            <p:spPr>
              <a:blipFill rotWithShape="0">
                <a:blip r:embed="rId2"/>
                <a:stretch>
                  <a:fillRect l="-582" t="-461"/>
                </a:stretch>
              </a:blipFill>
            </p:spPr>
            <p:txBody>
              <a:bodyPr/>
              <a:lstStyle/>
              <a:p>
                <a:r>
                  <a:rPr lang="en-US">
                    <a:noFill/>
                  </a:rPr>
                  <a:t> </a:t>
                </a:r>
              </a:p>
            </p:txBody>
          </p:sp>
        </mc:Fallback>
      </mc:AlternateContent>
    </p:spTree>
    <p:extLst>
      <p:ext uri="{BB962C8B-B14F-4D97-AF65-F5344CB8AC3E}">
        <p14:creationId xmlns:p14="http://schemas.microsoft.com/office/powerpoint/2010/main" val="15074704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8CBE4B-E245-064C-9DE1-52486ACCC51A}"/>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Regularization: Weight Decay</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29EB9A08-92F1-B840-9BE7-0A0310F46D24}"/>
                  </a:ext>
                </a:extLst>
              </p:cNvPr>
              <p:cNvSpPr>
                <a:spLocks noGrp="1"/>
              </p:cNvSpPr>
              <p:nvPr>
                <p:ph idx="1"/>
              </p:nvPr>
            </p:nvSpPr>
            <p:spPr/>
            <p:txBody>
              <a:bodyPr>
                <a:normAutofit/>
              </a:bodyPr>
              <a:lstStyle/>
              <a:p>
                <a:pPr>
                  <a:buFont typeface="Arial" panose="020B0604020202020204" pitchFamily="34" charset="0"/>
                  <a:buChar char="•"/>
                </a:pPr>
                <a:r>
                  <a:rPr lang="en-US" altLang="zh-CN" sz="2400" b="0" dirty="0">
                    <a:latin typeface="Arial" panose="020B0604020202020204" pitchFamily="34" charset="0"/>
                  </a:rPr>
                  <a:t>Minimizing </a:t>
                </a:r>
                <a14:m>
                  <m:oMath xmlns:m="http://schemas.openxmlformats.org/officeDocument/2006/math">
                    <m:acc>
                      <m:accPr>
                        <m:chr m:val="̃"/>
                        <m:ctrlPr>
                          <a:rPr lang="zh-CN" altLang="zh-CN" sz="2600" b="0" i="1">
                            <a:latin typeface="Cambria Math" panose="02040503050406030204" pitchFamily="18" charset="0"/>
                          </a:rPr>
                        </m:ctrlPr>
                      </m:accPr>
                      <m:e>
                        <m:r>
                          <a:rPr lang="en-US" altLang="zh-CN" sz="2600" b="0" i="1">
                            <a:latin typeface="Cambria Math" panose="02040503050406030204" pitchFamily="18" charset="0"/>
                          </a:rPr>
                          <m:t>𝐽</m:t>
                        </m:r>
                      </m:e>
                    </m:acc>
                    <m:d>
                      <m:dPr>
                        <m:ctrlPr>
                          <a:rPr lang="zh-CN" altLang="zh-CN" sz="2600" b="0" i="1">
                            <a:latin typeface="Cambria Math" panose="02040503050406030204" pitchFamily="18" charset="0"/>
                          </a:rPr>
                        </m:ctrlPr>
                      </m:dPr>
                      <m:e>
                        <m:r>
                          <a:rPr lang="en-US" altLang="zh-CN" sz="2600" b="0" i="1">
                            <a:latin typeface="Cambria Math" panose="02040503050406030204" pitchFamily="18" charset="0"/>
                          </a:rPr>
                          <m:t>𝑤</m:t>
                        </m:r>
                      </m:e>
                    </m:d>
                  </m:oMath>
                </a14:m>
                <a:r>
                  <a:rPr lang="en-US" altLang="zh-CN" sz="2400" b="0" dirty="0" smtClean="0">
                    <a:latin typeface="Arial" panose="020B0604020202020204" pitchFamily="34" charset="0"/>
                  </a:rPr>
                  <a:t> leads </a:t>
                </a:r>
                <a:r>
                  <a:rPr lang="en-US" altLang="zh-CN" sz="2400" b="0" dirty="0">
                    <a:latin typeface="Arial" panose="020B0604020202020204" pitchFamily="34" charset="0"/>
                  </a:rPr>
                  <a:t>to a tradeoff of weight </a:t>
                </a:r>
                <a:r>
                  <a:rPr lang="en-US" altLang="zh-CN" sz="2400" i="1" dirty="0">
                    <a:latin typeface="Arial" panose="020B0604020202020204" pitchFamily="34" charset="0"/>
                  </a:rPr>
                  <a:t>w</a:t>
                </a:r>
                <a:r>
                  <a:rPr lang="en-US" altLang="zh-CN" sz="2400" b="0" dirty="0">
                    <a:latin typeface="Arial" panose="020B0604020202020204" pitchFamily="34" charset="0"/>
                  </a:rPr>
                  <a:t> between fitting the training data and selecting a smaller L2 norm</a:t>
                </a:r>
                <a:r>
                  <a:rPr lang="en-US" altLang="zh-CN" sz="2400" b="0" dirty="0" smtClean="0">
                    <a:latin typeface="Arial" panose="020B0604020202020204" pitchFamily="34" charset="0"/>
                  </a:rPr>
                  <a:t>.</a:t>
                </a:r>
                <a:endParaRPr lang="en-US" altLang="zh-CN" sz="2600" b="0" dirty="0">
                  <a:latin typeface="Arial" panose="020B0604020202020204" pitchFamily="34" charset="0"/>
                </a:endParaRPr>
              </a:p>
              <a:p>
                <a:pPr marL="612775" lvl="1" indent="-247650"/>
                <a:r>
                  <a:rPr lang="en-US" altLang="zh-CN" dirty="0" smtClean="0">
                    <a:latin typeface="Arial" panose="020B0604020202020204" pitchFamily="34" charset="0"/>
                  </a:rPr>
                  <a:t>Because </a:t>
                </a:r>
                <a:r>
                  <a:rPr lang="en-US" altLang="zh-CN" dirty="0">
                    <a:latin typeface="Arial" panose="020B0604020202020204" pitchFamily="34" charset="0"/>
                  </a:rPr>
                  <a:t>a large </a:t>
                </a:r>
                <a14:m>
                  <m:oMath xmlns:m="http://schemas.openxmlformats.org/officeDocument/2006/math">
                    <m:r>
                      <a:rPr lang="en-US" altLang="zh-CN" b="0" i="1">
                        <a:latin typeface="Cambria Math" panose="02040503050406030204" pitchFamily="18" charset="0"/>
                      </a:rPr>
                      <m:t>𝜆</m:t>
                    </m:r>
                  </m:oMath>
                </a14:m>
                <a:r>
                  <a:rPr lang="en-US" altLang="zh-CN" dirty="0">
                    <a:latin typeface="Arial" panose="020B0604020202020204" pitchFamily="34" charset="0"/>
                  </a:rPr>
                  <a:t> is used </a:t>
                </a:r>
                <a:r>
                  <a:rPr lang="en-US" altLang="zh-CN" dirty="0" smtClean="0">
                    <a:latin typeface="Arial" panose="020B0604020202020204" pitchFamily="34" charset="0"/>
                  </a:rPr>
                  <a:t>in the left figure, </a:t>
                </a:r>
                <a:r>
                  <a:rPr lang="en-US" altLang="zh-CN" dirty="0">
                    <a:latin typeface="Arial" panose="020B0604020202020204" pitchFamily="34" charset="0"/>
                  </a:rPr>
                  <a:t>the model is forced to learn a constant function with no </a:t>
                </a:r>
                <a:r>
                  <a:rPr lang="en-US" altLang="zh-CN" dirty="0" smtClean="0">
                    <a:latin typeface="Arial" panose="020B0604020202020204" pitchFamily="34" charset="0"/>
                  </a:rPr>
                  <a:t>slope. (Obviously, the constant function can </a:t>
                </a:r>
                <a:r>
                  <a:rPr lang="en-US" altLang="zh-CN" dirty="0">
                    <a:latin typeface="Arial" panose="020B0604020202020204" pitchFamily="34" charset="0"/>
                  </a:rPr>
                  <a:t>only </a:t>
                </a:r>
                <a:r>
                  <a:rPr lang="en-US" altLang="zh-CN" dirty="0" err="1">
                    <a:latin typeface="Arial" panose="020B0604020202020204" pitchFamily="34" charset="0"/>
                  </a:rPr>
                  <a:t>underfit</a:t>
                </a:r>
                <a:r>
                  <a:rPr lang="en-US" altLang="zh-CN" dirty="0">
                    <a:latin typeface="Arial" panose="020B0604020202020204" pitchFamily="34" charset="0"/>
                  </a:rPr>
                  <a:t> the model</a:t>
                </a:r>
                <a:r>
                  <a:rPr lang="en-US" altLang="zh-CN" dirty="0" smtClean="0">
                    <a:latin typeface="Arial" panose="020B0604020202020204" pitchFamily="34" charset="0"/>
                  </a:rPr>
                  <a:t>).</a:t>
                </a:r>
                <a:endParaRPr lang="en-US" altLang="zh-CN" dirty="0">
                  <a:latin typeface="Arial" panose="020B0604020202020204" pitchFamily="34" charset="0"/>
                </a:endParaRPr>
              </a:p>
              <a:p>
                <a:pPr marL="612775" lvl="1" indent="-247650"/>
                <a:r>
                  <a:rPr lang="en-US" altLang="zh-CN" dirty="0" smtClean="0">
                    <a:latin typeface="Arial" panose="020B0604020202020204" pitchFamily="34" charset="0"/>
                  </a:rPr>
                  <a:t>The right figure </a:t>
                </a:r>
                <a:r>
                  <a:rPr lang="en-US" altLang="zh-CN" dirty="0">
                    <a:latin typeface="Arial" panose="020B0604020202020204" pitchFamily="34" charset="0"/>
                  </a:rPr>
                  <a:t>uses a </a:t>
                </a:r>
                <a14:m>
                  <m:oMath xmlns:m="http://schemas.openxmlformats.org/officeDocument/2006/math">
                    <m:r>
                      <a:rPr lang="en-US" altLang="zh-CN" b="0" i="1">
                        <a:latin typeface="Cambria Math" panose="02040503050406030204" pitchFamily="18" charset="0"/>
                      </a:rPr>
                      <m:t>𝜆</m:t>
                    </m:r>
                  </m:oMath>
                </a14:m>
                <a:r>
                  <a:rPr lang="en-US" altLang="zh-CN" dirty="0">
                    <a:latin typeface="Arial" panose="020B0604020202020204" pitchFamily="34" charset="0"/>
                  </a:rPr>
                  <a:t> close to 0, so that the model allows a larger slope but leads to overfitting</a:t>
                </a:r>
                <a:r>
                  <a:rPr lang="en-US" altLang="zh-CN" dirty="0" smtClean="0">
                    <a:latin typeface="Arial" panose="020B0604020202020204" pitchFamily="34" charset="0"/>
                  </a:rPr>
                  <a:t>.</a:t>
                </a:r>
                <a:endParaRPr lang="en-US" altLang="zh-CN" dirty="0">
                  <a:latin typeface="Arial" panose="020B0604020202020204" pitchFamily="34" charset="0"/>
                </a:endParaRPr>
              </a:p>
              <a:p>
                <a:pPr marL="612775" lvl="1" indent="-247650"/>
                <a:r>
                  <a:rPr lang="en-US" altLang="zh-CN" dirty="0" smtClean="0">
                    <a:latin typeface="Arial" panose="020B0604020202020204" pitchFamily="34" charset="0"/>
                  </a:rPr>
                  <a:t>In the middle figure, </a:t>
                </a:r>
                <a:r>
                  <a:rPr lang="en-US" altLang="zh-CN" dirty="0">
                    <a:latin typeface="Arial" panose="020B0604020202020204" pitchFamily="34" charset="0"/>
                  </a:rPr>
                  <a:t>the model is fitted closely when a suitable </a:t>
                </a:r>
                <a14:m>
                  <m:oMath xmlns:m="http://schemas.openxmlformats.org/officeDocument/2006/math">
                    <m:r>
                      <a:rPr lang="en-US" altLang="zh-CN" b="0" i="1">
                        <a:latin typeface="Cambria Math" panose="02040503050406030204" pitchFamily="18" charset="0"/>
                      </a:rPr>
                      <m:t>𝜆</m:t>
                    </m:r>
                  </m:oMath>
                </a14:m>
                <a:r>
                  <a:rPr lang="en-US" altLang="zh-CN" dirty="0">
                    <a:latin typeface="Arial" panose="020B0604020202020204" pitchFamily="34" charset="0"/>
                  </a:rPr>
                  <a:t> is set. Although this model can represent more complex functions than the model shown </a:t>
                </a:r>
                <a:r>
                  <a:rPr lang="en-US" altLang="zh-CN" dirty="0" smtClean="0">
                    <a:latin typeface="Arial" panose="020B0604020202020204" pitchFamily="34" charset="0"/>
                  </a:rPr>
                  <a:t>in the left figure,</a:t>
                </a:r>
                <a:r>
                  <a:rPr lang="en-US" altLang="zh-CN" dirty="0">
                    <a:latin typeface="Arial" panose="020B0604020202020204" pitchFamily="34" charset="0"/>
                  </a:rPr>
                  <a:t> the small weight decay coefficient forces it to output a simpler function</a:t>
                </a:r>
                <a:r>
                  <a:rPr lang="en-US" altLang="zh-CN" dirty="0" smtClean="0">
                    <a:latin typeface="Arial" panose="020B0604020202020204" pitchFamily="34" charset="0"/>
                  </a:rPr>
                  <a:t>.</a:t>
                </a:r>
                <a:r>
                  <a:rPr lang="zh-CN" altLang="zh-CN" sz="2000" dirty="0" smtClean="0">
                    <a:effectLst/>
                    <a:latin typeface="Arial" panose="020B0604020202020204" pitchFamily="34" charset="0"/>
                  </a:rPr>
                  <a:t> </a:t>
                </a:r>
                <a:endParaRPr lang="zh-CN" altLang="zh-CN" sz="2000" dirty="0">
                  <a:latin typeface="Arial" panose="020B0604020202020204" pitchFamily="34" charset="0"/>
                </a:endParaRPr>
              </a:p>
              <a:p>
                <a:endParaRPr kumimoji="1" lang="zh-CN" altLang="en-US"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29EB9A08-92F1-B840-9BE7-0A0310F46D24}"/>
                  </a:ext>
                </a:extLst>
              </p:cNvPr>
              <p:cNvSpPr>
                <a:spLocks noGrp="1" noRot="1" noChangeAspect="1" noMove="1" noResize="1" noEditPoints="1" noAdjustHandles="1" noChangeArrowheads="1" noChangeShapeType="1" noTextEdit="1"/>
              </p:cNvSpPr>
              <p:nvPr>
                <p:ph idx="1"/>
              </p:nvPr>
            </p:nvSpPr>
            <p:spPr>
              <a:blipFill rotWithShape="0">
                <a:blip r:embed="rId2"/>
                <a:stretch>
                  <a:fillRect l="-757"/>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xmlns="" id="{13B9E5A4-D4A3-9E43-AA92-14F388DE9ABF}"/>
              </a:ext>
            </a:extLst>
          </p:cNvPr>
          <p:cNvPicPr/>
          <p:nvPr/>
        </p:nvPicPr>
        <p:blipFill>
          <a:blip r:embed="rId3"/>
          <a:stretch>
            <a:fillRect/>
          </a:stretch>
        </p:blipFill>
        <p:spPr>
          <a:xfrm>
            <a:off x="4592938" y="3889026"/>
            <a:ext cx="4981904" cy="2276824"/>
          </a:xfrm>
          <a:prstGeom prst="rect">
            <a:avLst/>
          </a:prstGeom>
        </p:spPr>
      </p:pic>
    </p:spTree>
    <p:extLst>
      <p:ext uri="{BB962C8B-B14F-4D97-AF65-F5344CB8AC3E}">
        <p14:creationId xmlns:p14="http://schemas.microsoft.com/office/powerpoint/2010/main" val="1805555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b="1" cap="none" dirty="0">
                <a:latin typeface="Arial" panose="020B0604020202020204" pitchFamily="34" charset="0"/>
                <a:cs typeface="Arial" panose="020B0604020202020204" pitchFamily="34" charset="0"/>
              </a:rPr>
              <a:t>Linear Regression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Given the following data:</a:t>
                </a:r>
              </a:p>
              <a:p>
                <a:pPr>
                  <a:lnSpc>
                    <a:spcPct val="110000"/>
                  </a:lnSpc>
                </a:pPr>
                <a:endParaRPr lang="en-US" altLang="zh-CN" b="0" dirty="0">
                  <a:effectLst/>
                  <a:latin typeface="Arial" panose="020B0604020202020204" pitchFamily="34" charset="0"/>
                  <a:cs typeface="Arial" panose="020B0604020202020204" pitchFamily="34" charset="0"/>
                </a:endParaRPr>
              </a:p>
              <a:p>
                <a:pPr>
                  <a:lnSpc>
                    <a:spcPct val="110000"/>
                  </a:lnSpc>
                </a:pPr>
                <a:endParaRPr lang="en-US" altLang="zh-CN" b="0" dirty="0">
                  <a:latin typeface="Arial" panose="020B0604020202020204" pitchFamily="34" charset="0"/>
                  <a:cs typeface="Arial" panose="020B0604020202020204" pitchFamily="34" charset="0"/>
                </a:endParaRPr>
              </a:p>
              <a:p>
                <a:pPr>
                  <a:lnSpc>
                    <a:spcPct val="110000"/>
                  </a:lnSpc>
                </a:pPr>
                <a:endParaRPr lang="en-US" altLang="zh-CN" b="0" dirty="0">
                  <a:latin typeface="Arial" panose="020B0604020202020204" pitchFamily="34" charset="0"/>
                  <a:cs typeface="Arial" panose="020B0604020202020204" pitchFamily="34" charset="0"/>
                </a:endParaRP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Each group of data is denoted as </a:t>
                </a:r>
                <a14:m>
                  <m:oMath xmlns:m="http://schemas.openxmlformats.org/officeDocument/2006/math">
                    <m:r>
                      <a:rPr lang="en-US" altLang="zh-CN" b="0" i="1">
                        <a:latin typeface="Cambria Math" charset="0"/>
                      </a:rPr>
                      <m:t>(</m:t>
                    </m:r>
                    <m:sSup>
                      <m:sSupPr>
                        <m:ctrlPr>
                          <a:rPr lang="zh-CN" altLang="zh-CN" b="0" i="1">
                            <a:latin typeface="Cambria Math" panose="02040503050406030204" pitchFamily="18" charset="0"/>
                          </a:rPr>
                        </m:ctrlPr>
                      </m:sSupPr>
                      <m:e>
                        <m:r>
                          <a:rPr lang="en-US" altLang="zh-CN" b="0" i="1">
                            <a:latin typeface="Cambria Math" charset="0"/>
                          </a:rPr>
                          <m:t>𝑥</m:t>
                        </m:r>
                      </m:e>
                      <m:sup>
                        <m:d>
                          <m:dPr>
                            <m:ctrlPr>
                              <a:rPr lang="zh-CN" altLang="zh-CN" b="0" i="1">
                                <a:latin typeface="Cambria Math" panose="02040503050406030204" pitchFamily="18" charset="0"/>
                              </a:rPr>
                            </m:ctrlPr>
                          </m:dPr>
                          <m:e>
                            <m:r>
                              <a:rPr lang="en-US" altLang="zh-CN" b="0" i="1">
                                <a:latin typeface="Cambria Math" charset="0"/>
                              </a:rPr>
                              <m:t>𝑖</m:t>
                            </m:r>
                          </m:e>
                        </m:d>
                      </m:sup>
                    </m:sSup>
                    <m:r>
                      <a:rPr lang="en-US" altLang="zh-CN" b="0" i="1">
                        <a:latin typeface="Cambria Math" charset="0"/>
                      </a:rPr>
                      <m:t>,</m:t>
                    </m:r>
                    <m:sSup>
                      <m:sSupPr>
                        <m:ctrlPr>
                          <a:rPr lang="zh-CN" altLang="zh-CN" b="0" i="1">
                            <a:latin typeface="Cambria Math" panose="02040503050406030204" pitchFamily="18" charset="0"/>
                          </a:rPr>
                        </m:ctrlPr>
                      </m:sSupPr>
                      <m:e>
                        <m:r>
                          <a:rPr lang="en-US" altLang="zh-CN" b="0" i="1">
                            <a:latin typeface="Cambria Math" charset="0"/>
                          </a:rPr>
                          <m:t>𝑦</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i="1">
                        <a:latin typeface="Cambria Math" charset="0"/>
                      </a:rPr>
                      <m:t>)</m:t>
                    </m:r>
                  </m:oMath>
                </a14:m>
                <a:r>
                  <a:rPr lang="en-US" b="0" dirty="0">
                    <a:latin typeface="Arial" panose="020B0604020202020204" pitchFamily="34" charset="0"/>
                    <a:cs typeface="Arial" panose="020B0604020202020204" pitchFamily="34" charset="0"/>
                  </a:rPr>
                  <a:t>, and there are </a:t>
                </a:r>
                <a:r>
                  <a:rPr lang="en-US" b="0" i="1" dirty="0">
                    <a:latin typeface="Arial" panose="020B0604020202020204" pitchFamily="34" charset="0"/>
                    <a:cs typeface="Arial" panose="020B0604020202020204" pitchFamily="34" charset="0"/>
                  </a:rPr>
                  <a:t>m</a:t>
                </a:r>
                <a:r>
                  <a:rPr lang="en-US" b="0" dirty="0">
                    <a:latin typeface="Arial" panose="020B0604020202020204" pitchFamily="34" charset="0"/>
                    <a:cs typeface="Arial" panose="020B0604020202020204" pitchFamily="34" charset="0"/>
                  </a:rPr>
                  <a:t> groups of data in total. </a:t>
                </a:r>
              </a:p>
              <a:p>
                <a:pPr>
                  <a:lnSpc>
                    <a:spcPct val="110000"/>
                  </a:lnSpc>
                  <a:buFont typeface="Arial" panose="020B0604020202020204" pitchFamily="34" charset="0"/>
                  <a:buChar char="•"/>
                </a:pPr>
                <a:r>
                  <a:rPr lang="en-US" b="0" dirty="0">
                    <a:latin typeface="Arial" panose="020B0604020202020204" pitchFamily="34" charset="0"/>
                    <a:cs typeface="Arial" panose="020B0604020202020204" pitchFamily="34" charset="0"/>
                  </a:rPr>
                  <a:t>The objective is to obtain a model through which a value of </a:t>
                </a:r>
                <a14:m>
                  <m:oMath xmlns:m="http://schemas.openxmlformats.org/officeDocument/2006/math">
                    <m:r>
                      <a:rPr lang="zh-CN" altLang="zh-CN" b="0" i="1">
                        <a:latin typeface="Cambria Math" charset="0"/>
                      </a:rPr>
                      <m:t> </m:t>
                    </m:r>
                    <m:r>
                      <a:rPr lang="en-US" altLang="zh-CN" b="0" i="1">
                        <a:latin typeface="Cambria Math" charset="0"/>
                      </a:rPr>
                      <m:t>𝑦</m:t>
                    </m:r>
                    <m:r>
                      <a:rPr lang="en-US" altLang="zh-CN" b="0" i="1">
                        <a:latin typeface="Cambria Math" charset="0"/>
                      </a:rPr>
                      <m:t> </m:t>
                    </m:r>
                  </m:oMath>
                </a14:m>
                <a:r>
                  <a:rPr lang="en-US" b="0" dirty="0">
                    <a:latin typeface="Arial" panose="020B0604020202020204" pitchFamily="34" charset="0"/>
                    <a:cs typeface="Arial" panose="020B0604020202020204" pitchFamily="34" charset="0"/>
                  </a:rPr>
                  <a:t> is predicated based on a newly given value of </a:t>
                </a:r>
                <a14:m>
                  <m:oMath xmlns:m="http://schemas.openxmlformats.org/officeDocument/2006/math">
                    <m:r>
                      <a:rPr lang="zh-CN" altLang="zh-CN" b="0" i="1">
                        <a:latin typeface="Cambria Math" charset="0"/>
                      </a:rPr>
                      <m:t> </m:t>
                    </m:r>
                    <m:r>
                      <a:rPr lang="en-US" altLang="zh-CN" b="0" i="1">
                        <a:latin typeface="Cambria Math" charset="0"/>
                      </a:rPr>
                      <m:t>𝑥</m:t>
                    </m:r>
                    <m:r>
                      <a:rPr lang="en-US" altLang="zh-CN" b="0" i="1">
                        <a:latin typeface="Cambria Math" charset="0"/>
                      </a:rPr>
                      <m:t> </m:t>
                    </m:r>
                  </m:oMath>
                </a14:m>
                <a:r>
                  <a:rPr lang="en-US" b="0" dirty="0">
                    <a:latin typeface="Arial" panose="020B0604020202020204" pitchFamily="34" charset="0"/>
                    <a:cs typeface="Arial" panose="020B0604020202020204" pitchFamily="34" charset="0"/>
                  </a:rPr>
                  <a:t>. For linear regression, the model is a linear function: </a:t>
                </a:r>
              </a:p>
              <a:p>
                <a:pPr marL="0" indent="0" algn="ctr">
                  <a:lnSpc>
                    <a:spcPct val="110000"/>
                  </a:lnSpc>
                  <a:buNone/>
                </a:pPr>
                <a14:m>
                  <m:oMath xmlns:m="http://schemas.openxmlformats.org/officeDocument/2006/math">
                    <m:r>
                      <a:rPr lang="en-US" altLang="zh-CN" b="0" i="1">
                        <a:latin typeface="Cambria Math" charset="0"/>
                      </a:rPr>
                      <m:t>h</m:t>
                    </m:r>
                    <m:d>
                      <m:dPr>
                        <m:ctrlPr>
                          <a:rPr lang="zh-CN" altLang="zh-CN" b="0" i="1">
                            <a:latin typeface="Cambria Math" panose="02040503050406030204" pitchFamily="18" charset="0"/>
                          </a:rPr>
                        </m:ctrlPr>
                      </m:dPr>
                      <m:e>
                        <m:r>
                          <a:rPr lang="en-US" altLang="zh-CN" b="0" i="1">
                            <a:latin typeface="Cambria Math" charset="0"/>
                          </a:rPr>
                          <m:t> </m:t>
                        </m:r>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e>
                    </m:d>
                    <m:r>
                      <a:rPr lang="en-US" altLang="zh-CN" b="0" i="1">
                        <a:latin typeface="Cambria Math" charset="0"/>
                      </a:rPr>
                      <m:t>=</m:t>
                    </m:r>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0</m:t>
                        </m:r>
                      </m:sub>
                    </m:sSub>
                    <m:r>
                      <a:rPr lang="en-US" altLang="zh-CN" b="0" i="1">
                        <a:latin typeface="Cambria Math" charset="0"/>
                      </a:rPr>
                      <m:t>+</m:t>
                    </m:r>
                    <m:sSub>
                      <m:sSubPr>
                        <m:ctrlPr>
                          <a:rPr lang="zh-CN" altLang="zh-CN" b="0" i="1">
                            <a:latin typeface="Cambria Math" panose="02040503050406030204" pitchFamily="18" charset="0"/>
                          </a:rPr>
                        </m:ctrlPr>
                      </m:sSubPr>
                      <m:e>
                        <m:r>
                          <a:rPr lang="en-US" altLang="zh-CN" b="0" i="1">
                            <a:latin typeface="Cambria Math" charset="0"/>
                          </a:rPr>
                          <m:t>𝑤</m:t>
                        </m:r>
                      </m:e>
                      <m:sub>
                        <m:r>
                          <a:rPr lang="en-US" altLang="zh-CN" b="0" i="1">
                            <a:latin typeface="Cambria Math" charset="0"/>
                          </a:rPr>
                          <m:t>1</m:t>
                        </m:r>
                      </m:sub>
                    </m:sSub>
                    <m:sSup>
                      <m:sSupPr>
                        <m:ctrlPr>
                          <a:rPr lang="zh-CN" altLang="zh-CN" b="0" i="1">
                            <a:latin typeface="Cambria Math" panose="02040503050406030204" pitchFamily="18" charset="0"/>
                          </a:rPr>
                        </m:ctrlPr>
                      </m:sSupPr>
                      <m:e>
                        <m:r>
                          <a:rPr lang="en-US" altLang="zh-CN" b="0" i="1">
                            <a:latin typeface="Cambria Math" charset="0"/>
                          </a:rPr>
                          <m:t>𝑥</m:t>
                        </m:r>
                      </m:e>
                      <m:sup>
                        <m:r>
                          <a:rPr lang="en-US" altLang="zh-CN" b="0" i="1">
                            <a:latin typeface="Cambria Math" charset="0"/>
                          </a:rPr>
                          <m:t>(</m:t>
                        </m:r>
                        <m:r>
                          <a:rPr lang="en-US" altLang="zh-CN" b="0" i="1">
                            <a:latin typeface="Cambria Math" charset="0"/>
                          </a:rPr>
                          <m:t>𝑖</m:t>
                        </m:r>
                        <m:r>
                          <a:rPr lang="en-US" altLang="zh-CN" b="0" i="1">
                            <a:latin typeface="Cambria Math" charset="0"/>
                          </a:rPr>
                          <m:t>)</m:t>
                        </m:r>
                      </m:sup>
                    </m:sSup>
                    <m:r>
                      <a:rPr lang="en-US" altLang="zh-CN" b="0" i="1" smtClean="0">
                        <a:latin typeface="Cambria Math" charset="0"/>
                      </a:rPr>
                      <m:t>.</m:t>
                    </m:r>
                  </m:oMath>
                </a14:m>
                <a:r>
                  <a:rPr lang="en-US" b="0" dirty="0" smtClean="0">
                    <a:latin typeface="Arial" panose="020B0604020202020204" pitchFamily="34" charset="0"/>
                    <a:cs typeface="Arial" panose="020B0604020202020204" pitchFamily="34" charset="0"/>
                  </a:rPr>
                  <a:t> </a:t>
                </a:r>
                <a:endParaRPr lang="en-US" b="0"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524" t="-4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1125967" y="1673225"/>
              <a:ext cx="9966380" cy="1032270"/>
            </p:xfrm>
            <a:graphic>
              <a:graphicData uri="http://schemas.openxmlformats.org/drawingml/2006/table">
                <a:tbl>
                  <a:tblPr firstRow="1" firstCol="1" bandRow="1">
                    <a:tableStyleId>{5940675A-B579-460E-94D1-54222C63F5DA}</a:tableStyleId>
                  </a:tblPr>
                  <a:tblGrid>
                    <a:gridCol w="996638">
                      <a:extLst>
                        <a:ext uri="{9D8B030D-6E8A-4147-A177-3AD203B41FA5}">
                          <a16:colId xmlns="" xmlns:a16="http://schemas.microsoft.com/office/drawing/2014/main" val="20000"/>
                        </a:ext>
                      </a:extLst>
                    </a:gridCol>
                    <a:gridCol w="996638">
                      <a:extLst>
                        <a:ext uri="{9D8B030D-6E8A-4147-A177-3AD203B41FA5}">
                          <a16:colId xmlns="" xmlns:a16="http://schemas.microsoft.com/office/drawing/2014/main" val="20001"/>
                        </a:ext>
                      </a:extLst>
                    </a:gridCol>
                    <a:gridCol w="996638">
                      <a:extLst>
                        <a:ext uri="{9D8B030D-6E8A-4147-A177-3AD203B41FA5}">
                          <a16:colId xmlns="" xmlns:a16="http://schemas.microsoft.com/office/drawing/2014/main" val="20002"/>
                        </a:ext>
                      </a:extLst>
                    </a:gridCol>
                    <a:gridCol w="996638">
                      <a:extLst>
                        <a:ext uri="{9D8B030D-6E8A-4147-A177-3AD203B41FA5}">
                          <a16:colId xmlns="" xmlns:a16="http://schemas.microsoft.com/office/drawing/2014/main" val="20003"/>
                        </a:ext>
                      </a:extLst>
                    </a:gridCol>
                    <a:gridCol w="996638">
                      <a:extLst>
                        <a:ext uri="{9D8B030D-6E8A-4147-A177-3AD203B41FA5}">
                          <a16:colId xmlns="" xmlns:a16="http://schemas.microsoft.com/office/drawing/2014/main" val="20004"/>
                        </a:ext>
                      </a:extLst>
                    </a:gridCol>
                    <a:gridCol w="996638">
                      <a:extLst>
                        <a:ext uri="{9D8B030D-6E8A-4147-A177-3AD203B41FA5}">
                          <a16:colId xmlns="" xmlns:a16="http://schemas.microsoft.com/office/drawing/2014/main" val="20005"/>
                        </a:ext>
                      </a:extLst>
                    </a:gridCol>
                    <a:gridCol w="996638">
                      <a:extLst>
                        <a:ext uri="{9D8B030D-6E8A-4147-A177-3AD203B41FA5}">
                          <a16:colId xmlns="" xmlns:a16="http://schemas.microsoft.com/office/drawing/2014/main" val="20006"/>
                        </a:ext>
                      </a:extLst>
                    </a:gridCol>
                    <a:gridCol w="996638">
                      <a:extLst>
                        <a:ext uri="{9D8B030D-6E8A-4147-A177-3AD203B41FA5}">
                          <a16:colId xmlns="" xmlns:a16="http://schemas.microsoft.com/office/drawing/2014/main" val="20007"/>
                        </a:ext>
                      </a:extLst>
                    </a:gridCol>
                    <a:gridCol w="996638">
                      <a:extLst>
                        <a:ext uri="{9D8B030D-6E8A-4147-A177-3AD203B41FA5}">
                          <a16:colId xmlns="" xmlns:a16="http://schemas.microsoft.com/office/drawing/2014/main" val="20008"/>
                        </a:ext>
                      </a:extLst>
                    </a:gridCol>
                    <a:gridCol w="996638">
                      <a:extLst>
                        <a:ext uri="{9D8B030D-6E8A-4147-A177-3AD203B41FA5}">
                          <a16:colId xmlns="" xmlns:a16="http://schemas.microsoft.com/office/drawing/2014/main" val="20009"/>
                        </a:ext>
                      </a:extLst>
                    </a:gridCol>
                  </a:tblGrid>
                  <a:tr h="51613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n-US" sz="2400" kern="100">
                                    <a:effectLst/>
                                    <a:latin typeface="Cambria Math" charset="0"/>
                                  </a:rPr>
                                  <m:t>𝑥</m:t>
                                </m:r>
                              </m:oMath>
                            </m:oMathPara>
                          </a14:m>
                          <a:endParaRPr dirty="0">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-12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29</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60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val="10000"/>
                      </a:ext>
                    </a:extLst>
                  </a:tr>
                  <a:tr h="51613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n-US" sz="2400" kern="100">
                                    <a:effectLst/>
                                    <a:latin typeface="Cambria Math" charset="0"/>
                                  </a:rPr>
                                  <m:t>𝑦</m:t>
                                </m:r>
                              </m:oMath>
                            </m:oMathPara>
                          </a14:m>
                          <a:endParaRPr>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5</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8</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7</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15</a:t>
                          </a: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val="10001"/>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7961058"/>
                  </p:ext>
                </p:extLst>
              </p:nvPr>
            </p:nvGraphicFramePr>
            <p:xfrm>
              <a:off x="1125967" y="1673225"/>
              <a:ext cx="9966380" cy="1032270"/>
            </p:xfrm>
            <a:graphic>
              <a:graphicData uri="http://schemas.openxmlformats.org/drawingml/2006/table">
                <a:tbl>
                  <a:tblPr firstRow="1" firstCol="1" bandRow="1">
                    <a:tableStyleId>{5940675A-B579-460E-94D1-54222C63F5DA}</a:tableStyleId>
                  </a:tblPr>
                  <a:tblGrid>
                    <a:gridCol w="996638">
                      <a:extLst>
                        <a:ext uri="{9D8B030D-6E8A-4147-A177-3AD203B41FA5}">
                          <a16:colId xmlns="" xmlns:a16="http://schemas.microsoft.com/office/drawing/2014/main" xmlns:a14="http://schemas.microsoft.com/office/drawing/2010/main" val="20000"/>
                        </a:ext>
                      </a:extLst>
                    </a:gridCol>
                    <a:gridCol w="996638">
                      <a:extLst>
                        <a:ext uri="{9D8B030D-6E8A-4147-A177-3AD203B41FA5}">
                          <a16:colId xmlns="" xmlns:a16="http://schemas.microsoft.com/office/drawing/2014/main" xmlns:a14="http://schemas.microsoft.com/office/drawing/2010/main" val="20001"/>
                        </a:ext>
                      </a:extLst>
                    </a:gridCol>
                    <a:gridCol w="996638">
                      <a:extLst>
                        <a:ext uri="{9D8B030D-6E8A-4147-A177-3AD203B41FA5}">
                          <a16:colId xmlns="" xmlns:a16="http://schemas.microsoft.com/office/drawing/2014/main" xmlns:a14="http://schemas.microsoft.com/office/drawing/2010/main" val="20002"/>
                        </a:ext>
                      </a:extLst>
                    </a:gridCol>
                    <a:gridCol w="996638">
                      <a:extLst>
                        <a:ext uri="{9D8B030D-6E8A-4147-A177-3AD203B41FA5}">
                          <a16:colId xmlns="" xmlns:a16="http://schemas.microsoft.com/office/drawing/2014/main" xmlns:a14="http://schemas.microsoft.com/office/drawing/2010/main" val="20003"/>
                        </a:ext>
                      </a:extLst>
                    </a:gridCol>
                    <a:gridCol w="996638">
                      <a:extLst>
                        <a:ext uri="{9D8B030D-6E8A-4147-A177-3AD203B41FA5}">
                          <a16:colId xmlns="" xmlns:a16="http://schemas.microsoft.com/office/drawing/2014/main" xmlns:a14="http://schemas.microsoft.com/office/drawing/2010/main" val="20004"/>
                        </a:ext>
                      </a:extLst>
                    </a:gridCol>
                    <a:gridCol w="996638">
                      <a:extLst>
                        <a:ext uri="{9D8B030D-6E8A-4147-A177-3AD203B41FA5}">
                          <a16:colId xmlns="" xmlns:a16="http://schemas.microsoft.com/office/drawing/2014/main" xmlns:a14="http://schemas.microsoft.com/office/drawing/2010/main" val="20005"/>
                        </a:ext>
                      </a:extLst>
                    </a:gridCol>
                    <a:gridCol w="996638">
                      <a:extLst>
                        <a:ext uri="{9D8B030D-6E8A-4147-A177-3AD203B41FA5}">
                          <a16:colId xmlns="" xmlns:a16="http://schemas.microsoft.com/office/drawing/2014/main" xmlns:a14="http://schemas.microsoft.com/office/drawing/2010/main" val="20006"/>
                        </a:ext>
                      </a:extLst>
                    </a:gridCol>
                    <a:gridCol w="996638">
                      <a:extLst>
                        <a:ext uri="{9D8B030D-6E8A-4147-A177-3AD203B41FA5}">
                          <a16:colId xmlns="" xmlns:a16="http://schemas.microsoft.com/office/drawing/2014/main" xmlns:a14="http://schemas.microsoft.com/office/drawing/2010/main" val="20007"/>
                        </a:ext>
                      </a:extLst>
                    </a:gridCol>
                    <a:gridCol w="996638">
                      <a:extLst>
                        <a:ext uri="{9D8B030D-6E8A-4147-A177-3AD203B41FA5}">
                          <a16:colId xmlns="" xmlns:a16="http://schemas.microsoft.com/office/drawing/2014/main" xmlns:a14="http://schemas.microsoft.com/office/drawing/2010/main" val="20008"/>
                        </a:ext>
                      </a:extLst>
                    </a:gridCol>
                    <a:gridCol w="996638">
                      <a:extLst>
                        <a:ext uri="{9D8B030D-6E8A-4147-A177-3AD203B41FA5}">
                          <a16:colId xmlns="" xmlns:a16="http://schemas.microsoft.com/office/drawing/2014/main" xmlns:a14="http://schemas.microsoft.com/office/drawing/2010/main" val="20009"/>
                        </a:ext>
                      </a:extLst>
                    </a:gridCol>
                  </a:tblGrid>
                  <a:tr h="516135">
                    <a:tc>
                      <a:txBody>
                        <a:bodyPr/>
                        <a:lstStyle/>
                        <a:p>
                          <a:endParaRPr lang="en-US"/>
                        </a:p>
                      </a:txBody>
                      <a:tcPr marL="68580" marR="68580" marT="0" marB="0" anchor="ctr">
                        <a:blipFill rotWithShape="0">
                          <a:blip r:embed="rId4"/>
                          <a:stretch>
                            <a:fillRect l="-610" t="-1176" r="-898780" b="-123529"/>
                          </a:stretch>
                        </a:blipFill>
                      </a:tcP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-12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29</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43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60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xmlns:a14="http://schemas.microsoft.com/office/drawing/2010/main" val="10000"/>
                      </a:ext>
                    </a:extLst>
                  </a:tr>
                  <a:tr h="516135">
                    <a:tc>
                      <a:txBody>
                        <a:bodyPr/>
                        <a:lstStyle/>
                        <a:p>
                          <a:endParaRPr lang="en-US"/>
                        </a:p>
                      </a:txBody>
                      <a:tcPr marL="68580" marR="68580" marT="0" marB="0" anchor="ctr">
                        <a:blipFill rotWithShape="0">
                          <a:blip r:embed="rId4"/>
                          <a:stretch>
                            <a:fillRect l="-610" t="-101176" r="-898780" b="-23529"/>
                          </a:stretch>
                        </a:blipFill>
                      </a:tcP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2</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3</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5</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8</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7</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10</a:t>
                          </a:r>
                        </a:p>
                      </a:txBody>
                      <a:tcPr marL="68580" marR="68580" marT="0" marB="0" anchor="ctr"/>
                    </a:tc>
                    <a:tc>
                      <a:txBody>
                        <a:bodyPr/>
                        <a:lstStyle/>
                        <a:p>
                          <a:pPr algn="ctr">
                            <a:lnSpc>
                              <a:spcPct val="115000"/>
                            </a:lnSpc>
                            <a:spcAft>
                              <a:spcPts val="0"/>
                            </a:spcAft>
                          </a:pPr>
                          <a:r>
                            <a:rPr lang="en-US" sz="2400">
                              <a:latin typeface="Arial" panose="020B0604020202020204" pitchFamily="34" charset="0"/>
                              <a:cs typeface="Arial" panose="020B0604020202020204" pitchFamily="34" charset="0"/>
                            </a:rPr>
                            <a:t>15</a:t>
                          </a:r>
                        </a:p>
                      </a:txBody>
                      <a:tcPr marL="68580" marR="68580" marT="0" marB="0" anchor="ctr"/>
                    </a:tc>
                    <a:tc>
                      <a:txBody>
                        <a:bodyPr/>
                        <a:lstStyle/>
                        <a:p>
                          <a:pPr algn="ctr">
                            <a:lnSpc>
                              <a:spcPct val="115000"/>
                            </a:lnSpc>
                            <a:spcAft>
                              <a:spcPts val="0"/>
                            </a:spcAft>
                          </a:pPr>
                          <a:r>
                            <a:rPr lang="en-US" sz="2400" dirty="0">
                              <a:latin typeface="Arial" panose="020B0604020202020204" pitchFamily="34" charset="0"/>
                              <a:cs typeface="Arial" panose="020B0604020202020204" pitchFamily="34" charset="0"/>
                            </a:rPr>
                            <a:t>…</a:t>
                          </a:r>
                        </a:p>
                      </a:txBody>
                      <a:tcPr marL="68580" marR="68580" marT="0" marB="0" anchor="ctr"/>
                    </a:tc>
                    <a:extLst>
                      <a:ext uri="{0D108BD9-81ED-4DB2-BD59-A6C34878D82A}">
                        <a16:rowId xmlns="" xmlns:a16="http://schemas.microsoft.com/office/drawing/2014/main"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13633386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b="1" dirty="0">
                <a:latin typeface="Arial" panose="020B0604020202020204" pitchFamily="34" charset="0"/>
                <a:cs typeface="Arial" panose="020B0604020202020204" pitchFamily="34" charset="0"/>
              </a:rPr>
              <a:t>Regularization Factors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4E96CBCF-9152-764E-86BD-46ACF28E01B2}"/>
                  </a:ext>
                </a:extLst>
              </p:cNvPr>
              <p:cNvSpPr>
                <a:spLocks noGrp="1"/>
              </p:cNvSpPr>
              <p:nvPr>
                <p:ph idx="1"/>
              </p:nvPr>
            </p:nvSpPr>
            <p:spPr/>
            <p:txBody>
              <a:bodyPr>
                <a:normAutofit/>
              </a:bodyPr>
              <a:lstStyle/>
              <a:p>
                <a:pPr>
                  <a:lnSpc>
                    <a:spcPct val="110000"/>
                  </a:lnSpc>
                  <a:buFont typeface="Arial" panose="020B0604020202020204" pitchFamily="34" charset="0"/>
                  <a:buChar char="•"/>
                </a:pPr>
                <a:r>
                  <a:rPr lang="en-US" altLang="zh-CN" b="0" dirty="0" smtClean="0">
                    <a:latin typeface="Arial" panose="020B0604020202020204" pitchFamily="34" charset="0"/>
                  </a:rPr>
                  <a:t>In </a:t>
                </a:r>
                <a:r>
                  <a:rPr lang="en-US" altLang="zh-CN" b="0" dirty="0">
                    <a:latin typeface="Arial" panose="020B0604020202020204" pitchFamily="34" charset="0"/>
                  </a:rPr>
                  <a:t>weight decay, we </a:t>
                </a:r>
                <a:r>
                  <a:rPr lang="en-US" altLang="zh-CN" b="0" dirty="0" smtClean="0">
                    <a:latin typeface="Arial" panose="020B0604020202020204" pitchFamily="34" charset="0"/>
                  </a:rPr>
                  <a:t>express </a:t>
                </a:r>
                <a:r>
                  <a:rPr lang="en-US" altLang="zh-CN" b="0" dirty="0">
                    <a:latin typeface="Arial" panose="020B0604020202020204" pitchFamily="34" charset="0"/>
                  </a:rPr>
                  <a:t>our preference for a linear model defined with a smaller weight, but there are many other ways to express preferences for different models and solutions. The methods used for adjusting models are collectively called regularization. </a:t>
                </a:r>
              </a:p>
              <a:p>
                <a:pPr>
                  <a:lnSpc>
                    <a:spcPct val="110000"/>
                  </a:lnSpc>
                  <a:buFont typeface="Arial" panose="020B0604020202020204" pitchFamily="34" charset="0"/>
                  <a:buChar char="•"/>
                </a:pPr>
                <a:r>
                  <a:rPr lang="en-US" altLang="zh-CN" b="0" dirty="0" smtClean="0">
                    <a:latin typeface="Arial" panose="020B0604020202020204" pitchFamily="34" charset="0"/>
                  </a:rPr>
                  <a:t>Typically</a:t>
                </a:r>
                <a:r>
                  <a:rPr lang="en-US" altLang="zh-CN" b="0" dirty="0">
                    <a:latin typeface="Arial" panose="020B0604020202020204" pitchFamily="34" charset="0"/>
                  </a:rPr>
                  <a:t>, researchers regularize a deep learning model by adding a regularization term to the original loss function. </a:t>
                </a:r>
              </a:p>
              <a:p>
                <a:pPr marL="374650" lvl="1" indent="0">
                  <a:lnSpc>
                    <a:spcPct val="110000"/>
                  </a:lnSpc>
                  <a:buNone/>
                </a:pPr>
                <a:r>
                  <a:rPr lang="en-US" altLang="zh-CN" dirty="0">
                    <a:latin typeface="Arial" panose="020B0604020202020204" pitchFamily="34" charset="0"/>
                  </a:rPr>
                  <a:t>In the preceding weight decay example, the regularization term is </a:t>
                </a:r>
                <a14:m>
                  <m:oMath xmlns:m="http://schemas.openxmlformats.org/officeDocument/2006/math">
                    <m:r>
                      <m:rPr>
                        <m:sty m:val="p"/>
                      </m:rPr>
                      <a:rPr lang="en-US" altLang="zh-CN" b="0">
                        <a:latin typeface="Cambria Math" panose="02040503050406030204" pitchFamily="18" charset="0"/>
                      </a:rPr>
                      <m:t>Ω</m:t>
                    </m:r>
                    <m:d>
                      <m:dPr>
                        <m:ctrlPr>
                          <a:rPr lang="zh-CN" altLang="zh-CN" b="1" i="1">
                            <a:latin typeface="Cambria Math" panose="02040503050406030204" pitchFamily="18" charset="0"/>
                          </a:rPr>
                        </m:ctrlPr>
                      </m:dPr>
                      <m:e>
                        <m:r>
                          <a:rPr lang="en-US" altLang="zh-CN" b="1" i="1">
                            <a:latin typeface="Cambria Math" panose="02040503050406030204" pitchFamily="18" charset="0"/>
                          </a:rPr>
                          <m:t>𝒘</m:t>
                        </m:r>
                      </m:e>
                    </m:d>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𝒘</m:t>
                    </m:r>
                    <m:r>
                      <a:rPr lang="en-US" altLang="zh-CN" b="0" i="1" smtClean="0">
                        <a:latin typeface="Cambria Math" panose="02040503050406030204" pitchFamily="18" charset="0"/>
                      </a:rPr>
                      <m:t>.</m:t>
                    </m:r>
                  </m:oMath>
                </a14:m>
                <a:endParaRPr lang="en-US" altLang="zh-CN" dirty="0">
                  <a:latin typeface="Arial" panose="020B0604020202020204" pitchFamily="34" charset="0"/>
                </a:endParaRPr>
              </a:p>
              <a:p>
                <a:pPr>
                  <a:lnSpc>
                    <a:spcPct val="110000"/>
                  </a:lnSpc>
                  <a:buFont typeface="Arial" panose="020B0604020202020204" pitchFamily="34" charset="0"/>
                  <a:buChar char="•"/>
                </a:pPr>
                <a:r>
                  <a:rPr lang="en-US" altLang="zh-CN" b="0" dirty="0" smtClean="0">
                    <a:latin typeface="Arial" panose="020B0604020202020204" pitchFamily="34" charset="0"/>
                  </a:rPr>
                  <a:t>There </a:t>
                </a:r>
                <a:r>
                  <a:rPr lang="en-US" altLang="zh-CN" b="0" dirty="0">
                    <a:latin typeface="Arial" panose="020B0604020202020204" pitchFamily="34" charset="0"/>
                  </a:rPr>
                  <a:t>are many methods for regularizing deep learning. The following </a:t>
                </a:r>
                <a:r>
                  <a:rPr lang="en-US" altLang="zh-CN" b="0" dirty="0" smtClean="0">
                    <a:latin typeface="Arial" panose="020B0604020202020204" pitchFamily="34" charset="0"/>
                  </a:rPr>
                  <a:t>slides describe </a:t>
                </a:r>
                <a:r>
                  <a:rPr lang="en-US" altLang="zh-CN" b="0" dirty="0">
                    <a:latin typeface="Arial" panose="020B0604020202020204" pitchFamily="34" charset="0"/>
                  </a:rPr>
                  <a:t>some of the important methods.</a:t>
                </a:r>
                <a:endParaRPr lang="zh-CN" altLang="zh-CN"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4E96CBCF-9152-764E-86BD-46ACF28E01B2}"/>
                  </a:ext>
                </a:extLst>
              </p:cNvPr>
              <p:cNvSpPr>
                <a:spLocks noGrp="1" noRot="1" noChangeAspect="1" noMove="1" noResize="1" noEditPoints="1" noAdjustHandles="1" noChangeArrowheads="1" noChangeShapeType="1" noTextEdit="1"/>
              </p:cNvSpPr>
              <p:nvPr>
                <p:ph idx="1"/>
              </p:nvPr>
            </p:nvSpPr>
            <p:spPr>
              <a:blipFill rotWithShape="0">
                <a:blip r:embed="rId2"/>
                <a:stretch>
                  <a:fillRect l="-524" t="-461"/>
                </a:stretch>
              </a:blipFill>
            </p:spPr>
            <p:txBody>
              <a:bodyPr/>
              <a:lstStyle/>
              <a:p>
                <a:r>
                  <a:rPr lang="en-US">
                    <a:noFill/>
                  </a:rPr>
                  <a:t> </a:t>
                </a:r>
              </a:p>
            </p:txBody>
          </p:sp>
        </mc:Fallback>
      </mc:AlternateContent>
    </p:spTree>
    <p:extLst>
      <p:ext uri="{BB962C8B-B14F-4D97-AF65-F5344CB8AC3E}">
        <p14:creationId xmlns:p14="http://schemas.microsoft.com/office/powerpoint/2010/main" val="24681446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9EDE9A-BC55-4D46-BE00-AABEA492CD39}"/>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L2 Norm Regularization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05895AB-7E4F-354E-B395-3E49E02EF8D0}"/>
                  </a:ext>
                </a:extLst>
              </p:cNvPr>
              <p:cNvSpPr>
                <a:spLocks noGrp="1"/>
              </p:cNvSpPr>
              <p:nvPr>
                <p:ph idx="1"/>
              </p:nvPr>
            </p:nvSpPr>
            <p:spPr/>
            <p:txBody>
              <a:bodyPr>
                <a:normAutofit/>
              </a:bodyPr>
              <a:lstStyle/>
              <a:p>
                <a:pPr marL="0" indent="0">
                  <a:lnSpc>
                    <a:spcPct val="100000"/>
                  </a:lnSpc>
                  <a:buNone/>
                </a:pPr>
                <a:r>
                  <a:rPr lang="en-US" altLang="zh-CN" b="0" dirty="0" smtClean="0">
                    <a:latin typeface="Arial" panose="020B0604020202020204" pitchFamily="34" charset="0"/>
                  </a:rPr>
                  <a:t>The weight decay mentioned earlier </a:t>
                </a:r>
                <a:r>
                  <a:rPr lang="en-US" altLang="zh-CN" b="0" dirty="0">
                    <a:latin typeface="Arial" panose="020B0604020202020204" pitchFamily="34" charset="0"/>
                  </a:rPr>
                  <a:t>is L2 norm regularization. In L2 norm regularization, the quadratic sum of all feature weights is defined as the complexity of the model, that is,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𝒘</m:t>
                    </m:r>
                  </m:oMath>
                </a14:m>
                <a:r>
                  <a:rPr lang="en-US" altLang="zh-CN" b="0" dirty="0" smtClean="0">
                    <a:latin typeface="Arial" panose="020B0604020202020204" pitchFamily="34" charset="0"/>
                  </a:rPr>
                  <a:t>.</a:t>
                </a:r>
                <a:endParaRPr lang="en-US" altLang="zh-CN" b="0" dirty="0">
                  <a:latin typeface="Arial" panose="020B0604020202020204" pitchFamily="34" charset="0"/>
                </a:endParaRPr>
              </a:p>
              <a:p>
                <a:pPr marL="265113" lvl="1" indent="-265113">
                  <a:lnSpc>
                    <a:spcPct val="100000"/>
                  </a:lnSpc>
                </a:pPr>
                <a:r>
                  <a:rPr lang="en-US" altLang="zh-CN" dirty="0" smtClean="0">
                    <a:latin typeface="Arial" panose="020B0604020202020204" pitchFamily="34" charset="0"/>
                  </a:rPr>
                  <a:t>The </a:t>
                </a:r>
                <a:r>
                  <a:rPr lang="en-US" altLang="zh-CN" dirty="0">
                    <a:latin typeface="Arial" panose="020B0604020202020204" pitchFamily="34" charset="0"/>
                  </a:rPr>
                  <a:t>objective of the original linear regression model is to minimize empirical risks. The formula is as follows:</a:t>
                </a:r>
              </a:p>
              <a:p>
                <a:pPr marL="457200" lvl="1" indent="0">
                  <a:lnSpc>
                    <a:spcPct val="100000"/>
                  </a:lnSpc>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𝑚𝑖𝑛</m:t>
                      </m:r>
                      <m:r>
                        <a:rPr lang="en-US" altLang="zh-CN" b="0" i="1">
                          <a:latin typeface="Cambria Math" panose="02040503050406030204" pitchFamily="18" charset="0"/>
                        </a:rPr>
                        <m:t> </m:t>
                      </m:r>
                      <m:r>
                        <a:rPr lang="en-US" altLang="zh-CN" b="0" i="1">
                          <a:latin typeface="Cambria Math" panose="02040503050406030204" pitchFamily="18" charset="0"/>
                        </a:rPr>
                        <m:t>𝐽</m:t>
                      </m:r>
                      <m:d>
                        <m:dPr>
                          <m:ctrlPr>
                            <a:rPr lang="zh-CN" altLang="zh-CN" i="1">
                              <a:latin typeface="Cambria Math" panose="02040503050406030204" pitchFamily="18" charset="0"/>
                            </a:rPr>
                          </m:ctrlPr>
                        </m:dPr>
                        <m:e>
                          <m:r>
                            <a:rPr lang="en-US" altLang="zh-CN" b="0" i="1">
                              <a:latin typeface="Cambria Math" panose="02040503050406030204" pitchFamily="18" charset="0"/>
                            </a:rPr>
                            <m:t>𝑤</m:t>
                          </m:r>
                        </m:e>
                      </m:d>
                      <m:r>
                        <a:rPr lang="en-US" altLang="zh-CN" b="0" i="1">
                          <a:latin typeface="Cambria Math" panose="02040503050406030204" pitchFamily="18" charset="0"/>
                        </a:rPr>
                        <m:t>=</m:t>
                      </m:r>
                      <m:r>
                        <a:rPr lang="en-US" altLang="zh-CN" b="0" i="1">
                          <a:latin typeface="Cambria Math" panose="02040503050406030204" pitchFamily="18" charset="0"/>
                        </a:rPr>
                        <m:t>𝑚𝑖𝑛</m:t>
                      </m:r>
                      <m:d>
                        <m:dPr>
                          <m:ctrlPr>
                            <a:rPr lang="zh-CN" altLang="zh-CN" i="1">
                              <a:latin typeface="Cambria Math" panose="02040503050406030204" pitchFamily="18" charset="0"/>
                            </a:rPr>
                          </m:ctrlPr>
                        </m:dPr>
                        <m:e>
                          <m:r>
                            <a:rPr lang="en-US" altLang="zh-CN" b="0" i="1">
                              <a:latin typeface="Cambria Math" panose="02040503050406030204" pitchFamily="18" charset="0"/>
                            </a:rPr>
                            <m:t>𝐿𝑜𝑠𝑠</m:t>
                          </m:r>
                          <m:d>
                            <m:dPr>
                              <m:ctrlPr>
                                <a:rPr lang="zh-CN" altLang="zh-CN" i="1">
                                  <a:latin typeface="Cambria Math" panose="02040503050406030204" pitchFamily="18" charset="0"/>
                                </a:rPr>
                              </m:ctrlPr>
                            </m:dPr>
                            <m:e>
                              <m:r>
                                <a:rPr lang="en-US" altLang="zh-CN" b="0" i="1">
                                  <a:latin typeface="Cambria Math" panose="02040503050406030204" pitchFamily="18" charset="0"/>
                                </a:rPr>
                                <m:t>𝐷𝑎𝑡𝑎</m:t>
                              </m:r>
                            </m:e>
                            <m:e>
                              <m:r>
                                <a:rPr lang="en-US" altLang="zh-CN" b="0" i="1">
                                  <a:latin typeface="Cambria Math" panose="02040503050406030204" pitchFamily="18" charset="0"/>
                                </a:rPr>
                                <m:t>𝑀𝑜𝑑𝑒𝑙</m:t>
                              </m:r>
                            </m:e>
                          </m:d>
                        </m:e>
                      </m:d>
                      <m:r>
                        <a:rPr lang="en-US" altLang="zh-CN" b="0" i="1">
                          <a:latin typeface="Cambria Math" panose="02040503050406030204" pitchFamily="18" charset="0"/>
                        </a:rPr>
                        <m:t>=</m:t>
                      </m:r>
                      <m:r>
                        <a:rPr lang="en-US" altLang="zh-CN" b="0" i="1">
                          <a:latin typeface="Cambria Math" panose="02040503050406030204" pitchFamily="18" charset="0"/>
                        </a:rPr>
                        <m:t>𝑚𝑖𝑛</m:t>
                      </m:r>
                      <m:r>
                        <a:rPr lang="en-US" altLang="zh-CN" b="0" i="1">
                          <a:latin typeface="Cambria Math" panose="02040503050406030204" pitchFamily="18" charset="0"/>
                        </a:rPr>
                        <m:t> </m:t>
                      </m:r>
                      <m:r>
                        <a:rPr lang="en-US" altLang="zh-CN" b="0" i="1">
                          <a:latin typeface="Cambria Math" panose="02040503050406030204" pitchFamily="18" charset="0"/>
                        </a:rPr>
                        <m:t>𝑀𝑆𝐸</m:t>
                      </m:r>
                    </m:oMath>
                  </m:oMathPara>
                </a14:m>
                <a:endParaRPr lang="en-US" altLang="zh-CN" dirty="0">
                  <a:latin typeface="Arial" panose="020B0604020202020204" pitchFamily="34" charset="0"/>
                </a:endParaRPr>
              </a:p>
              <a:p>
                <a:pPr lvl="1">
                  <a:lnSpc>
                    <a:spcPct val="100000"/>
                  </a:lnSpc>
                </a:pPr>
                <a:endParaRPr lang="en-US" altLang="zh-CN" dirty="0">
                  <a:latin typeface="Arial" panose="020B0604020202020204" pitchFamily="34" charset="0"/>
                </a:endParaRPr>
              </a:p>
              <a:p>
                <a:pPr marL="265113" lvl="1" indent="-265113">
                  <a:lnSpc>
                    <a:spcPct val="100000"/>
                  </a:lnSpc>
                </a:pPr>
                <a:r>
                  <a:rPr lang="en-US" altLang="zh-CN" dirty="0" smtClean="0">
                    <a:latin typeface="Arial" panose="020B0604020202020204" pitchFamily="34" charset="0"/>
                  </a:rPr>
                  <a:t>L2 </a:t>
                </a:r>
                <a:r>
                  <a:rPr lang="en-US" altLang="zh-CN" dirty="0">
                    <a:latin typeface="Arial" panose="020B0604020202020204" pitchFamily="34" charset="0"/>
                  </a:rPr>
                  <a:t>norm </a:t>
                </a:r>
                <a:r>
                  <a:rPr lang="en-US" altLang="zh-CN" dirty="0" smtClean="0">
                    <a:latin typeface="Arial" panose="020B0604020202020204" pitchFamily="34" charset="0"/>
                  </a:rPr>
                  <a:t>regularization </a:t>
                </a:r>
                <a:r>
                  <a:rPr lang="en-US" altLang="zh-CN" dirty="0">
                    <a:latin typeface="Arial" panose="020B0604020202020204" pitchFamily="34" charset="0"/>
                  </a:rPr>
                  <a:t>aims to minimize loss and complexity, that is, to minimize the structure risk. The formula is as follows:</a:t>
                </a:r>
              </a:p>
              <a:p>
                <a:pPr marL="457200" lvl="1" indent="0">
                  <a:lnSpc>
                    <a:spcPct val="100000"/>
                  </a:lnSpc>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𝑚𝑖𝑛</m:t>
                      </m:r>
                      <m:r>
                        <a:rPr lang="en-US" altLang="zh-CN" b="0" i="1">
                          <a:latin typeface="Cambria Math" panose="02040503050406030204" pitchFamily="18" charset="0"/>
                        </a:rPr>
                        <m:t> </m:t>
                      </m:r>
                      <m:acc>
                        <m:accPr>
                          <m:chr m:val="̃"/>
                          <m:ctrlPr>
                            <a:rPr lang="zh-CN" altLang="zh-CN" i="1">
                              <a:latin typeface="Cambria Math" panose="02040503050406030204" pitchFamily="18" charset="0"/>
                            </a:rPr>
                          </m:ctrlPr>
                        </m:accPr>
                        <m:e>
                          <m:r>
                            <a:rPr lang="en-US" altLang="zh-CN" b="0" i="1">
                              <a:latin typeface="Cambria Math" panose="02040503050406030204" pitchFamily="18" charset="0"/>
                            </a:rPr>
                            <m:t>𝐽</m:t>
                          </m:r>
                        </m:e>
                      </m:acc>
                      <m:d>
                        <m:dPr>
                          <m:ctrlPr>
                            <a:rPr lang="zh-CN" altLang="zh-CN" i="1">
                              <a:latin typeface="Cambria Math" panose="02040503050406030204" pitchFamily="18" charset="0"/>
                            </a:rPr>
                          </m:ctrlPr>
                        </m:dPr>
                        <m:e>
                          <m:r>
                            <a:rPr lang="en-US" altLang="zh-CN" b="0" i="1">
                              <a:latin typeface="Cambria Math" panose="02040503050406030204" pitchFamily="18" charset="0"/>
                            </a:rPr>
                            <m:t>𝑤</m:t>
                          </m:r>
                        </m:e>
                      </m:d>
                      <m:r>
                        <a:rPr lang="en-US" altLang="zh-CN" b="0" i="1">
                          <a:latin typeface="Cambria Math" panose="02040503050406030204" pitchFamily="18" charset="0"/>
                        </a:rPr>
                        <m:t>=</m:t>
                      </m:r>
                      <m:r>
                        <a:rPr lang="en-US" altLang="zh-CN" b="0" i="1">
                          <a:latin typeface="Cambria Math" panose="02040503050406030204" pitchFamily="18" charset="0"/>
                        </a:rPr>
                        <m:t>𝑚𝑖𝑛</m:t>
                      </m:r>
                      <m:r>
                        <a:rPr lang="en-US" altLang="zh-CN" b="0" i="1">
                          <a:latin typeface="Cambria Math" panose="02040503050406030204" pitchFamily="18" charset="0"/>
                        </a:rPr>
                        <m:t> </m:t>
                      </m:r>
                      <m:d>
                        <m:dPr>
                          <m:ctrlPr>
                            <a:rPr lang="zh-CN" altLang="zh-CN" i="1">
                              <a:latin typeface="Cambria Math" panose="02040503050406030204" pitchFamily="18" charset="0"/>
                            </a:rPr>
                          </m:ctrlPr>
                        </m:dPr>
                        <m:e>
                          <m:r>
                            <a:rPr lang="en-US" altLang="zh-CN" b="0" i="1">
                              <a:latin typeface="Cambria Math" panose="02040503050406030204" pitchFamily="18" charset="0"/>
                            </a:rPr>
                            <m:t>𝐿𝑜𝑠𝑠</m:t>
                          </m:r>
                          <m:d>
                            <m:dPr>
                              <m:ctrlPr>
                                <a:rPr lang="zh-CN" altLang="zh-CN" i="1">
                                  <a:latin typeface="Cambria Math" panose="02040503050406030204" pitchFamily="18" charset="0"/>
                                </a:rPr>
                              </m:ctrlPr>
                            </m:dPr>
                            <m:e>
                              <m:r>
                                <a:rPr lang="en-US" altLang="zh-CN" b="0" i="1">
                                  <a:latin typeface="Cambria Math" panose="02040503050406030204" pitchFamily="18" charset="0"/>
                                </a:rPr>
                                <m:t>𝐷𝑎𝑡𝑎</m:t>
                              </m:r>
                            </m:e>
                            <m:e>
                              <m:r>
                                <a:rPr lang="en-US" altLang="zh-CN" b="0" i="1">
                                  <a:latin typeface="Cambria Math" panose="02040503050406030204" pitchFamily="18" charset="0"/>
                                </a:rPr>
                                <m:t>𝑀𝑜𝑑𝑒𝑙</m:t>
                              </m:r>
                            </m:e>
                          </m:d>
                          <m:r>
                            <a:rPr lang="en-US" altLang="zh-CN" b="0" i="1">
                              <a:latin typeface="Cambria Math" panose="02040503050406030204" pitchFamily="18" charset="0"/>
                            </a:rPr>
                            <m:t>+</m:t>
                          </m:r>
                          <m:r>
                            <a:rPr lang="en-US" altLang="zh-CN" b="0" i="1">
                              <a:latin typeface="Cambria Math" panose="02040503050406030204" pitchFamily="18" charset="0"/>
                            </a:rPr>
                            <m:t>𝑐𝑜𝑚𝑝𝑙𝑒𝑥𝑖𝑡𝑦</m:t>
                          </m:r>
                          <m:r>
                            <a:rPr lang="en-US" altLang="zh-CN" b="0" i="1">
                              <a:latin typeface="Cambria Math" panose="02040503050406030204" pitchFamily="18" charset="0"/>
                            </a:rPr>
                            <m:t>(</m:t>
                          </m:r>
                          <m:r>
                            <a:rPr lang="en-US" altLang="zh-CN" b="0" i="1">
                              <a:latin typeface="Cambria Math" panose="02040503050406030204" pitchFamily="18" charset="0"/>
                            </a:rPr>
                            <m:t>𝑀𝑜𝑑𝑒𝑙</m:t>
                          </m:r>
                          <m:r>
                            <a:rPr lang="en-US" altLang="zh-CN" b="0" i="1">
                              <a:latin typeface="Cambria Math" panose="02040503050406030204" pitchFamily="18" charset="0"/>
                            </a:rPr>
                            <m:t>)</m:t>
                          </m:r>
                        </m:e>
                      </m:d>
                    </m:oMath>
                  </m:oMathPara>
                </a14:m>
                <a:endParaRPr kumimoji="1" lang="en-US" altLang="zh-CN"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305895AB-7E4F-354E-B395-3E49E02EF8D0}"/>
                  </a:ext>
                </a:extLst>
              </p:cNvPr>
              <p:cNvSpPr>
                <a:spLocks noGrp="1" noRot="1" noChangeAspect="1" noMove="1" noResize="1" noEditPoints="1" noAdjustHandles="1" noChangeArrowheads="1" noChangeShapeType="1" noTextEdit="1"/>
              </p:cNvSpPr>
              <p:nvPr>
                <p:ph idx="1"/>
              </p:nvPr>
            </p:nvSpPr>
            <p:spPr>
              <a:blipFill rotWithShape="0">
                <a:blip r:embed="rId2"/>
                <a:stretch>
                  <a:fillRect l="-582" t="-461" r="-291"/>
                </a:stretch>
              </a:blipFill>
            </p:spPr>
            <p:txBody>
              <a:bodyPr/>
              <a:lstStyle/>
              <a:p>
                <a:r>
                  <a:rPr lang="en-US">
                    <a:noFill/>
                  </a:rPr>
                  <a:t> </a:t>
                </a:r>
              </a:p>
            </p:txBody>
          </p:sp>
        </mc:Fallback>
      </mc:AlternateContent>
    </p:spTree>
    <p:extLst>
      <p:ext uri="{BB962C8B-B14F-4D97-AF65-F5344CB8AC3E}">
        <p14:creationId xmlns:p14="http://schemas.microsoft.com/office/powerpoint/2010/main" val="33726800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562A1B-6BA2-2648-B987-591E686FB739}"/>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L2 Norm Regularization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8C6C1383-EA7B-F746-8DAD-337B838F3ECC}"/>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To </a:t>
                </a:r>
                <a:r>
                  <a:rPr lang="en-US" altLang="zh-CN" b="0" dirty="0">
                    <a:latin typeface="Arial" panose="020B0604020202020204" pitchFamily="34" charset="0"/>
                  </a:rPr>
                  <a:t>gain a greater understanding, we will </a:t>
                </a:r>
                <a:r>
                  <a:rPr lang="en-US" altLang="zh-CN" b="0" dirty="0" smtClean="0">
                    <a:latin typeface="Arial" panose="020B0604020202020204" pitchFamily="34" charset="0"/>
                  </a:rPr>
                  <a:t>examine </a:t>
                </a:r>
                <a:r>
                  <a:rPr lang="en-US" altLang="zh-CN" b="0" dirty="0">
                    <a:latin typeface="Arial" panose="020B0604020202020204" pitchFamily="34" charset="0"/>
                  </a:rPr>
                  <a:t>the gradient of the objective function for L2 norm regularization</a:t>
                </a:r>
                <a:r>
                  <a:rPr lang="en-US" altLang="zh-CN" b="0" dirty="0" smtClean="0">
                    <a:latin typeface="Arial" panose="020B0604020202020204" pitchFamily="34" charset="0"/>
                  </a:rPr>
                  <a:t>.</a:t>
                </a:r>
                <a:endParaRPr lang="en-US" altLang="zh-CN" b="0" dirty="0">
                  <a:latin typeface="Arial" panose="020B0604020202020204" pitchFamily="34" charset="0"/>
                </a:endParaRPr>
              </a:p>
              <a:p>
                <a:pPr>
                  <a:lnSpc>
                    <a:spcPct val="120000"/>
                  </a:lnSpc>
                  <a:buFont typeface="Arial" panose="020B0604020202020204" pitchFamily="34" charset="0"/>
                  <a:buChar char="•"/>
                </a:pPr>
                <a:r>
                  <a:rPr lang="en-US" altLang="zh-CN" b="0" dirty="0" smtClean="0">
                    <a:latin typeface="Arial" panose="020B0604020202020204" pitchFamily="34" charset="0"/>
                  </a:rPr>
                  <a:t>Assume </a:t>
                </a:r>
                <a:r>
                  <a:rPr lang="en-US" altLang="zh-CN" b="0" dirty="0">
                    <a:latin typeface="Arial" panose="020B0604020202020204" pitchFamily="34" charset="0"/>
                  </a:rPr>
                  <a:t>that a model has </a:t>
                </a:r>
                <a:r>
                  <a:rPr lang="en-US" altLang="zh-CN" b="0" dirty="0" smtClean="0">
                    <a:latin typeface="Arial" panose="020B0604020202020204" pitchFamily="34" charset="0"/>
                  </a:rPr>
                  <a:t>this </a:t>
                </a:r>
                <a:r>
                  <a:rPr lang="en-US" altLang="zh-CN" b="0" dirty="0">
                    <a:latin typeface="Arial" panose="020B0604020202020204" pitchFamily="34" charset="0"/>
                  </a:rPr>
                  <a:t>regular objective </a:t>
                </a:r>
                <a:r>
                  <a:rPr lang="en-US" altLang="zh-CN" b="0" dirty="0" smtClean="0">
                    <a:latin typeface="Arial" panose="020B0604020202020204" pitchFamily="34" charset="0"/>
                  </a:rPr>
                  <a:t>function:</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𝐽</m:t>
                          </m:r>
                        </m:e>
                      </m:acc>
                      <m:d>
                        <m:dPr>
                          <m:ctrlPr>
                            <a:rPr lang="zh-CN" altLang="zh-CN" b="0" i="1">
                              <a:latin typeface="Cambria Math" panose="02040503050406030204" pitchFamily="18" charset="0"/>
                            </a:rPr>
                          </m:ctrlPr>
                        </m:dPr>
                        <m:e>
                          <m:r>
                            <a:rPr lang="en-US" altLang="zh-CN" b="1" i="1">
                              <a:latin typeface="Cambria Math" panose="02040503050406030204" pitchFamily="18" charset="0"/>
                            </a:rPr>
                            <m:t>𝒘</m:t>
                          </m:r>
                        </m:e>
                      </m:d>
                      <m:r>
                        <a:rPr lang="en-US" altLang="zh-CN" b="0" i="1">
                          <a:latin typeface="Cambria Math" panose="02040503050406030204" pitchFamily="18" charset="0"/>
                        </a:rPr>
                        <m:t>= </m:t>
                      </m:r>
                      <m:f>
                        <m:fPr>
                          <m:ctrlPr>
                            <a:rPr lang="zh-CN" altLang="zh-CN" b="0" i="1">
                              <a:latin typeface="Cambria Math" panose="02040503050406030204" pitchFamily="18" charset="0"/>
                            </a:rPr>
                          </m:ctrlPr>
                        </m:fPr>
                        <m:num>
                          <m:r>
                            <a:rPr lang="en-US" altLang="zh-CN" b="0" i="1">
                              <a:latin typeface="Cambria Math" panose="02040503050406030204" pitchFamily="18" charset="0"/>
                            </a:rPr>
                            <m:t>𝜆</m:t>
                          </m:r>
                        </m:num>
                        <m:den>
                          <m:r>
                            <a:rPr lang="en-US" altLang="zh-CN" b="0" i="1">
                              <a:latin typeface="Cambria Math" panose="02040503050406030204" pitchFamily="18" charset="0"/>
                            </a:rPr>
                            <m:t>2</m:t>
                          </m:r>
                        </m:den>
                      </m:f>
                      <m:sSup>
                        <m:sSupPr>
                          <m:ctrlPr>
                            <a:rPr lang="zh-CN"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𝑻</m:t>
                          </m:r>
                        </m:sup>
                      </m:sSup>
                      <m:r>
                        <a:rPr lang="en-US" altLang="zh-CN" b="1" i="1">
                          <a:latin typeface="Cambria Math" panose="02040503050406030204" pitchFamily="18" charset="0"/>
                        </a:rPr>
                        <m:t>𝒘</m:t>
                      </m:r>
                      <m:r>
                        <a:rPr lang="en-US" altLang="zh-CN" b="0" i="1">
                          <a:latin typeface="Cambria Math" panose="02040503050406030204" pitchFamily="18" charset="0"/>
                        </a:rPr>
                        <m:t>+</m:t>
                      </m:r>
                      <m:r>
                        <a:rPr lang="en-US" altLang="zh-CN" b="0" i="1">
                          <a:latin typeface="Cambria Math" panose="02040503050406030204" pitchFamily="18" charset="0"/>
                        </a:rPr>
                        <m:t>𝐽</m:t>
                      </m:r>
                      <m:r>
                        <a:rPr lang="en-US" altLang="zh-CN" b="0" i="1">
                          <a:latin typeface="Cambria Math" panose="02040503050406030204" pitchFamily="18" charset="0"/>
                        </a:rPr>
                        <m:t>(</m:t>
                      </m:r>
                      <m:r>
                        <a:rPr lang="en-US" altLang="zh-CN" b="1" i="1">
                          <a:latin typeface="Cambria Math" panose="02040503050406030204" pitchFamily="18" charset="0"/>
                        </a:rPr>
                        <m:t>𝒘</m:t>
                      </m:r>
                      <m:r>
                        <a:rPr lang="en-US" altLang="zh-CN" b="0" i="1">
                          <a:latin typeface="Cambria Math" panose="02040503050406030204" pitchFamily="18" charset="0"/>
                        </a:rPr>
                        <m:t>)</m:t>
                      </m:r>
                    </m:oMath>
                  </m:oMathPara>
                </a14:m>
                <a:endParaRPr lang="zh-CN" altLang="zh-CN" b="0" dirty="0">
                  <a:latin typeface="Arial" panose="020B0604020202020204" pitchFamily="34" charset="0"/>
                </a:endParaRPr>
              </a:p>
              <a:p>
                <a:pPr>
                  <a:lnSpc>
                    <a:spcPct val="120000"/>
                  </a:lnSpc>
                  <a:buFont typeface="Arial" panose="020B0604020202020204" pitchFamily="34" charset="0"/>
                  <a:buChar char="•"/>
                </a:pPr>
                <a:r>
                  <a:rPr lang="en-US" altLang="zh-CN" b="0" dirty="0">
                    <a:latin typeface="Arial" panose="020B0604020202020204" pitchFamily="34" charset="0"/>
                  </a:rPr>
                  <a:t>The corresponding gradient can be calculated as follows</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zh-CN" altLang="zh-CN" b="0" i="1">
                              <a:latin typeface="Cambria Math" panose="02040503050406030204" pitchFamily="18" charset="0"/>
                            </a:rPr>
                          </m:ctrlPr>
                        </m:fPr>
                        <m:num>
                          <m:r>
                            <a:rPr lang="en-US" altLang="zh-CN" b="0" i="1">
                              <a:latin typeface="Cambria Math" panose="02040503050406030204" pitchFamily="18" charset="0"/>
                            </a:rPr>
                            <m:t>𝜕</m:t>
                          </m:r>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𝐽</m:t>
                              </m:r>
                            </m:e>
                          </m:acc>
                          <m:d>
                            <m:dPr>
                              <m:ctrlPr>
                                <a:rPr lang="zh-CN" altLang="zh-CN" i="1">
                                  <a:latin typeface="Cambria Math" panose="02040503050406030204" pitchFamily="18" charset="0"/>
                                </a:rPr>
                              </m:ctrlPr>
                            </m:dPr>
                            <m:e>
                              <m:r>
                                <a:rPr lang="en-US" altLang="zh-CN" b="1" i="1">
                                  <a:latin typeface="Cambria Math" panose="02040503050406030204" pitchFamily="18" charset="0"/>
                                </a:rPr>
                                <m:t>𝒘</m:t>
                              </m:r>
                            </m:e>
                          </m:d>
                        </m:num>
                        <m:den>
                          <m:r>
                            <a:rPr lang="en-US" altLang="zh-CN" b="0" i="1">
                              <a:latin typeface="Cambria Math" panose="02040503050406030204" pitchFamily="18" charset="0"/>
                            </a:rPr>
                            <m:t>𝜕</m:t>
                          </m:r>
                          <m:r>
                            <a:rPr lang="en-US" altLang="zh-CN" b="1" i="1">
                              <a:latin typeface="Cambria Math" panose="02040503050406030204" pitchFamily="18" charset="0"/>
                            </a:rPr>
                            <m:t>𝒘</m:t>
                          </m:r>
                        </m:den>
                      </m:f>
                      <m:r>
                        <a:rPr lang="en-US" altLang="zh-CN" b="0">
                          <a:latin typeface="Cambria Math" panose="02040503050406030204" pitchFamily="18" charset="0"/>
                        </a:rPr>
                        <m:t>=</m:t>
                      </m:r>
                      <m:r>
                        <a:rPr lang="en-US" altLang="zh-CN" b="0" i="1">
                          <a:latin typeface="Cambria Math" panose="02040503050406030204" pitchFamily="18" charset="0"/>
                        </a:rPr>
                        <m:t>𝜆</m:t>
                      </m:r>
                      <m:r>
                        <a:rPr lang="en-US" altLang="zh-CN" b="1" i="1">
                          <a:latin typeface="Cambria Math" panose="02040503050406030204" pitchFamily="18" charset="0"/>
                        </a:rPr>
                        <m:t>𝒘</m:t>
                      </m:r>
                      <m:r>
                        <a:rPr lang="en-US" altLang="zh-CN" b="0" i="1">
                          <a:latin typeface="Cambria Math" panose="02040503050406030204" pitchFamily="18" charset="0"/>
                        </a:rPr>
                        <m:t>+</m:t>
                      </m:r>
                      <m:f>
                        <m:fPr>
                          <m:ctrlPr>
                            <a:rPr lang="zh-CN" altLang="zh-CN" b="0" i="1">
                              <a:latin typeface="Cambria Math" panose="02040503050406030204" pitchFamily="18" charset="0"/>
                            </a:rPr>
                          </m:ctrlPr>
                        </m:fPr>
                        <m:num>
                          <m:r>
                            <a:rPr lang="en-US" altLang="zh-CN" b="0" i="1">
                              <a:latin typeface="Cambria Math" panose="02040503050406030204" pitchFamily="18" charset="0"/>
                            </a:rPr>
                            <m:t>𝜕</m:t>
                          </m:r>
                          <m:r>
                            <a:rPr lang="en-US" altLang="zh-CN" b="0" i="1">
                              <a:latin typeface="Cambria Math" panose="02040503050406030204" pitchFamily="18" charset="0"/>
                            </a:rPr>
                            <m:t>𝐽</m:t>
                          </m:r>
                          <m:d>
                            <m:dPr>
                              <m:ctrlPr>
                                <a:rPr lang="zh-CN" altLang="zh-CN" b="0" i="1">
                                  <a:latin typeface="Cambria Math" panose="02040503050406030204" pitchFamily="18" charset="0"/>
                                </a:rPr>
                              </m:ctrlPr>
                            </m:dPr>
                            <m:e>
                              <m:r>
                                <a:rPr lang="en-US" altLang="zh-CN" b="1" i="1">
                                  <a:latin typeface="Cambria Math" panose="02040503050406030204" pitchFamily="18" charset="0"/>
                                </a:rPr>
                                <m:t>𝒘</m:t>
                              </m:r>
                            </m:e>
                          </m:d>
                        </m:num>
                        <m:den>
                          <m:r>
                            <a:rPr lang="en-US" altLang="zh-CN" b="0" i="1">
                              <a:latin typeface="Cambria Math" panose="02040503050406030204" pitchFamily="18" charset="0"/>
                            </a:rPr>
                            <m:t>𝜕</m:t>
                          </m:r>
                          <m:r>
                            <a:rPr lang="en-US" altLang="zh-CN" b="1" i="1">
                              <a:latin typeface="Cambria Math" panose="02040503050406030204" pitchFamily="18" charset="0"/>
                            </a:rPr>
                            <m:t>𝒘</m:t>
                          </m:r>
                        </m:den>
                      </m:f>
                    </m:oMath>
                  </m:oMathPara>
                </a14:m>
                <a:endParaRPr lang="zh-CN" altLang="zh-CN" b="0" dirty="0">
                  <a:latin typeface="Arial" panose="020B0604020202020204" pitchFamily="34" charset="0"/>
                </a:endParaRPr>
              </a:p>
              <a:p>
                <a:pPr>
                  <a:lnSpc>
                    <a:spcPct val="120000"/>
                  </a:lnSpc>
                  <a:buFont typeface="Arial" panose="020B0604020202020204" pitchFamily="34" charset="0"/>
                  <a:buChar char="•"/>
                </a:pPr>
                <a:r>
                  <a:rPr lang="en-US" altLang="zh-CN" b="0" dirty="0">
                    <a:latin typeface="Arial" panose="020B0604020202020204" pitchFamily="34" charset="0"/>
                  </a:rPr>
                  <a:t>After the stride of </a:t>
                </a:r>
                <a14:m>
                  <m:oMath xmlns:m="http://schemas.openxmlformats.org/officeDocument/2006/math">
                    <m:r>
                      <m:rPr>
                        <m:sty m:val="p"/>
                      </m:rPr>
                      <a:rPr lang="en-US" altLang="zh-CN" b="0">
                        <a:latin typeface="Cambria Math" panose="02040503050406030204" pitchFamily="18" charset="0"/>
                      </a:rPr>
                      <m:t>ϵ</m:t>
                    </m:r>
                  </m:oMath>
                </a14:m>
                <a:r>
                  <a:rPr lang="en-US" altLang="zh-CN" b="0" dirty="0">
                    <a:latin typeface="Arial" panose="020B0604020202020204" pitchFamily="34" charset="0"/>
                  </a:rPr>
                  <a:t> is used and the weights are updated iteratively, the following result is obtained</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𝑤</m:t>
                      </m:r>
                      <m:r>
                        <a:rPr lang="en-US" altLang="zh-CN" b="0" i="1">
                          <a:latin typeface="Cambria Math" panose="02040503050406030204" pitchFamily="18" charset="0"/>
                        </a:rPr>
                        <m:t>←</m:t>
                      </m:r>
                      <m:d>
                        <m:dPr>
                          <m:ctrlPr>
                            <a:rPr lang="zh-CN" altLang="zh-CN" b="0" i="1">
                              <a:latin typeface="Cambria Math" panose="02040503050406030204" pitchFamily="18" charset="0"/>
                            </a:rPr>
                          </m:ctrlPr>
                        </m:dPr>
                        <m:e>
                          <m:r>
                            <a:rPr lang="en-US" altLang="zh-CN" b="0" i="1">
                              <a:latin typeface="Cambria Math" panose="02040503050406030204" pitchFamily="18" charset="0"/>
                            </a:rPr>
                            <m:t>1−</m:t>
                          </m:r>
                          <m:r>
                            <m:rPr>
                              <m:sty m:val="p"/>
                            </m:rPr>
                            <a:rPr lang="en-US" altLang="zh-CN" b="0">
                              <a:latin typeface="Cambria Math" panose="02040503050406030204" pitchFamily="18" charset="0"/>
                            </a:rPr>
                            <m:t>ϵ</m:t>
                          </m:r>
                          <m:r>
                            <a:rPr lang="en-US" altLang="zh-CN" b="0" i="1">
                              <a:latin typeface="Cambria Math" panose="02040503050406030204" pitchFamily="18" charset="0"/>
                            </a:rPr>
                            <m:t>𝜆</m:t>
                          </m:r>
                        </m:e>
                      </m:d>
                      <m:r>
                        <a:rPr lang="en-US" altLang="zh-CN" b="1" i="1">
                          <a:latin typeface="Cambria Math" panose="02040503050406030204" pitchFamily="18" charset="0"/>
                        </a:rPr>
                        <m:t>𝒘</m:t>
                      </m:r>
                      <m:r>
                        <a:rPr lang="en-US" altLang="zh-CN" b="0" i="1">
                          <a:latin typeface="Cambria Math" panose="02040503050406030204" pitchFamily="18" charset="0"/>
                        </a:rPr>
                        <m:t>−</m:t>
                      </m:r>
                      <m:r>
                        <m:rPr>
                          <m:sty m:val="p"/>
                        </m:rPr>
                        <a:rPr lang="en-US" altLang="zh-CN" b="0">
                          <a:latin typeface="Cambria Math" panose="02040503050406030204" pitchFamily="18" charset="0"/>
                        </a:rPr>
                        <m:t>ϵ</m:t>
                      </m:r>
                      <m:f>
                        <m:fPr>
                          <m:ctrlPr>
                            <a:rPr lang="zh-CN" altLang="zh-CN" b="0" i="1">
                              <a:latin typeface="Cambria Math" panose="02040503050406030204" pitchFamily="18" charset="0"/>
                            </a:rPr>
                          </m:ctrlPr>
                        </m:fPr>
                        <m:num>
                          <m:r>
                            <a:rPr lang="en-US" altLang="zh-CN" b="0" i="1">
                              <a:latin typeface="Cambria Math" panose="02040503050406030204" pitchFamily="18" charset="0"/>
                            </a:rPr>
                            <m:t>𝜕</m:t>
                          </m:r>
                          <m:r>
                            <a:rPr lang="en-US" altLang="zh-CN" b="0" i="1">
                              <a:latin typeface="Cambria Math" panose="02040503050406030204" pitchFamily="18" charset="0"/>
                            </a:rPr>
                            <m:t>𝐽</m:t>
                          </m:r>
                          <m:d>
                            <m:dPr>
                              <m:ctrlPr>
                                <a:rPr lang="zh-CN" altLang="zh-CN" b="0" i="1">
                                  <a:latin typeface="Cambria Math" panose="02040503050406030204" pitchFamily="18" charset="0"/>
                                </a:rPr>
                              </m:ctrlPr>
                            </m:dPr>
                            <m:e>
                              <m:r>
                                <a:rPr lang="en-US" altLang="zh-CN" b="1" i="1">
                                  <a:latin typeface="Cambria Math" panose="02040503050406030204" pitchFamily="18" charset="0"/>
                                </a:rPr>
                                <m:t>𝒘</m:t>
                              </m:r>
                            </m:e>
                          </m:d>
                        </m:num>
                        <m:den>
                          <m:r>
                            <a:rPr lang="en-US" altLang="zh-CN" b="0" i="1">
                              <a:latin typeface="Cambria Math" panose="02040503050406030204" pitchFamily="18" charset="0"/>
                            </a:rPr>
                            <m:t>𝜕</m:t>
                          </m:r>
                          <m:r>
                            <a:rPr lang="en-US" altLang="zh-CN" b="1" i="1">
                              <a:latin typeface="Cambria Math" panose="02040503050406030204" pitchFamily="18" charset="0"/>
                            </a:rPr>
                            <m:t>𝒘</m:t>
                          </m:r>
                        </m:den>
                      </m:f>
                    </m:oMath>
                  </m:oMathPara>
                </a14:m>
                <a:endParaRPr lang="zh-CN" altLang="zh-CN"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C6C1383-EA7B-F746-8DAD-337B838F3ECC}"/>
                  </a:ext>
                </a:extLst>
              </p:cNvPr>
              <p:cNvSpPr>
                <a:spLocks noGrp="1" noRot="1" noChangeAspect="1" noMove="1" noResize="1" noEditPoints="1" noAdjustHandles="1" noChangeArrowheads="1" noChangeShapeType="1" noTextEdit="1"/>
              </p:cNvSpPr>
              <p:nvPr>
                <p:ph idx="1"/>
              </p:nvPr>
            </p:nvSpPr>
            <p:spPr>
              <a:blipFill rotWithShape="0">
                <a:blip r:embed="rId2"/>
                <a:stretch>
                  <a:fillRect l="-524" r="-698"/>
                </a:stretch>
              </a:blipFill>
            </p:spPr>
            <p:txBody>
              <a:bodyPr/>
              <a:lstStyle/>
              <a:p>
                <a:r>
                  <a:rPr lang="en-US">
                    <a:noFill/>
                  </a:rPr>
                  <a:t> </a:t>
                </a:r>
              </a:p>
            </p:txBody>
          </p:sp>
        </mc:Fallback>
      </mc:AlternateContent>
    </p:spTree>
    <p:extLst>
      <p:ext uri="{BB962C8B-B14F-4D97-AF65-F5344CB8AC3E}">
        <p14:creationId xmlns:p14="http://schemas.microsoft.com/office/powerpoint/2010/main" val="28436726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5884C0-940B-5E43-AE14-BBD37003ECB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L2 Norm Regularization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25CDCAF-110E-7741-891D-0B98985A3CA1}"/>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This slide also uses </a:t>
                </a:r>
                <a:r>
                  <a:rPr lang="en-US" altLang="zh-CN" b="0" dirty="0">
                    <a:latin typeface="Arial" panose="020B0604020202020204" pitchFamily="34" charset="0"/>
                  </a:rPr>
                  <a:t>the </a:t>
                </a:r>
                <a:r>
                  <a:rPr lang="en-US" altLang="zh-CN" b="0" dirty="0" smtClean="0">
                    <a:latin typeface="Arial" panose="020B0604020202020204" pitchFamily="34" charset="0"/>
                  </a:rPr>
                  <a:t>linear </a:t>
                </a:r>
                <a:r>
                  <a:rPr lang="en-US" altLang="zh-CN" b="0" dirty="0">
                    <a:latin typeface="Arial" panose="020B0604020202020204" pitchFamily="34" charset="0"/>
                  </a:rPr>
                  <a:t>regression problem as an </a:t>
                </a:r>
                <a:r>
                  <a:rPr lang="en-US" altLang="zh-CN" b="0" dirty="0" smtClean="0">
                    <a:latin typeface="Arial" panose="020B0604020202020204" pitchFamily="34" charset="0"/>
                  </a:rPr>
                  <a:t>example. This is the </a:t>
                </a:r>
                <a:r>
                  <a:rPr lang="en-US" altLang="zh-CN" b="0" dirty="0">
                    <a:latin typeface="Arial" panose="020B0604020202020204" pitchFamily="34" charset="0"/>
                  </a:rPr>
                  <a:t>objective </a:t>
                </a:r>
                <a:r>
                  <a:rPr lang="en-US" altLang="zh-CN" b="0" dirty="0" smtClean="0">
                    <a:latin typeface="Arial" panose="020B0604020202020204" pitchFamily="34" charset="0"/>
                  </a:rPr>
                  <a:t>function of linear regression:</a:t>
                </a:r>
                <a:endParaRPr lang="en-US" altLang="zh-CN" b="0" dirty="0">
                  <a:latin typeface="Arial" panose="020B0604020202020204" pitchFamily="34"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m:t>
                          </m:r>
                        </m:sup>
                      </m:sSup>
                      <m:r>
                        <a:rPr lang="en-US" altLang="zh-CN" b="0" i="1">
                          <a:latin typeface="Cambria Math" panose="02040503050406030204" pitchFamily="18" charset="0"/>
                        </a:rPr>
                        <m:t>=</m:t>
                      </m:r>
                      <m:func>
                        <m:funcPr>
                          <m:ctrlPr>
                            <a:rPr lang="zh-CN" altLang="zh-CN" b="0" i="1">
                              <a:latin typeface="Cambria Math" panose="02040503050406030204" pitchFamily="18" charset="0"/>
                            </a:rPr>
                          </m:ctrlPr>
                        </m:funcPr>
                        <m:fName>
                          <m:limLow>
                            <m:limLowPr>
                              <m:ctrlPr>
                                <a:rPr lang="zh-CN" altLang="zh-CN" b="0" i="1">
                                  <a:latin typeface="Cambria Math" panose="02040503050406030204" pitchFamily="18" charset="0"/>
                                </a:rPr>
                              </m:ctrlPr>
                            </m:limLowPr>
                            <m:e>
                              <m:r>
                                <m:rPr>
                                  <m:sty m:val="p"/>
                                </m:rPr>
                                <a:rPr lang="en-US" altLang="zh-CN" b="0">
                                  <a:latin typeface="Cambria Math" panose="02040503050406030204" pitchFamily="18" charset="0"/>
                                </a:rPr>
                                <m:t>argmin</m:t>
                              </m:r>
                            </m:e>
                            <m:lim>
                              <m:r>
                                <a:rPr lang="en-US" altLang="zh-CN" b="1" i="1">
                                  <a:latin typeface="Cambria Math" panose="02040503050406030204" pitchFamily="18" charset="0"/>
                                </a:rPr>
                                <m:t>𝒘</m:t>
                              </m:r>
                            </m:lim>
                          </m:limLow>
                        </m:fName>
                        <m:e>
                          <m:f>
                            <m:fPr>
                              <m:ctrlPr>
                                <a:rPr lang="zh-CN" altLang="zh-CN" b="0" i="1">
                                  <a:latin typeface="Cambria Math" panose="02040503050406030204" pitchFamily="18" charset="0"/>
                                </a:rPr>
                              </m:ctrlPr>
                            </m:fPr>
                            <m:num>
                              <m:r>
                                <a:rPr lang="en-US" altLang="zh-CN" b="0" i="1">
                                  <a:latin typeface="Cambria Math" panose="02040503050406030204" pitchFamily="18" charset="0"/>
                                </a:rPr>
                                <m:t>1</m:t>
                              </m:r>
                            </m:num>
                            <m:den>
                              <m:r>
                                <a:rPr lang="en-US" altLang="zh-CN" b="0" i="1">
                                  <a:latin typeface="Cambria Math" panose="02040503050406030204" pitchFamily="18" charset="0"/>
                                </a:rPr>
                                <m:t>2</m:t>
                              </m:r>
                              <m:r>
                                <a:rPr lang="en-US" altLang="zh-CN" b="0" i="1">
                                  <a:latin typeface="Cambria Math" panose="02040503050406030204" pitchFamily="18" charset="0"/>
                                </a:rPr>
                                <m:t>𝑚</m:t>
                              </m:r>
                            </m:den>
                          </m:f>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r>
                                    <a:rPr lang="en-US" altLang="zh-CN" b="1" i="1">
                                      <a:latin typeface="Cambria Math" panose="02040503050406030204" pitchFamily="18" charset="0"/>
                                    </a:rPr>
                                    <m:t>𝒚</m:t>
                                  </m:r>
                                  <m:r>
                                    <a:rPr lang="en-US" altLang="zh-CN" b="1" i="1">
                                      <a:latin typeface="Cambria Math" panose="02040503050406030204" pitchFamily="18" charset="0"/>
                                    </a:rPr>
                                    <m:t>−</m:t>
                                  </m:r>
                                  <m:r>
                                    <a:rPr lang="en-US" altLang="zh-CN" b="1" i="1">
                                      <a:latin typeface="Cambria Math" panose="02040503050406030204" pitchFamily="18" charset="0"/>
                                    </a:rPr>
                                    <m:t>𝑿𝒘</m:t>
                                  </m:r>
                                </m:e>
                              </m:d>
                            </m:e>
                            <m:sup>
                              <m:r>
                                <m:rPr>
                                  <m:sty m:val="p"/>
                                </m:rPr>
                                <a:rPr lang="en-US" altLang="zh-CN" b="0">
                                  <a:latin typeface="Cambria Math" panose="02040503050406030204" pitchFamily="18" charset="0"/>
                                </a:rPr>
                                <m:t>T</m:t>
                              </m:r>
                            </m:sup>
                          </m:sSup>
                          <m:d>
                            <m:dPr>
                              <m:ctrlPr>
                                <a:rPr lang="zh-CN" altLang="zh-CN" b="0" i="1">
                                  <a:latin typeface="Cambria Math" panose="02040503050406030204" pitchFamily="18" charset="0"/>
                                </a:rPr>
                              </m:ctrlPr>
                            </m:dPr>
                            <m:e>
                              <m:r>
                                <a:rPr lang="en-US" altLang="zh-CN" b="1" i="1">
                                  <a:latin typeface="Cambria Math" panose="02040503050406030204" pitchFamily="18" charset="0"/>
                                </a:rPr>
                                <m:t>𝒚</m:t>
                              </m:r>
                              <m:r>
                                <a:rPr lang="en-US" altLang="zh-CN" b="1" i="1">
                                  <a:latin typeface="Cambria Math" panose="02040503050406030204" pitchFamily="18" charset="0"/>
                                </a:rPr>
                                <m:t>−</m:t>
                              </m:r>
                              <m:r>
                                <a:rPr lang="en-US" altLang="zh-CN" b="1" i="1">
                                  <a:latin typeface="Cambria Math" panose="02040503050406030204" pitchFamily="18" charset="0"/>
                                </a:rPr>
                                <m:t>𝑿𝒘</m:t>
                              </m:r>
                            </m:e>
                          </m:d>
                        </m:e>
                      </m:func>
                    </m:oMath>
                  </m:oMathPara>
                </a14:m>
                <a:endParaRPr lang="zh-CN" altLang="zh-CN" b="0" dirty="0">
                  <a:latin typeface="Arial" panose="020B0604020202020204" pitchFamily="34" charset="0"/>
                </a:endParaRPr>
              </a:p>
              <a:p>
                <a:pPr>
                  <a:lnSpc>
                    <a:spcPct val="120000"/>
                  </a:lnSpc>
                  <a:buFont typeface="Arial" panose="020B0604020202020204" pitchFamily="34" charset="0"/>
                  <a:buChar char="•"/>
                </a:pPr>
                <a:r>
                  <a:rPr lang="en-US" altLang="zh-CN" b="0" dirty="0" smtClean="0">
                    <a:latin typeface="Arial" panose="020B0604020202020204" pitchFamily="34" charset="0"/>
                  </a:rPr>
                  <a:t>This is its solution:</a:t>
                </a:r>
                <a:endParaRPr lang="zh-CN" altLang="zh-CN" b="0" dirty="0">
                  <a:latin typeface="Arial" panose="020B0604020202020204" pitchFamily="34"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sSup>
                        <m:sSupPr>
                          <m:ctrlPr>
                            <a:rPr lang="zh-CN" altLang="zh-CN" b="0" i="1">
                              <a:latin typeface="Cambria Math" panose="02040503050406030204" pitchFamily="18" charset="0"/>
                            </a:rPr>
                          </m:ctrlPr>
                        </m:sSupPr>
                        <m:e>
                          <m:r>
                            <a:rPr lang="en-US" altLang="zh-CN" b="1" i="1">
                              <a:latin typeface="Cambria Math" panose="02040503050406030204" pitchFamily="18" charset="0"/>
                            </a:rPr>
                            <m:t>𝒘</m:t>
                          </m:r>
                        </m:e>
                        <m:sup>
                          <m:r>
                            <a:rPr lang="en-US" altLang="zh-CN" b="0" i="1">
                              <a:latin typeface="Cambria Math" panose="02040503050406030204" pitchFamily="18" charset="0"/>
                            </a:rPr>
                            <m:t>∗</m:t>
                          </m:r>
                        </m:sup>
                      </m:sSup>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1" i="1">
                                      <a:latin typeface="Cambria Math" panose="02040503050406030204" pitchFamily="18" charset="0"/>
                                    </a:rPr>
                                    <m:t>𝑿</m:t>
                                  </m:r>
                                </m:e>
                                <m:sup>
                                  <m:r>
                                    <m:rPr>
                                      <m:sty m:val="p"/>
                                    </m:rPr>
                                    <a:rPr lang="en-US" altLang="zh-CN" b="0">
                                      <a:latin typeface="Cambria Math" panose="02040503050406030204" pitchFamily="18" charset="0"/>
                                    </a:rPr>
                                    <m:t>T</m:t>
                                  </m:r>
                                </m:sup>
                              </m:sSup>
                              <m:r>
                                <a:rPr lang="en-US" altLang="zh-CN" b="1" i="1">
                                  <a:latin typeface="Cambria Math" panose="02040503050406030204" pitchFamily="18" charset="0"/>
                                </a:rPr>
                                <m:t>𝑿</m:t>
                              </m:r>
                            </m:e>
                          </m:d>
                        </m:e>
                        <m:sup>
                          <m:r>
                            <a:rPr lang="en-US" altLang="zh-CN" b="0" i="1">
                              <a:latin typeface="Cambria Math" panose="02040503050406030204" pitchFamily="18" charset="0"/>
                            </a:rPr>
                            <m:t>−1</m:t>
                          </m:r>
                        </m:sup>
                      </m:sSup>
                      <m:sSup>
                        <m:sSupPr>
                          <m:ctrlPr>
                            <a:rPr lang="zh-CN" altLang="zh-CN" b="0" i="1">
                              <a:latin typeface="Cambria Math" panose="02040503050406030204" pitchFamily="18" charset="0"/>
                            </a:rPr>
                          </m:ctrlPr>
                        </m:sSupPr>
                        <m:e>
                          <m:r>
                            <a:rPr lang="en-US" altLang="zh-CN" b="1" i="1">
                              <a:latin typeface="Cambria Math" panose="02040503050406030204" pitchFamily="18" charset="0"/>
                            </a:rPr>
                            <m:t>𝑿</m:t>
                          </m:r>
                        </m:e>
                        <m:sup>
                          <m:r>
                            <m:rPr>
                              <m:sty m:val="p"/>
                            </m:rPr>
                            <a:rPr lang="en-US" altLang="zh-CN" b="0">
                              <a:latin typeface="Cambria Math" panose="02040503050406030204" pitchFamily="18" charset="0"/>
                            </a:rPr>
                            <m:t>T</m:t>
                          </m:r>
                        </m:sup>
                      </m:sSup>
                      <m:r>
                        <a:rPr lang="en-US" altLang="zh-CN" b="1" i="1">
                          <a:latin typeface="Cambria Math" panose="02040503050406030204" pitchFamily="18" charset="0"/>
                        </a:rPr>
                        <m:t>𝒚</m:t>
                      </m:r>
                    </m:oMath>
                  </m:oMathPara>
                </a14:m>
                <a:endParaRPr lang="zh-CN" altLang="zh-CN" dirty="0">
                  <a:latin typeface="Arial" panose="020B0604020202020204" pitchFamily="34" charset="0"/>
                </a:endParaRPr>
              </a:p>
              <a:p>
                <a:pPr>
                  <a:lnSpc>
                    <a:spcPct val="120000"/>
                  </a:lnSpc>
                  <a:buFont typeface="Arial" panose="020B0604020202020204" pitchFamily="34" charset="0"/>
                  <a:buChar char="•"/>
                </a:pPr>
                <a:r>
                  <a:rPr lang="en-US" altLang="zh-CN" b="0" dirty="0" smtClean="0">
                    <a:latin typeface="Arial" panose="020B0604020202020204" pitchFamily="34" charset="0"/>
                  </a:rPr>
                  <a:t>After </a:t>
                </a:r>
                <a:r>
                  <a:rPr lang="en-US" altLang="zh-CN" b="0" dirty="0">
                    <a:latin typeface="Arial" panose="020B0604020202020204" pitchFamily="34" charset="0"/>
                  </a:rPr>
                  <a:t>L2 norm regularization is added to the original objective function, the objective function becomes:</a:t>
                </a:r>
                <a:endParaRPr lang="zh-CN" altLang="zh-CN" b="0" dirty="0">
                  <a:latin typeface="Arial" panose="020B0604020202020204" pitchFamily="34"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m:t>
                          </m:r>
                        </m:sup>
                      </m:sSup>
                      <m:r>
                        <a:rPr lang="en-US" altLang="zh-CN" b="0" i="1">
                          <a:latin typeface="Cambria Math" panose="02040503050406030204" pitchFamily="18" charset="0"/>
                        </a:rPr>
                        <m:t>=</m:t>
                      </m:r>
                      <m:func>
                        <m:funcPr>
                          <m:ctrlPr>
                            <a:rPr lang="zh-CN" altLang="zh-CN" b="0" i="1">
                              <a:latin typeface="Cambria Math" panose="02040503050406030204" pitchFamily="18" charset="0"/>
                            </a:rPr>
                          </m:ctrlPr>
                        </m:funcPr>
                        <m:fName>
                          <m:limLow>
                            <m:limLowPr>
                              <m:ctrlPr>
                                <a:rPr lang="zh-CN" altLang="zh-CN" b="0" i="1">
                                  <a:latin typeface="Cambria Math" panose="02040503050406030204" pitchFamily="18" charset="0"/>
                                </a:rPr>
                              </m:ctrlPr>
                            </m:limLowPr>
                            <m:e>
                              <m:r>
                                <m:rPr>
                                  <m:sty m:val="p"/>
                                </m:rPr>
                                <a:rPr lang="en-US" altLang="zh-CN" b="0">
                                  <a:latin typeface="Cambria Math" panose="02040503050406030204" pitchFamily="18" charset="0"/>
                                </a:rPr>
                                <m:t>argmin</m:t>
                              </m:r>
                            </m:e>
                            <m:lim>
                              <m:r>
                                <a:rPr lang="en-US" altLang="zh-CN" b="1" i="1">
                                  <a:latin typeface="Cambria Math" panose="02040503050406030204" pitchFamily="18" charset="0"/>
                                </a:rPr>
                                <m:t>𝒘</m:t>
                              </m:r>
                            </m:lim>
                          </m:limLow>
                        </m:fName>
                        <m:e>
                          <m:f>
                            <m:fPr>
                              <m:ctrlPr>
                                <a:rPr lang="zh-CN" altLang="zh-CN" b="0" i="1">
                                  <a:latin typeface="Cambria Math" panose="02040503050406030204" pitchFamily="18" charset="0"/>
                                </a:rPr>
                              </m:ctrlPr>
                            </m:fPr>
                            <m:num>
                              <m:r>
                                <a:rPr lang="en-US" altLang="zh-CN" b="0" i="1">
                                  <a:latin typeface="Cambria Math" panose="02040503050406030204" pitchFamily="18" charset="0"/>
                                </a:rPr>
                                <m:t>1</m:t>
                              </m:r>
                            </m:num>
                            <m:den>
                              <m:r>
                                <a:rPr lang="en-US" altLang="zh-CN" b="0" i="1">
                                  <a:latin typeface="Cambria Math" panose="02040503050406030204" pitchFamily="18" charset="0"/>
                                </a:rPr>
                                <m:t>2</m:t>
                              </m:r>
                              <m:r>
                                <a:rPr lang="en-US" altLang="zh-CN" b="0" i="1">
                                  <a:latin typeface="Cambria Math" panose="02040503050406030204" pitchFamily="18" charset="0"/>
                                </a:rPr>
                                <m:t>𝑚</m:t>
                              </m:r>
                            </m:den>
                          </m:f>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r>
                                    <a:rPr lang="en-US" altLang="zh-CN" b="1" i="1">
                                      <a:latin typeface="Cambria Math" panose="02040503050406030204" pitchFamily="18" charset="0"/>
                                    </a:rPr>
                                    <m:t>𝒚</m:t>
                                  </m:r>
                                  <m:r>
                                    <a:rPr lang="en-US" altLang="zh-CN" b="0" i="1">
                                      <a:latin typeface="Cambria Math" panose="02040503050406030204" pitchFamily="18" charset="0"/>
                                    </a:rPr>
                                    <m:t>−</m:t>
                                  </m:r>
                                  <m:r>
                                    <a:rPr lang="en-US" altLang="zh-CN" b="1" i="1">
                                      <a:latin typeface="Cambria Math" panose="02040503050406030204" pitchFamily="18" charset="0"/>
                                    </a:rPr>
                                    <m:t>𝑿𝒘</m:t>
                                  </m:r>
                                </m:e>
                              </m:d>
                            </m:e>
                            <m:sup>
                              <m:r>
                                <m:rPr>
                                  <m:sty m:val="p"/>
                                </m:rPr>
                                <a:rPr lang="en-US" altLang="zh-CN" b="0">
                                  <a:latin typeface="Cambria Math" panose="02040503050406030204" pitchFamily="18" charset="0"/>
                                </a:rPr>
                                <m:t>T</m:t>
                              </m:r>
                            </m:sup>
                          </m:sSup>
                          <m:d>
                            <m:dPr>
                              <m:ctrlPr>
                                <a:rPr lang="zh-CN" altLang="zh-CN" b="0" i="1">
                                  <a:latin typeface="Cambria Math" panose="02040503050406030204" pitchFamily="18" charset="0"/>
                                </a:rPr>
                              </m:ctrlPr>
                            </m:dPr>
                            <m:e>
                              <m:r>
                                <a:rPr lang="en-US" altLang="zh-CN" b="1" i="1">
                                  <a:latin typeface="Cambria Math" panose="02040503050406030204" pitchFamily="18" charset="0"/>
                                </a:rPr>
                                <m:t>𝒚</m:t>
                              </m:r>
                              <m:r>
                                <a:rPr lang="en-US" altLang="zh-CN" b="0" i="1">
                                  <a:latin typeface="Cambria Math" panose="02040503050406030204" pitchFamily="18" charset="0"/>
                                </a:rPr>
                                <m:t>−</m:t>
                              </m:r>
                              <m:r>
                                <a:rPr lang="en-US" altLang="zh-CN" b="1" i="1">
                                  <a:latin typeface="Cambria Math" panose="02040503050406030204" pitchFamily="18" charset="0"/>
                                </a:rPr>
                                <m:t>𝑿𝒘</m:t>
                              </m:r>
                            </m:e>
                          </m:d>
                        </m:e>
                      </m:func>
                      <m:r>
                        <a:rPr lang="en-US" altLang="zh-CN" b="0" i="1">
                          <a:latin typeface="Cambria Math" panose="02040503050406030204" pitchFamily="18" charset="0"/>
                        </a:rPr>
                        <m:t>+</m:t>
                      </m:r>
                      <m:f>
                        <m:fPr>
                          <m:ctrlPr>
                            <a:rPr lang="zh-CN" altLang="zh-CN" b="0" i="1">
                              <a:latin typeface="Cambria Math" panose="02040503050406030204" pitchFamily="18" charset="0"/>
                            </a:rPr>
                          </m:ctrlPr>
                        </m:fPr>
                        <m:num>
                          <m:r>
                            <a:rPr lang="en-US" altLang="zh-CN" b="0" i="1">
                              <a:latin typeface="Cambria Math" panose="02040503050406030204" pitchFamily="18" charset="0"/>
                            </a:rPr>
                            <m:t>𝜆</m:t>
                          </m:r>
                        </m:num>
                        <m:den>
                          <m:r>
                            <a:rPr lang="en-US" altLang="zh-CN" b="0" i="1">
                              <a:latin typeface="Cambria Math" panose="02040503050406030204" pitchFamily="18" charset="0"/>
                            </a:rPr>
                            <m:t>2</m:t>
                          </m:r>
                        </m:den>
                      </m:f>
                      <m:sSup>
                        <m:sSupPr>
                          <m:ctrlPr>
                            <a:rPr lang="zh-CN" altLang="zh-CN" b="0" i="1">
                              <a:latin typeface="Cambria Math" panose="02040503050406030204" pitchFamily="18" charset="0"/>
                            </a:rPr>
                          </m:ctrlPr>
                        </m:sSupPr>
                        <m:e>
                          <m:r>
                            <a:rPr lang="en-US" altLang="zh-CN" b="1" i="1">
                              <a:latin typeface="Cambria Math" panose="02040503050406030204" pitchFamily="18" charset="0"/>
                            </a:rPr>
                            <m:t>𝒘</m:t>
                          </m:r>
                        </m:e>
                        <m:sup>
                          <m:r>
                            <a:rPr lang="en-US" altLang="zh-CN" b="0" i="1">
                              <a:latin typeface="Cambria Math" panose="02040503050406030204" pitchFamily="18" charset="0"/>
                            </a:rPr>
                            <m:t>𝑇</m:t>
                          </m:r>
                        </m:sup>
                      </m:sSup>
                      <m:r>
                        <a:rPr lang="en-US" altLang="zh-CN" b="1" i="1">
                          <a:latin typeface="Cambria Math" panose="02040503050406030204" pitchFamily="18" charset="0"/>
                        </a:rPr>
                        <m:t>𝒘</m:t>
                      </m:r>
                    </m:oMath>
                  </m:oMathPara>
                </a14:m>
                <a:endParaRPr lang="zh-CN" altLang="zh-CN" dirty="0">
                  <a:latin typeface="Arial" panose="020B0604020202020204" pitchFamily="34" charset="0"/>
                </a:endParaRPr>
              </a:p>
              <a:p>
                <a:pPr>
                  <a:lnSpc>
                    <a:spcPct val="120000"/>
                  </a:lnSpc>
                  <a:buFont typeface="Arial" panose="020B0604020202020204" pitchFamily="34" charset="0"/>
                  <a:buChar char="•"/>
                </a:pPr>
                <a:r>
                  <a:rPr lang="en-US" altLang="zh-CN" b="0" dirty="0">
                    <a:latin typeface="Arial" panose="020B0604020202020204" pitchFamily="34" charset="0"/>
                  </a:rPr>
                  <a:t>And the solution becomes</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m:t>
                          </m:r>
                        </m:sup>
                      </m:sSup>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d>
                            <m:dPr>
                              <m:ctrlPr>
                                <a:rPr lang="zh-CN" altLang="zh-CN" b="0" i="1">
                                  <a:latin typeface="Cambria Math" panose="02040503050406030204" pitchFamily="18" charset="0"/>
                                </a:rPr>
                              </m:ctrlPr>
                            </m:dPr>
                            <m:e>
                              <m:sSup>
                                <m:sSupPr>
                                  <m:ctrlPr>
                                    <a:rPr lang="zh-CN" altLang="zh-CN" b="0" i="1">
                                      <a:latin typeface="Cambria Math" panose="02040503050406030204" pitchFamily="18" charset="0"/>
                                    </a:rPr>
                                  </m:ctrlPr>
                                </m:sSupPr>
                                <m:e>
                                  <m:r>
                                    <a:rPr lang="en-US" altLang="zh-CN" b="1" i="1">
                                      <a:latin typeface="Cambria Math" panose="02040503050406030204" pitchFamily="18" charset="0"/>
                                    </a:rPr>
                                    <m:t>𝑿</m:t>
                                  </m:r>
                                </m:e>
                                <m:sup>
                                  <m:r>
                                    <m:rPr>
                                      <m:sty m:val="p"/>
                                    </m:rPr>
                                    <a:rPr lang="en-US" altLang="zh-CN" b="0">
                                      <a:latin typeface="Cambria Math" panose="02040503050406030204" pitchFamily="18" charset="0"/>
                                    </a:rPr>
                                    <m:t>T</m:t>
                                  </m:r>
                                </m:sup>
                              </m:sSup>
                              <m:r>
                                <a:rPr lang="en-US" altLang="zh-CN" b="1" i="1">
                                  <a:latin typeface="Cambria Math" panose="02040503050406030204" pitchFamily="18" charset="0"/>
                                </a:rPr>
                                <m:t>𝑿</m:t>
                              </m:r>
                              <m:r>
                                <a:rPr lang="en-US" altLang="zh-CN" b="0">
                                  <a:latin typeface="Cambria Math" panose="02040503050406030204" pitchFamily="18" charset="0"/>
                                </a:rPr>
                                <m:t>+</m:t>
                              </m:r>
                              <m:r>
                                <a:rPr lang="en-US" altLang="zh-CN" b="1" i="1">
                                  <a:latin typeface="Cambria Math" panose="02040503050406030204" pitchFamily="18" charset="0"/>
                                </a:rPr>
                                <m:t>𝝀</m:t>
                              </m:r>
                              <m:r>
                                <a:rPr lang="en-US" altLang="zh-CN" b="1" i="1">
                                  <a:latin typeface="Cambria Math" panose="02040503050406030204" pitchFamily="18" charset="0"/>
                                </a:rPr>
                                <m:t>𝑰</m:t>
                              </m:r>
                            </m:e>
                          </m:d>
                        </m:e>
                        <m:sup>
                          <m:r>
                            <a:rPr lang="en-US" altLang="zh-CN" b="0" i="1">
                              <a:latin typeface="Cambria Math" panose="02040503050406030204" pitchFamily="18" charset="0"/>
                            </a:rPr>
                            <m:t>−1</m:t>
                          </m:r>
                        </m:sup>
                      </m:sSup>
                      <m:sSup>
                        <m:sSupPr>
                          <m:ctrlPr>
                            <a:rPr lang="zh-CN" altLang="zh-CN" b="0" i="1">
                              <a:latin typeface="Cambria Math" panose="02040503050406030204" pitchFamily="18" charset="0"/>
                            </a:rPr>
                          </m:ctrlPr>
                        </m:sSupPr>
                        <m:e>
                          <m:r>
                            <a:rPr lang="en-US" altLang="zh-CN" b="1" i="1">
                              <a:latin typeface="Cambria Math" panose="02040503050406030204" pitchFamily="18" charset="0"/>
                            </a:rPr>
                            <m:t>𝑿</m:t>
                          </m:r>
                        </m:e>
                        <m:sup>
                          <m:r>
                            <m:rPr>
                              <m:sty m:val="p"/>
                            </m:rPr>
                            <a:rPr lang="en-US" altLang="zh-CN" b="0">
                              <a:latin typeface="Cambria Math" panose="02040503050406030204" pitchFamily="18" charset="0"/>
                            </a:rPr>
                            <m:t>T</m:t>
                          </m:r>
                        </m:sup>
                      </m:sSup>
                      <m:r>
                        <a:rPr lang="en-US" altLang="zh-CN" b="1" i="1">
                          <a:latin typeface="Cambria Math" panose="02040503050406030204" pitchFamily="18" charset="0"/>
                        </a:rPr>
                        <m:t>𝒚</m:t>
                      </m:r>
                    </m:oMath>
                  </m:oMathPara>
                </a14:m>
                <a:endParaRPr lang="zh-CN" altLang="zh-CN" dirty="0">
                  <a:latin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625CDCAF-110E-7741-891D-0B98985A3CA1}"/>
                  </a:ext>
                </a:extLst>
              </p:cNvPr>
              <p:cNvSpPr>
                <a:spLocks noGrp="1" noRot="1" noChangeAspect="1" noMove="1" noResize="1" noEditPoints="1" noAdjustHandles="1" noChangeArrowheads="1" noChangeShapeType="1" noTextEdit="1"/>
              </p:cNvSpPr>
              <p:nvPr>
                <p:ph idx="1"/>
              </p:nvPr>
            </p:nvSpPr>
            <p:spPr>
              <a:blipFill rotWithShape="0">
                <a:blip r:embed="rId2"/>
                <a:stretch>
                  <a:fillRect l="-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88703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6F47E9-291B-5544-B19E-6213491DD513}"/>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L2 Norm Regularization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F5C66373-D2C3-A944-95F9-5751F91CAAC6}"/>
                  </a:ext>
                </a:extLst>
              </p:cNvPr>
              <p:cNvSpPr>
                <a:spLocks noGrp="1"/>
              </p:cNvSpPr>
              <p:nvPr>
                <p:ph idx="1"/>
              </p:nvPr>
            </p:nvSpPr>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zh-CN" altLang="zh-CN" i="1" smtClean="0">
                              <a:latin typeface="Cambria Math" panose="02040503050406030204" pitchFamily="18" charset="0"/>
                            </a:rPr>
                          </m:ctrlPr>
                        </m:sSupPr>
                        <m:e>
                          <m:r>
                            <a:rPr lang="en-US" altLang="zh-CN" b="1" i="1">
                              <a:latin typeface="Cambria Math" panose="02040503050406030204" pitchFamily="18" charset="0"/>
                            </a:rPr>
                            <m:t>𝒘</m:t>
                          </m:r>
                        </m:e>
                        <m:sup>
                          <m:r>
                            <a:rPr lang="en-US" altLang="zh-CN" b="1" i="1">
                              <a:latin typeface="Cambria Math" panose="02040503050406030204" pitchFamily="18" charset="0"/>
                            </a:rPr>
                            <m:t>∗</m:t>
                          </m:r>
                        </m:sup>
                      </m:sSup>
                      <m:r>
                        <a:rPr lang="en-US" altLang="zh-CN" b="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𝐓</m:t>
                                  </m:r>
                                </m:sup>
                              </m:sSup>
                              <m:r>
                                <a:rPr lang="en-US" altLang="zh-CN" b="1" i="1">
                                  <a:latin typeface="Cambria Math" panose="02040503050406030204" pitchFamily="18" charset="0"/>
                                </a:rPr>
                                <m:t>𝑿</m:t>
                              </m:r>
                              <m:r>
                                <a:rPr lang="en-US" altLang="zh-CN" b="1">
                                  <a:latin typeface="Cambria Math" panose="02040503050406030204" pitchFamily="18" charset="0"/>
                                </a:rPr>
                                <m:t>+</m:t>
                              </m:r>
                              <m:r>
                                <a:rPr lang="en-US" altLang="zh-CN" b="1" i="1">
                                  <a:latin typeface="Cambria Math" panose="02040503050406030204" pitchFamily="18" charset="0"/>
                                </a:rPr>
                                <m:t>𝝀</m:t>
                              </m:r>
                              <m:r>
                                <a:rPr lang="en-US" altLang="zh-CN" b="1" i="1">
                                  <a:latin typeface="Cambria Math" panose="02040503050406030204" pitchFamily="18" charset="0"/>
                                </a:rPr>
                                <m:t>𝑰</m:t>
                              </m:r>
                            </m:e>
                          </m:d>
                        </m:e>
                        <m:sup>
                          <m:r>
                            <a:rPr lang="en-US" altLang="zh-CN" b="1" i="1">
                              <a:latin typeface="Cambria Math" panose="02040503050406030204" pitchFamily="18" charset="0"/>
                            </a:rPr>
                            <m:t>−</m:t>
                          </m:r>
                          <m:r>
                            <a:rPr lang="en-US" altLang="zh-CN" b="1" i="1">
                              <a:latin typeface="Cambria Math" panose="02040503050406030204" pitchFamily="18" charset="0"/>
                            </a:rPr>
                            <m:t>𝟏</m:t>
                          </m:r>
                        </m:sup>
                      </m:sSup>
                      <m:sSup>
                        <m:sSupPr>
                          <m:ctrlPr>
                            <a:rPr lang="zh-CN" altLang="zh-CN"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𝐓</m:t>
                          </m:r>
                        </m:sup>
                      </m:sSup>
                      <m:r>
                        <a:rPr lang="en-US" altLang="zh-CN" b="1" i="1">
                          <a:latin typeface="Cambria Math" panose="02040503050406030204" pitchFamily="18" charset="0"/>
                        </a:rPr>
                        <m:t>𝒚</m:t>
                      </m:r>
                    </m:oMath>
                  </m:oMathPara>
                </a14:m>
                <a:endParaRPr lang="en-US" altLang="zh-CN" dirty="0">
                  <a:latin typeface="Arial" panose="020B0604020202020204" pitchFamily="34" charset="0"/>
                </a:endParaRPr>
              </a:p>
              <a:p>
                <a:pPr>
                  <a:lnSpc>
                    <a:spcPct val="120000"/>
                  </a:lnSpc>
                  <a:buFont typeface="Arial" panose="020B0604020202020204" pitchFamily="34" charset="0"/>
                  <a:buChar char="•"/>
                </a:pPr>
                <a:r>
                  <a:rPr lang="en-US" altLang="zh-CN" b="0" dirty="0">
                    <a:latin typeface="Arial" panose="020B0604020202020204" pitchFamily="34" charset="0"/>
                  </a:rPr>
                  <a:t>The matrix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𝐓</m:t>
                        </m:r>
                      </m:sup>
                    </m:sSup>
                    <m:r>
                      <a:rPr lang="en-US" altLang="zh-CN" b="1" i="1">
                        <a:latin typeface="Cambria Math" panose="02040503050406030204" pitchFamily="18" charset="0"/>
                      </a:rPr>
                      <m:t>𝑿</m:t>
                    </m:r>
                  </m:oMath>
                </a14:m>
                <a:r>
                  <a:rPr lang="en-US" altLang="zh-CN" dirty="0">
                    <a:latin typeface="Arial" panose="020B0604020202020204" pitchFamily="34" charset="0"/>
                  </a:rPr>
                  <a:t> </a:t>
                </a:r>
                <a:r>
                  <a:rPr lang="en-US" altLang="zh-CN" b="0" dirty="0">
                    <a:latin typeface="Arial" panose="020B0604020202020204" pitchFamily="34" charset="0"/>
                  </a:rPr>
                  <a:t>in the original solution is replaced by </a:t>
                </a:r>
                <a14:m>
                  <m:oMath xmlns:m="http://schemas.openxmlformats.org/officeDocument/2006/math">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𝐓</m:t>
                                </m:r>
                              </m:sup>
                            </m:sSup>
                            <m:r>
                              <a:rPr lang="en-US" altLang="zh-CN" b="1" i="1">
                                <a:latin typeface="Cambria Math" panose="02040503050406030204" pitchFamily="18" charset="0"/>
                              </a:rPr>
                              <m:t>𝑿</m:t>
                            </m:r>
                            <m:r>
                              <a:rPr lang="en-US" altLang="zh-CN" b="1">
                                <a:latin typeface="Cambria Math" panose="02040503050406030204" pitchFamily="18" charset="0"/>
                              </a:rPr>
                              <m:t>+</m:t>
                            </m:r>
                            <m:r>
                              <a:rPr lang="en-US" altLang="zh-CN" b="1" i="1">
                                <a:latin typeface="Cambria Math" panose="02040503050406030204" pitchFamily="18" charset="0"/>
                              </a:rPr>
                              <m:t>𝝀</m:t>
                            </m:r>
                            <m:r>
                              <a:rPr lang="en-US" altLang="zh-CN" b="1" i="1">
                                <a:latin typeface="Cambria Math" panose="02040503050406030204" pitchFamily="18" charset="0"/>
                              </a:rPr>
                              <m:t>𝑰</m:t>
                            </m:r>
                          </m:e>
                        </m:d>
                      </m:e>
                      <m:sup>
                        <m:r>
                          <a:rPr lang="en-US" altLang="zh-CN" b="1" i="1">
                            <a:latin typeface="Cambria Math" panose="02040503050406030204" pitchFamily="18" charset="0"/>
                          </a:rPr>
                          <m:t>−</m:t>
                        </m:r>
                        <m:r>
                          <a:rPr lang="en-US" altLang="zh-CN" b="1" i="1">
                            <a:latin typeface="Cambria Math" panose="02040503050406030204" pitchFamily="18" charset="0"/>
                          </a:rPr>
                          <m:t>𝟏</m:t>
                        </m:r>
                      </m:sup>
                    </m:sSup>
                  </m:oMath>
                </a14:m>
                <a:r>
                  <a:rPr lang="en-US" altLang="zh-CN" b="0" dirty="0" smtClean="0">
                    <a:latin typeface="Arial" panose="020B0604020202020204" pitchFamily="34" charset="0"/>
                  </a:rPr>
                  <a:t>.</a:t>
                </a:r>
                <a:endParaRPr lang="en-US" altLang="zh-CN" b="0" dirty="0">
                  <a:latin typeface="Arial" panose="020B0604020202020204" pitchFamily="34" charset="0"/>
                </a:endParaRPr>
              </a:p>
              <a:p>
                <a:pPr>
                  <a:lnSpc>
                    <a:spcPct val="120000"/>
                  </a:lnSpc>
                </a:pPr>
                <a:endParaRPr lang="en-US" altLang="zh-CN" b="0" dirty="0">
                  <a:latin typeface="Arial" panose="020B0604020202020204" pitchFamily="34" charset="0"/>
                </a:endParaRPr>
              </a:p>
              <a:p>
                <a:pPr>
                  <a:lnSpc>
                    <a:spcPct val="120000"/>
                  </a:lnSpc>
                  <a:buFont typeface="Arial" panose="020B0604020202020204" pitchFamily="34" charset="0"/>
                  <a:buChar char="•"/>
                </a:pPr>
                <a:r>
                  <a:rPr lang="en-US" altLang="zh-CN" b="0" dirty="0" smtClean="0">
                    <a:latin typeface="Arial" panose="020B0604020202020204" pitchFamily="34" charset="0"/>
                  </a:rPr>
                  <a:t>As </a:t>
                </a:r>
                <a:r>
                  <a:rPr lang="en-US" altLang="zh-CN" b="0" dirty="0">
                    <a:latin typeface="Arial" panose="020B0604020202020204" pitchFamily="34" charset="0"/>
                  </a:rPr>
                  <a:t>a result, the original matrix is added with a diagonal matrix of </a:t>
                </a:r>
                <a14:m>
                  <m:oMath xmlns:m="http://schemas.openxmlformats.org/officeDocument/2006/math">
                    <m:r>
                      <a:rPr lang="en-US" altLang="zh-CN" b="0" i="1">
                        <a:latin typeface="Cambria Math" panose="02040503050406030204" pitchFamily="18" charset="0"/>
                      </a:rPr>
                      <m:t>𝜆</m:t>
                    </m:r>
                  </m:oMath>
                </a14:m>
                <a:r>
                  <a:rPr lang="en-US" altLang="zh-CN" b="0" dirty="0" smtClean="0">
                    <a:latin typeface="Arial" panose="020B0604020202020204" pitchFamily="34" charset="0"/>
                  </a:rPr>
                  <a:t>, </a:t>
                </a:r>
                <a:r>
                  <a:rPr lang="en-US" altLang="zh-CN" b="0" dirty="0">
                    <a:latin typeface="Arial" panose="020B0604020202020204" pitchFamily="34" charset="0"/>
                  </a:rPr>
                  <a:t>which represents the variation of each input feature. L2 norm regularization enables the learning algorithm to perceive the input data with a larger variance, which also reduces the weight of the feature compared with the covariance of the output target.</a:t>
                </a:r>
                <a:endParaRPr lang="zh-CN" altLang="zh-CN" b="0" dirty="0">
                  <a:latin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F5C66373-D2C3-A944-95F9-5751F91CAAC6}"/>
                  </a:ext>
                </a:extLst>
              </p:cNvPr>
              <p:cNvSpPr>
                <a:spLocks noGrp="1" noRot="1" noChangeAspect="1" noMove="1" noResize="1" noEditPoints="1" noAdjustHandles="1" noChangeArrowheads="1" noChangeShapeType="1" noTextEdit="1"/>
              </p:cNvSpPr>
              <p:nvPr>
                <p:ph idx="1"/>
              </p:nvPr>
            </p:nvSpPr>
            <p:spPr>
              <a:blipFill rotWithShape="0">
                <a:blip r:embed="rId2"/>
                <a:stretch>
                  <a:fillRect l="-524" r="-524"/>
                </a:stretch>
              </a:blipFill>
            </p:spPr>
            <p:txBody>
              <a:bodyPr/>
              <a:lstStyle/>
              <a:p>
                <a:r>
                  <a:rPr lang="en-US">
                    <a:noFill/>
                  </a:rPr>
                  <a:t> </a:t>
                </a:r>
              </a:p>
            </p:txBody>
          </p:sp>
        </mc:Fallback>
      </mc:AlternateContent>
    </p:spTree>
    <p:extLst>
      <p:ext uri="{BB962C8B-B14F-4D97-AF65-F5344CB8AC3E}">
        <p14:creationId xmlns:p14="http://schemas.microsoft.com/office/powerpoint/2010/main" val="22825128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594C8-DBE0-F04B-A083-868B97F95043}"/>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err="1" smtClean="0">
                <a:latin typeface="Arial" panose="020B0604020202020204" pitchFamily="34" charset="0"/>
              </a:rPr>
              <a:t>L1</a:t>
            </a:r>
            <a:r>
              <a:rPr kumimoji="1" lang="en-US" altLang="zh-CN" b="1" dirty="0" smtClean="0">
                <a:latin typeface="Arial" panose="020B0604020202020204" pitchFamily="34" charset="0"/>
              </a:rPr>
              <a:t> Norm Regularization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FE8B7C08-503F-3A46-B917-3FB6EAB8C18C}"/>
                  </a:ext>
                </a:extLst>
              </p:cNvPr>
              <p:cNvSpPr>
                <a:spLocks noGrp="1"/>
              </p:cNvSpPr>
              <p:nvPr>
                <p:ph idx="1"/>
              </p:nvPr>
            </p:nvSpPr>
            <p:spPr/>
            <p:txBody>
              <a:bodyPr>
                <a:normAutofit/>
              </a:bodyPr>
              <a:lstStyle/>
              <a:p>
                <a:pPr>
                  <a:lnSpc>
                    <a:spcPct val="120000"/>
                  </a:lnSpc>
                  <a:buFont typeface="Arial" panose="020B0604020202020204" pitchFamily="34" charset="0"/>
                  <a:buChar char="•"/>
                </a:pPr>
                <a:r>
                  <a:rPr lang="en-US" altLang="zh-CN" b="0" dirty="0" smtClean="0">
                    <a:latin typeface="Arial" panose="020B0604020202020204" pitchFamily="34" charset="0"/>
                  </a:rPr>
                  <a:t>Another </a:t>
                </a:r>
                <a:r>
                  <a:rPr lang="en-US" altLang="zh-CN" b="0" dirty="0">
                    <a:latin typeface="Arial" panose="020B0604020202020204" pitchFamily="34" charset="0"/>
                  </a:rPr>
                  <a:t>way to control the complexity of weights is through L1 norm regularization, also known as Lasso regularization. </a:t>
                </a:r>
                <a:r>
                  <a:rPr lang="en-US" altLang="zh-CN" b="0" dirty="0" smtClean="0">
                    <a:latin typeface="Arial" panose="020B0604020202020204" pitchFamily="34" charset="0"/>
                  </a:rPr>
                  <a:t>L1 </a:t>
                </a:r>
                <a:r>
                  <a:rPr lang="en-US" altLang="zh-CN" b="0" dirty="0">
                    <a:latin typeface="Arial" panose="020B0604020202020204" pitchFamily="34" charset="0"/>
                  </a:rPr>
                  <a:t>norm </a:t>
                </a:r>
                <a:r>
                  <a:rPr lang="en-US" altLang="zh-CN" b="0" dirty="0" smtClean="0">
                    <a:latin typeface="Arial" panose="020B0604020202020204" pitchFamily="34" charset="0"/>
                  </a:rPr>
                  <a:t>regularization </a:t>
                </a:r>
                <a:r>
                  <a:rPr lang="en-US" altLang="zh-CN" b="0" dirty="0">
                    <a:latin typeface="Arial" panose="020B0604020202020204" pitchFamily="34" charset="0"/>
                  </a:rPr>
                  <a:t>adds the absolute value of the weight coefficient as a regularization term to the loss function. Given the weight coefficient </a:t>
                </a:r>
                <a:r>
                  <a:rPr lang="en-US" altLang="zh-CN" b="0" i="1" dirty="0">
                    <a:latin typeface="Arial" panose="020B0604020202020204" pitchFamily="34" charset="0"/>
                  </a:rPr>
                  <a:t>w</a:t>
                </a:r>
                <a:r>
                  <a:rPr lang="en-US" altLang="zh-CN" b="0" dirty="0">
                    <a:latin typeface="Arial" panose="020B0604020202020204" pitchFamily="34" charset="0"/>
                  </a:rPr>
                  <a:t> of the model, the L1 regularization term is defined as follows:</a:t>
                </a:r>
                <a:r>
                  <a:rPr lang="zh-CN" altLang="zh-CN" b="0" dirty="0" smtClean="0">
                    <a:effectLst/>
                    <a:latin typeface="Arial" panose="020B0604020202020204" pitchFamily="34" charset="0"/>
                  </a:rPr>
                  <a:t> </a:t>
                </a:r>
                <a:endParaRPr lang="en-US" altLang="zh-CN" b="0" dirty="0">
                  <a:effectLst/>
                  <a:latin typeface="Arial" panose="020B0604020202020204" pitchFamily="34" charset="0"/>
                </a:endParaRPr>
              </a:p>
              <a:p>
                <a:pPr>
                  <a:lnSpc>
                    <a:spcPct val="120000"/>
                  </a:lnSpc>
                  <a:buFont typeface="Arial" panose="020B0604020202020204" pitchFamily="34" charset="0"/>
                  <a:buChar char="•"/>
                </a:pPr>
                <a:r>
                  <a:rPr lang="en-US" altLang="zh-CN" b="0" dirty="0">
                    <a:latin typeface="Arial" panose="020B0604020202020204" pitchFamily="34" charset="0"/>
                  </a:rPr>
                  <a:t>Given the weight coefficient </a:t>
                </a:r>
                <a14:m>
                  <m:oMath xmlns:m="http://schemas.openxmlformats.org/officeDocument/2006/math">
                    <m:r>
                      <a:rPr lang="en-US" altLang="zh-CN" b="1" i="1">
                        <a:latin typeface="Cambria Math" panose="02040503050406030204" pitchFamily="18" charset="0"/>
                      </a:rPr>
                      <m:t>𝒘</m:t>
                    </m:r>
                  </m:oMath>
                </a14:m>
                <a:r>
                  <a:rPr lang="en-US" altLang="zh-CN" b="0" dirty="0" smtClean="0">
                    <a:latin typeface="Arial" panose="020B0604020202020204" pitchFamily="34" charset="0"/>
                  </a:rPr>
                  <a:t> </a:t>
                </a:r>
                <a:r>
                  <a:rPr lang="en-US" altLang="zh-CN" b="0" dirty="0">
                    <a:latin typeface="Arial" panose="020B0604020202020204" pitchFamily="34" charset="0"/>
                  </a:rPr>
                  <a:t>of the model, the L1 regularization term </a:t>
                </a:r>
                <a:r>
                  <a:rPr lang="en-US" altLang="zh-CN" b="0" dirty="0" smtClean="0">
                    <a:latin typeface="Arial" panose="020B0604020202020204" pitchFamily="34" charset="0"/>
                  </a:rPr>
                  <a:t>is:</a:t>
                </a:r>
                <a:r>
                  <a:rPr lang="zh-CN" altLang="zh-CN" b="0" dirty="0" smtClean="0">
                    <a:latin typeface="Arial" panose="020B0604020202020204" pitchFamily="34" charset="0"/>
                  </a:rPr>
                  <a:t> </a:t>
                </a:r>
                <a:endParaRPr lang="en-US" altLang="zh-CN" b="0" dirty="0">
                  <a:latin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r>
                        <m:rPr>
                          <m:sty m:val="p"/>
                        </m:rPr>
                        <a:rPr lang="en-US" altLang="zh-CN" sz="2400" b="0">
                          <a:latin typeface="Cambria Math" panose="02040503050406030204" pitchFamily="18" charset="0"/>
                        </a:rPr>
                        <m:t>Ω</m:t>
                      </m:r>
                      <m:d>
                        <m:dPr>
                          <m:ctrlPr>
                            <a:rPr lang="zh-CN" altLang="zh-CN" sz="2400" b="0" i="1">
                              <a:latin typeface="Cambria Math" panose="02040503050406030204" pitchFamily="18" charset="0"/>
                            </a:rPr>
                          </m:ctrlPr>
                        </m:dPr>
                        <m:e>
                          <m:r>
                            <a:rPr lang="en-US" altLang="zh-CN" sz="2400" b="1" i="1">
                              <a:latin typeface="Cambria Math" panose="02040503050406030204" pitchFamily="18" charset="0"/>
                            </a:rPr>
                            <m:t>𝒘</m:t>
                          </m:r>
                        </m:e>
                      </m:d>
                      <m:r>
                        <a:rPr lang="en-US" altLang="zh-CN" sz="2400" b="0" i="1">
                          <a:latin typeface="Cambria Math" panose="02040503050406030204" pitchFamily="18" charset="0"/>
                        </a:rPr>
                        <m:t>=</m:t>
                      </m:r>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m:t>
                          </m:r>
                          <m:r>
                            <a:rPr lang="en-US" altLang="zh-CN" sz="2400" b="1" i="1">
                              <a:latin typeface="Cambria Math" panose="02040503050406030204" pitchFamily="18" charset="0"/>
                            </a:rPr>
                            <m:t>𝒘</m:t>
                          </m:r>
                          <m:r>
                            <a:rPr lang="en-US" altLang="zh-CN" sz="2400" b="0" i="1">
                              <a:latin typeface="Cambria Math" panose="02040503050406030204" pitchFamily="18" charset="0"/>
                            </a:rPr>
                            <m:t>∥</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 </m:t>
                      </m:r>
                      <m:nary>
                        <m:naryPr>
                          <m:chr m:val="∑"/>
                          <m:limLoc m:val="undOvr"/>
                          <m:supHide m:val="on"/>
                          <m:ctrlPr>
                            <a:rPr lang="zh-CN" altLang="zh-CN" sz="2400" b="0" i="1">
                              <a:latin typeface="Cambria Math" panose="02040503050406030204" pitchFamily="18" charset="0"/>
                            </a:rPr>
                          </m:ctrlPr>
                        </m:naryPr>
                        <m:sub>
                          <m:r>
                            <a:rPr lang="en-US" altLang="zh-CN" sz="2400" b="0" i="1">
                              <a:latin typeface="Cambria Math" panose="02040503050406030204" pitchFamily="18" charset="0"/>
                            </a:rPr>
                            <m:t>𝑖</m:t>
                          </m:r>
                        </m:sub>
                        <m:sup/>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𝑤</m:t>
                              </m:r>
                            </m:e>
                            <m:sub>
                              <m:r>
                                <a:rPr lang="en-US" altLang="zh-CN" sz="2400" b="0" i="1">
                                  <a:latin typeface="Cambria Math" panose="02040503050406030204" pitchFamily="18" charset="0"/>
                                </a:rPr>
                                <m:t>𝑖</m:t>
                              </m:r>
                            </m:sub>
                          </m:sSub>
                        </m:e>
                      </m:nary>
                    </m:oMath>
                  </m:oMathPara>
                </a14:m>
                <a:endParaRPr lang="en-US" altLang="zh-CN" sz="2400" b="0" dirty="0">
                  <a:latin typeface="Arial" panose="020B0604020202020204" pitchFamily="34" charset="0"/>
                </a:endParaRPr>
              </a:p>
              <a:p>
                <a:pPr marL="266700" indent="0">
                  <a:lnSpc>
                    <a:spcPct val="120000"/>
                  </a:lnSpc>
                  <a:buNone/>
                </a:pPr>
                <a:r>
                  <a:rPr lang="en-US" altLang="zh-CN" b="0" dirty="0" smtClean="0">
                    <a:latin typeface="Arial" panose="020B0604020202020204" pitchFamily="34" charset="0"/>
                  </a:rPr>
                  <a:t>where </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m:t>
                        </m:r>
                      </m:e>
                      <m:sub>
                        <m:r>
                          <a:rPr lang="en-US" altLang="zh-CN" b="0" i="1">
                            <a:latin typeface="Cambria Math" panose="02040503050406030204" pitchFamily="18" charset="0"/>
                          </a:rPr>
                          <m:t>1</m:t>
                        </m:r>
                      </m:sub>
                    </m:sSub>
                  </m:oMath>
                </a14:m>
                <a:r>
                  <a:rPr lang="en-US" altLang="zh-CN" b="0" dirty="0" smtClean="0">
                    <a:latin typeface="Arial" panose="020B0604020202020204" pitchFamily="34" charset="0"/>
                  </a:rPr>
                  <a:t> indicates </a:t>
                </a:r>
                <a:r>
                  <a:rPr lang="en-US" altLang="zh-CN" b="0" dirty="0">
                    <a:latin typeface="Arial" panose="020B0604020202020204" pitchFamily="34" charset="0"/>
                  </a:rPr>
                  <a:t>the L1 </a:t>
                </a:r>
                <a:r>
                  <a:rPr lang="en-US" altLang="zh-CN" b="0" dirty="0" smtClean="0">
                    <a:latin typeface="Arial" panose="020B0604020202020204" pitchFamily="34" charset="0"/>
                  </a:rPr>
                  <a:t>norm.</a:t>
                </a:r>
                <a:r>
                  <a:rPr lang="en-US" altLang="zh-CN" b="0" dirty="0">
                    <a:latin typeface="Arial" panose="020B0604020202020204" pitchFamily="34" charset="0"/>
                  </a:rPr>
                  <a:t> </a:t>
                </a:r>
                <a:r>
                  <a:rPr lang="en-US" altLang="zh-CN" b="0" dirty="0" smtClean="0">
                    <a:latin typeface="Arial" panose="020B0604020202020204" pitchFamily="34" charset="0"/>
                  </a:rPr>
                  <a:t>Compared </a:t>
                </a:r>
                <a:r>
                  <a:rPr lang="en-US" altLang="zh-CN" b="0" dirty="0">
                    <a:latin typeface="Arial" panose="020B0604020202020204" pitchFamily="34" charset="0"/>
                  </a:rPr>
                  <a:t>with L2 norm regularization, L1 norm regularization reduces some insignificant feature coefficients to zero during training so that some features disappear completely. This means that L1 norm regularization allows appropriate selection of features for the model when there are a large number of features. </a:t>
                </a:r>
                <a:endParaRPr lang="zh-CN" altLang="zh-CN" b="0" dirty="0">
                  <a:latin typeface="Arial" panose="020B0604020202020204" pitchFamily="34" charset="0"/>
                </a:endParaRPr>
              </a:p>
              <a:p>
                <a:pPr>
                  <a:lnSpc>
                    <a:spcPct val="120000"/>
                  </a:lnSpc>
                </a:pPr>
                <a:endParaRPr kumimoji="1" lang="zh-CN" altLang="en-US"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FE8B7C08-503F-3A46-B917-3FB6EAB8C18C}"/>
                  </a:ext>
                </a:extLst>
              </p:cNvPr>
              <p:cNvSpPr>
                <a:spLocks noGrp="1" noRot="1" noChangeAspect="1" noMove="1" noResize="1" noEditPoints="1" noAdjustHandles="1" noChangeArrowheads="1" noChangeShapeType="1" noTextEdit="1"/>
              </p:cNvSpPr>
              <p:nvPr>
                <p:ph idx="1"/>
              </p:nvPr>
            </p:nvSpPr>
            <p:spPr>
              <a:blipFill rotWithShape="0">
                <a:blip r:embed="rId3"/>
                <a:stretch>
                  <a:fillRect l="-524" r="-1572"/>
                </a:stretch>
              </a:blipFill>
            </p:spPr>
            <p:txBody>
              <a:bodyPr/>
              <a:lstStyle/>
              <a:p>
                <a:r>
                  <a:rPr lang="en-US">
                    <a:noFill/>
                  </a:rPr>
                  <a:t> </a:t>
                </a:r>
              </a:p>
            </p:txBody>
          </p:sp>
        </mc:Fallback>
      </mc:AlternateContent>
    </p:spTree>
    <p:extLst>
      <p:ext uri="{BB962C8B-B14F-4D97-AF65-F5344CB8AC3E}">
        <p14:creationId xmlns:p14="http://schemas.microsoft.com/office/powerpoint/2010/main" val="32472020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26D62B-FD18-4E46-8746-78ACA65E2FD2}"/>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L1 Norm Regularization</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4C6D3ACC-5FD3-F543-9B12-38134E7EFA87}"/>
                  </a:ext>
                </a:extLst>
              </p:cNvPr>
              <p:cNvSpPr>
                <a:spLocks noGrp="1"/>
              </p:cNvSpPr>
              <p:nvPr>
                <p:ph idx="1"/>
              </p:nvPr>
            </p:nvSpPr>
            <p:spPr/>
            <p:txBody>
              <a:bodyPr>
                <a:normAutofit/>
              </a:bodyPr>
              <a:lstStyle/>
              <a:p>
                <a:pPr>
                  <a:buFont typeface="Arial" panose="020B0604020202020204" pitchFamily="34" charset="0"/>
                  <a:buChar char="•"/>
                </a:pPr>
                <a:r>
                  <a:rPr lang="en-US" altLang="zh-CN" b="0" dirty="0" smtClean="0">
                    <a:latin typeface="Arial" panose="020B0604020202020204" pitchFamily="34" charset="0"/>
                  </a:rPr>
                  <a:t>Loss </a:t>
                </a:r>
                <a:r>
                  <a:rPr lang="en-US" altLang="zh-CN" b="0" dirty="0">
                    <a:latin typeface="Arial" panose="020B0604020202020204" pitchFamily="34" charset="0"/>
                  </a:rPr>
                  <a:t>function </a:t>
                </a:r>
                <a:r>
                  <a:rPr lang="en-US" altLang="zh-CN" b="0" dirty="0" smtClean="0">
                    <a:latin typeface="Arial" panose="020B0604020202020204" pitchFamily="34" charset="0"/>
                  </a:rPr>
                  <a:t>after </a:t>
                </a:r>
                <a:r>
                  <a:rPr lang="en-US" altLang="zh-CN" b="0" dirty="0">
                    <a:latin typeface="Arial" panose="020B0604020202020204" pitchFamily="34" charset="0"/>
                  </a:rPr>
                  <a:t>L1 </a:t>
                </a:r>
                <a:r>
                  <a:rPr lang="en-US" altLang="zh-CN" b="0" dirty="0" smtClean="0">
                    <a:latin typeface="Arial" panose="020B0604020202020204" pitchFamily="34" charset="0"/>
                  </a:rPr>
                  <a:t>norm regularization:</a:t>
                </a:r>
                <a:endParaRPr lang="zh-CN" altLang="zh-CN" b="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𝐽</m:t>
                          </m:r>
                        </m:e>
                      </m:acc>
                      <m:d>
                        <m:dPr>
                          <m:ctrlPr>
                            <a:rPr lang="zh-CN" altLang="zh-CN" b="0" i="1">
                              <a:latin typeface="Cambria Math" panose="02040503050406030204" pitchFamily="18" charset="0"/>
                            </a:rPr>
                          </m:ctrlPr>
                        </m:dPr>
                        <m:e>
                          <m:r>
                            <a:rPr lang="en-US" altLang="zh-CN" b="1" i="1">
                              <a:latin typeface="Cambria Math" panose="02040503050406030204" pitchFamily="18" charset="0"/>
                            </a:rPr>
                            <m:t>𝒘</m:t>
                          </m:r>
                        </m:e>
                      </m:d>
                      <m:r>
                        <a:rPr lang="en-US" altLang="zh-CN" b="0"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𝜆</m:t>
                          </m:r>
                          <m:r>
                            <a:rPr lang="en-US" altLang="zh-CN" b="0" i="1">
                              <a:latin typeface="Cambria Math" panose="02040503050406030204" pitchFamily="18" charset="0"/>
                            </a:rPr>
                            <m:t>∥</m:t>
                          </m:r>
                          <m:r>
                            <a:rPr lang="en-US" altLang="zh-CN" b="0" i="1">
                              <a:latin typeface="Cambria Math" panose="02040503050406030204" pitchFamily="18" charset="0"/>
                            </a:rPr>
                            <m:t>𝑤</m:t>
                          </m:r>
                          <m:r>
                            <a:rPr lang="en-US" altLang="zh-CN" b="0" i="1">
                              <a:latin typeface="Cambria Math" panose="02040503050406030204" pitchFamily="18" charset="0"/>
                            </a:rPr>
                            <m:t>∥</m:t>
                          </m:r>
                        </m:e>
                        <m:sub>
                          <m:r>
                            <a:rPr lang="en-US" altLang="zh-CN" b="0" i="1">
                              <a:latin typeface="Cambria Math" panose="02040503050406030204" pitchFamily="18" charset="0"/>
                            </a:rPr>
                            <m:t>1</m:t>
                          </m:r>
                        </m:sub>
                      </m:sSub>
                      <m:r>
                        <a:rPr lang="en-US" altLang="zh-CN" b="0" i="1">
                          <a:latin typeface="Cambria Math" panose="02040503050406030204" pitchFamily="18" charset="0"/>
                        </a:rPr>
                        <m:t>+</m:t>
                      </m:r>
                      <m:r>
                        <a:rPr lang="en-US" altLang="zh-CN" b="0" i="1">
                          <a:latin typeface="Cambria Math" panose="02040503050406030204" pitchFamily="18" charset="0"/>
                        </a:rPr>
                        <m:t>𝐽</m:t>
                      </m:r>
                      <m:r>
                        <a:rPr lang="en-US" altLang="zh-CN" b="0" i="1">
                          <a:latin typeface="Cambria Math" panose="02040503050406030204" pitchFamily="18" charset="0"/>
                        </a:rPr>
                        <m:t>(</m:t>
                      </m:r>
                      <m:r>
                        <a:rPr lang="en-US" altLang="zh-CN" b="1" i="1">
                          <a:latin typeface="Cambria Math" panose="02040503050406030204" pitchFamily="18" charset="0"/>
                        </a:rPr>
                        <m:t>𝒘</m:t>
                      </m:r>
                      <m:r>
                        <a:rPr lang="en-US" altLang="zh-CN" b="0" i="1">
                          <a:latin typeface="Cambria Math" panose="02040503050406030204" pitchFamily="18" charset="0"/>
                        </a:rPr>
                        <m:t>)</m:t>
                      </m:r>
                    </m:oMath>
                  </m:oMathPara>
                </a14:m>
                <a:endParaRPr lang="zh-CN" altLang="zh-CN" b="0" dirty="0">
                  <a:latin typeface="Arial" panose="020B0604020202020204" pitchFamily="34" charset="0"/>
                </a:endParaRPr>
              </a:p>
              <a:p>
                <a:pPr>
                  <a:buFont typeface="Arial" panose="020B0604020202020204" pitchFamily="34" charset="0"/>
                  <a:buChar char="•"/>
                </a:pPr>
                <a:r>
                  <a:rPr lang="en-US" altLang="zh-CN" b="0" dirty="0" smtClean="0">
                    <a:latin typeface="Arial" panose="020B0604020202020204" pitchFamily="34" charset="0"/>
                  </a:rPr>
                  <a:t>Gradient:</a:t>
                </a:r>
                <a:endParaRPr lang="zh-CN" altLang="zh-CN" b="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b="0" i="1">
                              <a:latin typeface="Cambria Math" panose="02040503050406030204" pitchFamily="18" charset="0"/>
                            </a:rPr>
                          </m:ctrlPr>
                        </m:fPr>
                        <m:num>
                          <m:r>
                            <a:rPr lang="en-US" altLang="zh-CN" b="0" i="1">
                              <a:latin typeface="Cambria Math" panose="02040503050406030204" pitchFamily="18" charset="0"/>
                            </a:rPr>
                            <m:t>𝜕</m:t>
                          </m:r>
                          <m:acc>
                            <m:accPr>
                              <m:chr m:val="̃"/>
                              <m:ctrlPr>
                                <a:rPr lang="zh-CN" altLang="zh-CN" b="0" i="1">
                                  <a:latin typeface="Cambria Math" panose="02040503050406030204" pitchFamily="18" charset="0"/>
                                </a:rPr>
                              </m:ctrlPr>
                            </m:accPr>
                            <m:e>
                              <m:r>
                                <a:rPr lang="en-US" altLang="zh-CN" b="0" i="1">
                                  <a:latin typeface="Cambria Math" panose="02040503050406030204" pitchFamily="18" charset="0"/>
                                </a:rPr>
                                <m:t>𝐽</m:t>
                              </m:r>
                            </m:e>
                          </m:acc>
                          <m:d>
                            <m:dPr>
                              <m:ctrlPr>
                                <a:rPr lang="zh-CN" altLang="zh-CN" b="0" i="1">
                                  <a:latin typeface="Cambria Math" panose="02040503050406030204" pitchFamily="18" charset="0"/>
                                </a:rPr>
                              </m:ctrlPr>
                            </m:dPr>
                            <m:e>
                              <m:r>
                                <a:rPr lang="en-US" altLang="zh-CN" b="1" i="1">
                                  <a:latin typeface="Cambria Math" panose="02040503050406030204" pitchFamily="18" charset="0"/>
                                </a:rPr>
                                <m:t>𝒘</m:t>
                              </m:r>
                            </m:e>
                          </m:d>
                        </m:num>
                        <m:den>
                          <m:r>
                            <a:rPr lang="en-US" altLang="zh-CN" b="0" i="1">
                              <a:latin typeface="Cambria Math" panose="02040503050406030204" pitchFamily="18" charset="0"/>
                            </a:rPr>
                            <m:t>𝜕</m:t>
                          </m:r>
                          <m:r>
                            <a:rPr lang="en-US" altLang="zh-CN" b="1" i="1">
                              <a:latin typeface="Cambria Math" panose="02040503050406030204" pitchFamily="18" charset="0"/>
                            </a:rPr>
                            <m:t>𝒘</m:t>
                          </m:r>
                        </m:den>
                      </m:f>
                      <m:r>
                        <a:rPr lang="en-US" altLang="zh-CN" b="0">
                          <a:latin typeface="Cambria Math" panose="02040503050406030204" pitchFamily="18" charset="0"/>
                        </a:rPr>
                        <m:t>=</m:t>
                      </m:r>
                      <m:r>
                        <a:rPr lang="en-US" altLang="zh-CN" b="0" i="1">
                          <a:latin typeface="Cambria Math" panose="02040503050406030204" pitchFamily="18" charset="0"/>
                        </a:rPr>
                        <m:t>𝜆</m:t>
                      </m:r>
                      <m:r>
                        <a:rPr lang="en-US" altLang="zh-CN" b="0" i="1">
                          <a:latin typeface="Cambria Math" panose="02040503050406030204" pitchFamily="18" charset="0"/>
                        </a:rPr>
                        <m:t>𝑠𝑖𝑔𝑛</m:t>
                      </m:r>
                      <m:r>
                        <a:rPr lang="en-US" altLang="zh-CN" b="0" i="1">
                          <a:latin typeface="Cambria Math" panose="02040503050406030204" pitchFamily="18" charset="0"/>
                        </a:rPr>
                        <m:t>(</m:t>
                      </m:r>
                      <m:r>
                        <a:rPr lang="en-US" altLang="zh-CN" b="0" i="1">
                          <a:latin typeface="Cambria Math" panose="02040503050406030204" pitchFamily="18" charset="0"/>
                        </a:rPr>
                        <m:t>𝑤</m:t>
                      </m:r>
                      <m:r>
                        <a:rPr lang="en-US" altLang="zh-CN" b="0" i="1">
                          <a:latin typeface="Cambria Math" panose="02040503050406030204" pitchFamily="18" charset="0"/>
                        </a:rPr>
                        <m:t>)+</m:t>
                      </m:r>
                      <m:f>
                        <m:fPr>
                          <m:ctrlPr>
                            <a:rPr lang="zh-CN" altLang="zh-CN" b="0" i="1">
                              <a:latin typeface="Cambria Math" panose="02040503050406030204" pitchFamily="18" charset="0"/>
                            </a:rPr>
                          </m:ctrlPr>
                        </m:fPr>
                        <m:num>
                          <m:r>
                            <a:rPr lang="en-US" altLang="zh-CN" b="0" i="1">
                              <a:latin typeface="Cambria Math" panose="02040503050406030204" pitchFamily="18" charset="0"/>
                            </a:rPr>
                            <m:t>𝜕</m:t>
                          </m:r>
                          <m:r>
                            <a:rPr lang="en-US" altLang="zh-CN" b="0" i="1">
                              <a:latin typeface="Cambria Math" panose="02040503050406030204" pitchFamily="18" charset="0"/>
                            </a:rPr>
                            <m:t>𝐽</m:t>
                          </m:r>
                          <m:d>
                            <m:dPr>
                              <m:ctrlPr>
                                <a:rPr lang="zh-CN" altLang="zh-CN" b="0" i="1">
                                  <a:latin typeface="Cambria Math" panose="02040503050406030204" pitchFamily="18" charset="0"/>
                                </a:rPr>
                              </m:ctrlPr>
                            </m:dPr>
                            <m:e>
                              <m:r>
                                <a:rPr lang="en-US" altLang="zh-CN" b="1" i="1">
                                  <a:latin typeface="Cambria Math" panose="02040503050406030204" pitchFamily="18" charset="0"/>
                                </a:rPr>
                                <m:t>𝒘</m:t>
                              </m:r>
                            </m:e>
                          </m:d>
                        </m:num>
                        <m:den>
                          <m:r>
                            <a:rPr lang="en-US" altLang="zh-CN" b="0" i="1">
                              <a:latin typeface="Cambria Math" panose="02040503050406030204" pitchFamily="18" charset="0"/>
                            </a:rPr>
                            <m:t>𝜕</m:t>
                          </m:r>
                          <m:r>
                            <a:rPr lang="en-US" altLang="zh-CN" b="1" i="1">
                              <a:latin typeface="Cambria Math" panose="02040503050406030204" pitchFamily="18" charset="0"/>
                            </a:rPr>
                            <m:t>𝒘</m:t>
                          </m:r>
                        </m:den>
                      </m:f>
                    </m:oMath>
                  </m:oMathPara>
                </a14:m>
                <a:endParaRPr lang="zh-CN" altLang="zh-CN" b="0" dirty="0">
                  <a:latin typeface="Arial" panose="020B0604020202020204" pitchFamily="34" charset="0"/>
                </a:endParaRPr>
              </a:p>
              <a:p>
                <a:pPr marL="0" indent="0">
                  <a:buNone/>
                </a:pPr>
                <a:r>
                  <a:rPr lang="en-US" altLang="zh-CN" b="0" dirty="0" smtClean="0">
                    <a:latin typeface="Arial" panose="020B0604020202020204" pitchFamily="34" charset="0"/>
                  </a:rPr>
                  <a:t>We </a:t>
                </a:r>
                <a:r>
                  <a:rPr lang="en-US" altLang="zh-CN" b="0" dirty="0">
                    <a:latin typeface="Arial" panose="020B0604020202020204" pitchFamily="34" charset="0"/>
                  </a:rPr>
                  <a:t>can see that L1 norm regularization has a completely different effect on the gradient compared with L2 norm </a:t>
                </a:r>
                <a:r>
                  <a:rPr lang="en-US" altLang="zh-CN" b="0" dirty="0" smtClean="0">
                    <a:latin typeface="Arial" panose="020B0604020202020204" pitchFamily="34" charset="0"/>
                  </a:rPr>
                  <a:t>regularization.</a:t>
                </a:r>
                <a:endParaRPr lang="en-US" altLang="zh-CN" b="0" dirty="0">
                  <a:latin typeface="Arial" panose="020B0604020202020204" pitchFamily="34" charset="0"/>
                </a:endParaRPr>
              </a:p>
              <a:p>
                <a:pPr marL="0" lvl="1" indent="0">
                  <a:buNone/>
                </a:pPr>
                <a:r>
                  <a:rPr lang="en-US" altLang="zh-CN" dirty="0" smtClean="0">
                    <a:latin typeface="Arial" panose="020B0604020202020204" pitchFamily="34" charset="0"/>
                  </a:rPr>
                  <a:t>L2 </a:t>
                </a:r>
                <a:r>
                  <a:rPr lang="en-US" altLang="zh-CN" dirty="0">
                    <a:latin typeface="Arial" panose="020B0604020202020204" pitchFamily="34" charset="0"/>
                  </a:rPr>
                  <a:t>norm regularization </a:t>
                </a:r>
                <a:r>
                  <a:rPr lang="en-US" altLang="zh-CN" dirty="0" smtClean="0">
                    <a:latin typeface="Arial" panose="020B0604020202020204" pitchFamily="34" charset="0"/>
                  </a:rPr>
                  <a:t>makes </a:t>
                </a:r>
                <a:r>
                  <a:rPr lang="en-US" altLang="zh-CN" b="1" i="1" dirty="0">
                    <a:latin typeface="Arial" panose="020B0604020202020204" pitchFamily="34" charset="0"/>
                  </a:rPr>
                  <a:t>w</a:t>
                </a:r>
                <a:r>
                  <a:rPr lang="en-US" altLang="zh-CN" dirty="0">
                    <a:latin typeface="Arial" panose="020B0604020202020204" pitchFamily="34" charset="0"/>
                  </a:rPr>
                  <a:t> affect the gradient of each step linearly. In L1 norm regularization, the effect of </a:t>
                </a:r>
                <a:r>
                  <a:rPr lang="en-US" altLang="zh-CN" b="1" i="1" dirty="0">
                    <a:latin typeface="Arial" panose="020B0604020202020204" pitchFamily="34" charset="0"/>
                  </a:rPr>
                  <a:t>w</a:t>
                </a:r>
                <a:r>
                  <a:rPr lang="en-US" altLang="zh-CN" dirty="0">
                    <a:latin typeface="Arial" panose="020B0604020202020204" pitchFamily="34" charset="0"/>
                  </a:rPr>
                  <a:t> on the gradient becomes a constant factor, and its symbol is consistent with that of </a:t>
                </a:r>
                <a:r>
                  <a:rPr lang="en-US" altLang="zh-CN" b="1" i="1" dirty="0">
                    <a:latin typeface="Arial" panose="020B0604020202020204" pitchFamily="34" charset="0"/>
                  </a:rPr>
                  <a:t>w</a:t>
                </a:r>
                <a:r>
                  <a:rPr lang="en-US" altLang="zh-CN" dirty="0" smtClean="0">
                    <a:latin typeface="Arial" panose="020B0604020202020204" pitchFamily="34" charset="0"/>
                  </a:rPr>
                  <a:t>.</a:t>
                </a:r>
                <a:endParaRPr kumimoji="1" lang="zh-CN" altLang="en-US" dirty="0">
                  <a:latin typeface="Arial" panose="020B0604020202020204" pitchFamily="34"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4C6D3ACC-5FD3-F543-9B12-38134E7EFA87}"/>
                  </a:ext>
                </a:extLst>
              </p:cNvPr>
              <p:cNvSpPr>
                <a:spLocks noGrp="1" noRot="1" noChangeAspect="1" noMove="1" noResize="1" noEditPoints="1" noAdjustHandles="1" noChangeArrowheads="1" noChangeShapeType="1" noTextEdit="1"/>
              </p:cNvSpPr>
              <p:nvPr>
                <p:ph idx="1"/>
              </p:nvPr>
            </p:nvSpPr>
            <p:spPr>
              <a:blipFill rotWithShape="0">
                <a:blip r:embed="rId2"/>
                <a:stretch>
                  <a:fillRect l="-582"/>
                </a:stretch>
              </a:blipFill>
            </p:spPr>
            <p:txBody>
              <a:bodyPr/>
              <a:lstStyle/>
              <a:p>
                <a:r>
                  <a:rPr lang="en-US">
                    <a:noFill/>
                  </a:rPr>
                  <a:t> </a:t>
                </a:r>
              </a:p>
            </p:txBody>
          </p:sp>
        </mc:Fallback>
      </mc:AlternateContent>
    </p:spTree>
    <p:extLst>
      <p:ext uri="{BB962C8B-B14F-4D97-AF65-F5344CB8AC3E}">
        <p14:creationId xmlns:p14="http://schemas.microsoft.com/office/powerpoint/2010/main" val="42591023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0E70E9-572B-714D-9B35-1FBC74952D06}"/>
              </a:ext>
            </a:extLst>
          </p:cNvPr>
          <p:cNvSpPr>
            <a:spLocks noGrp="1"/>
          </p:cNvSpPr>
          <p:nvPr>
            <p:ph type="title"/>
          </p:nvPr>
        </p:nvSpPr>
        <p:spPr/>
        <p:txBody>
          <a:bodyPr vert="horz" wrap="square" lIns="91440" tIns="45720" rIns="91440" bIns="45720" rtlCol="0" anchor="ctr" anchorCtr="0">
            <a:noAutofit/>
          </a:bodyPr>
          <a:lstStyle/>
          <a:p>
            <a:r>
              <a:rPr kumimoji="1" lang="en-US" altLang="zh-CN" b="1" dirty="0">
                <a:latin typeface="Arial" panose="020B0604020202020204" pitchFamily="34" charset="0"/>
              </a:rPr>
              <a:t>Contents</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32532463-C91F-2445-A99E-D15820461782}"/>
              </a:ext>
            </a:extLst>
          </p:cNvPr>
          <p:cNvSpPr>
            <a:spLocks noGrp="1"/>
          </p:cNvSpPr>
          <p:nvPr>
            <p:ph idx="1"/>
          </p:nvPr>
        </p:nvSpPr>
        <p:spPr/>
        <p:txBody>
          <a:bodyPr/>
          <a:lstStyle/>
          <a:p>
            <a:pPr>
              <a:lnSpc>
                <a:spcPct val="100000"/>
              </a:lnSpc>
            </a:pPr>
            <a:r>
              <a:rPr kumimoji="1" lang="en-US" altLang="zh-CN" b="0" dirty="0">
                <a:latin typeface="Arial" panose="020B0604020202020204" pitchFamily="34" charset="0"/>
              </a:rPr>
              <a:t>Key Challenges for Deep Learning</a:t>
            </a:r>
          </a:p>
          <a:p>
            <a:pPr>
              <a:lnSpc>
                <a:spcPct val="100000"/>
              </a:lnSpc>
            </a:pPr>
            <a:r>
              <a:rPr lang="en-US" altLang="zh-CN" b="0" dirty="0">
                <a:latin typeface="Arial" panose="020B0604020202020204" pitchFamily="34" charset="0"/>
              </a:rPr>
              <a:t>Loss function and regularization</a:t>
            </a:r>
          </a:p>
          <a:p>
            <a:pPr>
              <a:lnSpc>
                <a:spcPct val="100000"/>
              </a:lnSpc>
            </a:pPr>
            <a:r>
              <a:rPr kumimoji="1" lang="en-US" altLang="zh-CN" dirty="0">
                <a:latin typeface="Arial" panose="020B0604020202020204" pitchFamily="34" charset="0"/>
              </a:rPr>
              <a:t>Adaptive Learning Rate</a:t>
            </a:r>
          </a:p>
          <a:p>
            <a:pPr>
              <a:lnSpc>
                <a:spcPct val="100000"/>
              </a:lnSpc>
            </a:pPr>
            <a:r>
              <a:rPr kumimoji="1" lang="en-US" altLang="zh-CN" b="0" dirty="0">
                <a:latin typeface="Arial" panose="020B0604020202020204" pitchFamily="34" charset="0"/>
              </a:rPr>
              <a:t>Dropout</a:t>
            </a:r>
          </a:p>
          <a:p>
            <a:pPr>
              <a:lnSpc>
                <a:spcPct val="100000"/>
              </a:lnSpc>
            </a:pPr>
            <a:r>
              <a:rPr lang="en-US" altLang="zh-CN" b="0" dirty="0">
                <a:latin typeface="Arial" panose="020B0604020202020204" pitchFamily="34" charset="0"/>
              </a:rPr>
              <a:t>Batch Normalization</a:t>
            </a:r>
            <a:endParaRPr lang="zh-CN" altLang="zh-CN" b="0" dirty="0">
              <a:latin typeface="Arial" panose="020B0604020202020204" pitchFamily="34" charset="0"/>
            </a:endParaRPr>
          </a:p>
        </p:txBody>
      </p:sp>
    </p:spTree>
    <p:extLst>
      <p:ext uri="{BB962C8B-B14F-4D97-AF65-F5344CB8AC3E}">
        <p14:creationId xmlns:p14="http://schemas.microsoft.com/office/powerpoint/2010/main" val="6167536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29CF21-CEE7-9247-9D9E-A9292575964E}"/>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Rate</a:t>
            </a:r>
            <a:endParaRPr kumimoji="1" lang="zh-CN" altLang="en-US" b="1" dirty="0">
              <a:latin typeface="Arial" panose="020B0604020202020204" pitchFamily="34" charset="0"/>
            </a:endParaRPr>
          </a:p>
        </p:txBody>
      </p:sp>
      <p:sp>
        <p:nvSpPr>
          <p:cNvPr id="3" name="内容占位符 2">
            <a:extLst>
              <a:ext uri="{FF2B5EF4-FFF2-40B4-BE49-F238E27FC236}">
                <a16:creationId xmlns:a16="http://schemas.microsoft.com/office/drawing/2014/main" xmlns="" id="{CB13FD2B-9754-4D45-8D2E-CA047C903FD3}"/>
              </a:ext>
            </a:extLst>
          </p:cNvPr>
          <p:cNvSpPr>
            <a:spLocks noGrp="1"/>
          </p:cNvSpPr>
          <p:nvPr>
            <p:ph idx="1"/>
          </p:nvPr>
        </p:nvSpPr>
        <p:spPr/>
        <p:txBody>
          <a:bodyPr>
            <a:normAutofit/>
          </a:bodyPr>
          <a:lstStyle/>
          <a:p>
            <a:pPr marL="0" indent="0">
              <a:buNone/>
            </a:pPr>
            <a:r>
              <a:rPr lang="en-US" altLang="zh-CN" b="0" dirty="0" smtClean="0">
                <a:latin typeface="Arial" panose="020B0604020202020204" pitchFamily="34" charset="0"/>
              </a:rPr>
              <a:t>Following </a:t>
            </a:r>
            <a:r>
              <a:rPr lang="en-US" altLang="zh-CN" b="0" dirty="0">
                <a:latin typeface="Arial" panose="020B0604020202020204" pitchFamily="34" charset="0"/>
              </a:rPr>
              <a:t>an introduction to the methods for improving the performance of deep learning models, this section focuses on how to optimize the training process of deep learning systems.</a:t>
            </a:r>
          </a:p>
          <a:p>
            <a:pPr marL="365125" lvl="1" indent="-365125">
              <a:buFont typeface="Arial" panose="020B0604020202020204" pitchFamily="34" charset="0"/>
              <a:buChar char="•"/>
            </a:pPr>
            <a:r>
              <a:rPr lang="en-US" altLang="zh-CN" dirty="0">
                <a:latin typeface="Arial" panose="020B0604020202020204" pitchFamily="34" charset="0"/>
              </a:rPr>
              <a:t>The learning rate in the training process is problematic for both the basic gradient descent algorithm and other optimization algorithms </a:t>
            </a:r>
            <a:r>
              <a:rPr lang="en-US" altLang="zh-CN" dirty="0" smtClean="0">
                <a:latin typeface="Arial" panose="020B0604020202020204" pitchFamily="34" charset="0"/>
              </a:rPr>
              <a:t>described in earlier courses.</a:t>
            </a:r>
            <a:endParaRPr lang="en-US" altLang="zh-CN" dirty="0">
              <a:latin typeface="Arial" panose="020B0604020202020204" pitchFamily="34" charset="0"/>
            </a:endParaRPr>
          </a:p>
          <a:p>
            <a:pPr marL="365125" lvl="1" indent="-365125">
              <a:buFont typeface="Arial" panose="020B0604020202020204" pitchFamily="34" charset="0"/>
              <a:buChar char="•"/>
            </a:pPr>
            <a:r>
              <a:rPr lang="en-US" altLang="zh-CN" dirty="0" smtClean="0">
                <a:latin typeface="Arial" panose="020B0604020202020204" pitchFamily="34" charset="0"/>
              </a:rPr>
              <a:t>The </a:t>
            </a:r>
            <a:r>
              <a:rPr lang="en-US" altLang="zh-CN" dirty="0">
                <a:latin typeface="Arial" panose="020B0604020202020204" pitchFamily="34" charset="0"/>
              </a:rPr>
              <a:t>invariable learning rate affects a model's convergence speed, while the training time increases and the computational overhead remains high.</a:t>
            </a:r>
          </a:p>
        </p:txBody>
      </p:sp>
    </p:spTree>
    <p:extLst>
      <p:ext uri="{BB962C8B-B14F-4D97-AF65-F5344CB8AC3E}">
        <p14:creationId xmlns:p14="http://schemas.microsoft.com/office/powerpoint/2010/main" val="39346707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C548A8-BF51-064E-BC63-9DD79A6171B9}"/>
              </a:ext>
            </a:extLst>
          </p:cNvPr>
          <p:cNvSpPr>
            <a:spLocks noGrp="1"/>
          </p:cNvSpPr>
          <p:nvPr>
            <p:ph type="title"/>
          </p:nvPr>
        </p:nvSpPr>
        <p:spPr/>
        <p:txBody>
          <a:bodyPr vert="horz" wrap="square" lIns="91440" tIns="45720" rIns="91440" bIns="45720" rtlCol="0" anchor="ctr" anchorCtr="0">
            <a:noAutofit/>
          </a:bodyPr>
          <a:lstStyle/>
          <a:p>
            <a:r>
              <a:rPr lang="en-US" altLang="zh-CN" b="1" dirty="0">
                <a:latin typeface="Arial" panose="020B0604020202020204" pitchFamily="34" charset="0"/>
              </a:rPr>
              <a:t>Adaptive Learning Rate</a:t>
            </a:r>
            <a:endParaRPr kumimoji="1" lang="zh-CN" altLang="en-US" b="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B96DBDC4-C3B1-F54F-AC98-9422782CB937}"/>
                  </a:ext>
                </a:extLst>
              </p:cNvPr>
              <p:cNvSpPr>
                <a:spLocks noGrp="1"/>
              </p:cNvSpPr>
              <p:nvPr>
                <p:ph idx="1"/>
              </p:nvPr>
            </p:nvSpPr>
            <p:spPr/>
            <p:txBody>
              <a:bodyPr>
                <a:normAutofit/>
              </a:bodyPr>
              <a:lstStyle/>
              <a:p>
                <a:pPr>
                  <a:buFont typeface="Arial" panose="020B0604020202020204" pitchFamily="34" charset="0"/>
                  <a:buChar char="•"/>
                </a:pPr>
                <a:r>
                  <a:rPr lang="en-US" altLang="zh-CN" b="0" dirty="0" smtClean="0">
                    <a:latin typeface="Arial" panose="020B0604020202020204" pitchFamily="34" charset="0"/>
                  </a:rPr>
                  <a:t>If</a:t>
                </a:r>
                <a:r>
                  <a:rPr lang="en-US" altLang="zh-CN" b="0" dirty="0">
                    <a:latin typeface="Arial" panose="020B0604020202020204" pitchFamily="34" charset="0"/>
                  </a:rPr>
                  <a:t>, however, we use a variable learning rate, we can significantly improve the convergence speed</a:t>
                </a:r>
                <a:r>
                  <a:rPr lang="en-US" altLang="zh-CN" b="0" dirty="0" smtClean="0">
                    <a:latin typeface="Arial" panose="020B0604020202020204" pitchFamily="34" charset="0"/>
                  </a:rPr>
                  <a:t>.</a:t>
                </a:r>
                <a:r>
                  <a:rPr lang="en-US" altLang="zh-CN" b="0" dirty="0">
                    <a:latin typeface="Arial" panose="020B0604020202020204" pitchFamily="34" charset="0"/>
                  </a:rPr>
                  <a:t> In this section, we describe three commonly used adaptive learning rate algorithms</a:t>
                </a:r>
                <a:r>
                  <a:rPr lang="en-US" altLang="zh-CN" b="0" dirty="0" smtClean="0">
                    <a:latin typeface="Arial" panose="020B0604020202020204" pitchFamily="34" charset="0"/>
                  </a:rPr>
                  <a:t>:</a:t>
                </a:r>
                <a:endParaRPr lang="en-US" altLang="zh-CN" b="0" dirty="0">
                  <a:latin typeface="Arial" panose="020B0604020202020204" pitchFamily="34" charset="0"/>
                </a:endParaRPr>
              </a:p>
              <a:p>
                <a:pPr marL="658813" lvl="1" indent="-284163"/>
                <a:r>
                  <a:rPr lang="en-US" altLang="zh-CN" dirty="0" err="1" smtClean="0">
                    <a:latin typeface="Arial" panose="020B0604020202020204" pitchFamily="34" charset="0"/>
                  </a:rPr>
                  <a:t>AdaGrad</a:t>
                </a:r>
                <a:endParaRPr lang="en-US" altLang="zh-CN" dirty="0">
                  <a:latin typeface="Arial" panose="020B0604020202020204" pitchFamily="34" charset="0"/>
                </a:endParaRPr>
              </a:p>
              <a:p>
                <a:pPr marL="658813" lvl="1" indent="-284163"/>
                <a:r>
                  <a:rPr lang="en-US" altLang="zh-CN" dirty="0" err="1" smtClean="0">
                    <a:latin typeface="Arial" panose="020B0604020202020204" pitchFamily="34" charset="0"/>
                  </a:rPr>
                  <a:t>RMSProp</a:t>
                </a:r>
                <a:endParaRPr lang="en-US" altLang="zh-CN" dirty="0">
                  <a:latin typeface="Arial" panose="020B0604020202020204" pitchFamily="34" charset="0"/>
                </a:endParaRPr>
              </a:p>
              <a:p>
                <a:pPr marL="658813" lvl="1" indent="-284163"/>
                <a:r>
                  <a:rPr lang="en-US" altLang="zh-CN" dirty="0">
                    <a:latin typeface="Arial" panose="020B0604020202020204" pitchFamily="34" charset="0"/>
                  </a:rPr>
                  <a:t>Adam</a:t>
                </a:r>
                <a:endParaRPr kumimoji="1" lang="zh-CN" altLang="en-US" dirty="0">
                  <a:latin typeface="Arial" panose="020B0604020202020204" pitchFamily="34" charset="0"/>
                </a:endParaRPr>
              </a:p>
              <a:p>
                <a:endParaRPr lang="en-US" altLang="zh-CN" dirty="0">
                  <a:latin typeface="Arial" panose="020B0604020202020204" pitchFamily="34" charset="0"/>
                </a:endParaRPr>
              </a:p>
              <a:p>
                <a:pPr>
                  <a:buFont typeface="Arial" panose="020B0604020202020204" pitchFamily="34" charset="0"/>
                  <a:buChar char="•"/>
                </a:pPr>
                <a:r>
                  <a:rPr lang="en-US" altLang="zh-CN" b="0" dirty="0">
                    <a:latin typeface="Arial" panose="020B0604020202020204" pitchFamily="34" charset="0"/>
                  </a:rPr>
                  <a:t>We start by reviewing the gradient descent formula</a:t>
                </a:r>
                <a:r>
                  <a:rPr lang="en-US" altLang="zh-CN" b="0" dirty="0" smtClean="0">
                    <a:latin typeface="Arial" panose="020B0604020202020204" pitchFamily="34" charset="0"/>
                  </a:rPr>
                  <a:t>:</a:t>
                </a:r>
                <a:endParaRPr lang="zh-CN" altLang="zh-CN" b="0" dirty="0">
                  <a:latin typeface="Arial" panose="020B0604020202020204" pitchFamily="34"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0" i="1">
                              <a:latin typeface="Cambria Math" panose="02040503050406030204" pitchFamily="18" charset="0"/>
                            </a:rPr>
                            <m:t>𝑡</m:t>
                          </m:r>
                        </m:sub>
                      </m:sSub>
                      <m:r>
                        <a:rPr lang="en-US" altLang="zh-CN" b="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a:latin typeface="Cambria Math" panose="02040503050406030204" pitchFamily="18" charset="0"/>
                            </a:rPr>
                            <m:t>𝑡</m:t>
                          </m:r>
                          <m:r>
                            <a:rPr lang="en-US" altLang="zh-CN" b="0" i="1">
                              <a:latin typeface="Cambria Math" panose="02040503050406030204" pitchFamily="18" charset="0"/>
                            </a:rPr>
                            <m:t>−</m:t>
                          </m:r>
                          <m:r>
                            <a:rPr lang="en-US" altLang="zh-CN" b="0">
                              <a:latin typeface="Cambria Math" panose="02040503050406030204" pitchFamily="18" charset="0"/>
                            </a:rPr>
                            <m:t>1</m:t>
                          </m:r>
                        </m:sub>
                      </m:sSub>
                      <m:r>
                        <a:rPr lang="en-US" altLang="zh-CN" b="0" i="1">
                          <a:latin typeface="Cambria Math" panose="02040503050406030204" pitchFamily="18" charset="0"/>
                        </a:rPr>
                        <m:t>−</m:t>
                      </m:r>
                      <m:r>
                        <a:rPr lang="en-US" altLang="zh-CN" b="0" i="1">
                          <a:latin typeface="Cambria Math" panose="02040503050406030204" pitchFamily="18" charset="0"/>
                        </a:rPr>
                        <m:t>𝛼𝛻</m:t>
                      </m:r>
                      <m:r>
                        <a:rPr lang="en-US" altLang="zh-CN" b="0" i="1">
                          <a:latin typeface="Cambria Math" panose="02040503050406030204" pitchFamily="18" charset="0"/>
                        </a:rPr>
                        <m:t>𝐽</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𝒘</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e>
                      </m:d>
                    </m:oMath>
                  </m:oMathPara>
                </a14:m>
                <a:endParaRPr lang="zh-CN" altLang="zh-CN" dirty="0">
                  <a:latin typeface="Arial" panose="020B0604020202020204" pitchFamily="34" charset="0"/>
                </a:endParaRPr>
              </a:p>
              <a:p>
                <a:pPr marL="174625" indent="200025">
                  <a:buNone/>
                </a:pPr>
                <a:r>
                  <a:rPr lang="en-US" altLang="zh-CN" b="0" dirty="0" smtClean="0">
                    <a:latin typeface="Arial" panose="020B0604020202020204" pitchFamily="34" charset="0"/>
                  </a:rPr>
                  <a:t>where </a:t>
                </a:r>
                <a14:m>
                  <m:oMath xmlns:m="http://schemas.openxmlformats.org/officeDocument/2006/math">
                    <m:r>
                      <m:rPr>
                        <m:sty m:val="p"/>
                      </m:rPr>
                      <a:rPr lang="en-US" altLang="zh-CN" b="0">
                        <a:latin typeface="Cambria Math" panose="02040503050406030204" pitchFamily="18" charset="0"/>
                      </a:rPr>
                      <m:t>α</m:t>
                    </m:r>
                  </m:oMath>
                </a14:m>
                <a:r>
                  <a:rPr lang="en-US" altLang="zh-CN" b="0" dirty="0" smtClean="0">
                    <a:latin typeface="Arial" panose="020B0604020202020204" pitchFamily="34" charset="0"/>
                  </a:rPr>
                  <a:t> is </a:t>
                </a:r>
                <a:r>
                  <a:rPr lang="en-US" altLang="zh-CN" b="0" dirty="0">
                    <a:latin typeface="Arial" panose="020B0604020202020204" pitchFamily="34" charset="0"/>
                  </a:rPr>
                  <a:t>the learning </a:t>
                </a:r>
                <a:r>
                  <a:rPr lang="en-US" altLang="zh-CN" b="0" dirty="0" smtClean="0">
                    <a:latin typeface="Arial" panose="020B0604020202020204" pitchFamily="34" charset="0"/>
                  </a:rPr>
                  <a:t>rate; </a:t>
                </a:r>
                <a14:m>
                  <m:oMath xmlns:m="http://schemas.openxmlformats.org/officeDocument/2006/math">
                    <m:r>
                      <a:rPr lang="en-US" altLang="zh-CN" b="0" i="1">
                        <a:latin typeface="Cambria Math" panose="02040503050406030204" pitchFamily="18" charset="0"/>
                      </a:rPr>
                      <m:t>𝛻</m:t>
                    </m:r>
                    <m:r>
                      <a:rPr lang="en-US" altLang="zh-CN" b="0" i="1">
                        <a:latin typeface="Cambria Math" panose="02040503050406030204" pitchFamily="18" charset="0"/>
                      </a:rPr>
                      <m:t>𝐽</m:t>
                    </m:r>
                    <m:d>
                      <m:dPr>
                        <m:ctrlPr>
                          <a:rPr lang="zh-CN" altLang="zh-CN" b="0" i="1">
                            <a:latin typeface="Cambria Math" panose="02040503050406030204" pitchFamily="18" charset="0"/>
                          </a:rPr>
                        </m:ctrlPr>
                      </m:dPr>
                      <m:e>
                        <m:sSub>
                          <m:sSubPr>
                            <m:ctrlPr>
                              <a:rPr lang="zh-CN" altLang="zh-CN" b="0" i="1">
                                <a:latin typeface="Cambria Math" panose="02040503050406030204" pitchFamily="18" charset="0"/>
                              </a:rPr>
                            </m:ctrlPr>
                          </m:sSubPr>
                          <m:e>
                            <m:r>
                              <a:rPr lang="en-US" altLang="zh-CN" b="1" i="1">
                                <a:latin typeface="Cambria Math" panose="02040503050406030204" pitchFamily="18" charset="0"/>
                              </a:rPr>
                              <m:t>𝒘</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e>
                    </m:d>
                  </m:oMath>
                </a14:m>
                <a:r>
                  <a:rPr lang="en-US" altLang="zh-CN" b="0" dirty="0" smtClean="0">
                    <a:latin typeface="Arial" panose="020B0604020202020204" pitchFamily="34" charset="0"/>
                  </a:rPr>
                  <a:t> is </a:t>
                </a:r>
                <a:r>
                  <a:rPr lang="en-US" altLang="zh-CN" b="0" dirty="0">
                    <a:latin typeface="Arial" panose="020B0604020202020204" pitchFamily="34" charset="0"/>
                  </a:rPr>
                  <a:t>the direction.</a:t>
                </a:r>
                <a:endParaRPr kumimoji="1" lang="zh-CN" altLang="en-US" b="0" dirty="0">
                  <a:latin typeface="Arial" panose="020B0604020202020204" pitchFamily="34"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B96DBDC4-C3B1-F54F-AC98-9422782CB937}"/>
                  </a:ext>
                </a:extLst>
              </p:cNvPr>
              <p:cNvSpPr>
                <a:spLocks noGrp="1" noRot="1" noChangeAspect="1" noMove="1" noResize="1" noEditPoints="1" noAdjustHandles="1" noChangeArrowheads="1" noChangeShapeType="1" noTextEdit="1"/>
              </p:cNvSpPr>
              <p:nvPr>
                <p:ph idx="1"/>
              </p:nvPr>
            </p:nvSpPr>
            <p:spPr>
              <a:blipFill rotWithShape="0">
                <a:blip r:embed="rId2"/>
                <a:stretch>
                  <a:fillRect l="-524" r="-873"/>
                </a:stretch>
              </a:blipFill>
            </p:spPr>
            <p:txBody>
              <a:bodyPr/>
              <a:lstStyle/>
              <a:p>
                <a:r>
                  <a:rPr lang="en-US">
                    <a:noFill/>
                  </a:rPr>
                  <a:t> </a:t>
                </a:r>
              </a:p>
            </p:txBody>
          </p:sp>
        </mc:Fallback>
      </mc:AlternateContent>
    </p:spTree>
    <p:extLst>
      <p:ext uri="{BB962C8B-B14F-4D97-AF65-F5344CB8AC3E}">
        <p14:creationId xmlns:p14="http://schemas.microsoft.com/office/powerpoint/2010/main" val="3108105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A247D25634E835468B22C1010650F1A4" ma:contentTypeVersion="1" ma:contentTypeDescription="新建文档。" ma:contentTypeScope="" ma:versionID="4ae6a4a67a8242cdbec4da1ba327c2ee">
  <xsd:schema xmlns:xsd="http://www.w3.org/2001/XMLSchema" xmlns:xs="http://www.w3.org/2001/XMLSchema" xmlns:p="http://schemas.microsoft.com/office/2006/metadata/properties" xmlns:ns2="8babf001-78a9-449c-8f5d-826b744e4fa6" targetNamespace="http://schemas.microsoft.com/office/2006/metadata/properties" ma:root="true" ma:fieldsID="f2a8ed1eaf6c1530043437d24bc7cb59" ns2:_="">
    <xsd:import namespace="8babf001-78a9-449c-8f5d-826b744e4fa6"/>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abf001-78a9-449c-8f5d-826b744e4fa6"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E57177-2D43-4ED7-B6A1-77D88B31D7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abf001-78a9-449c-8f5d-826b744e4f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15B209-3A6C-410E-8CD4-3913D8822EF8}">
  <ds:schemaRefs>
    <ds:schemaRef ds:uri="http://schemas.microsoft.com/sharepoint/v3/contenttype/forms"/>
  </ds:schemaRefs>
</ds:datastoreItem>
</file>

<file path=customXml/itemProps3.xml><?xml version="1.0" encoding="utf-8"?>
<ds:datastoreItem xmlns:ds="http://schemas.openxmlformats.org/officeDocument/2006/customXml" ds:itemID="{300784FD-74C7-4612-B1AB-95101BE14CD0}">
  <ds:schemaRef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http://schemas.microsoft.com/office/2006/documentManagement/types"/>
    <ds:schemaRef ds:uri="8babf001-78a9-449c-8f5d-826b744e4fa6"/>
    <ds:schemaRef ds:uri="http://purl.org/dc/dcmitype/"/>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993</TotalTime>
  <Words>6572</Words>
  <Application>Microsoft Office PowerPoint</Application>
  <PresentationFormat>宽屏</PresentationFormat>
  <Paragraphs>892</Paragraphs>
  <Slides>123</Slides>
  <Notes>59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123</vt:i4>
      </vt:variant>
    </vt:vector>
  </HeadingPairs>
  <TitlesOfParts>
    <vt:vector size="136" baseType="lpstr">
      <vt:lpstr>Arial Unicode MS</vt:lpstr>
      <vt:lpstr>inpin heiti</vt:lpstr>
      <vt:lpstr>等线</vt:lpstr>
      <vt:lpstr>宋体</vt:lpstr>
      <vt:lpstr>宋体</vt:lpstr>
      <vt:lpstr>微软雅黑</vt:lpstr>
      <vt:lpstr>Arial</vt:lpstr>
      <vt:lpstr>Calibri</vt:lpstr>
      <vt:lpstr>Calibri Light</vt:lpstr>
      <vt:lpstr>Cambria Math</vt:lpstr>
      <vt:lpstr>Times New Roman</vt:lpstr>
      <vt:lpstr>Wingdings</vt:lpstr>
      <vt:lpstr>Office 主题</vt:lpstr>
      <vt:lpstr>Machine Learning</vt:lpstr>
      <vt:lpstr>About This Course</vt:lpstr>
      <vt:lpstr>About Mindspore</vt:lpstr>
      <vt:lpstr>About This Course</vt:lpstr>
      <vt:lpstr>Basics of Machine Learning</vt:lpstr>
      <vt:lpstr>About This Course</vt:lpstr>
      <vt:lpstr>Contents</vt:lpstr>
      <vt:lpstr>Definition</vt:lpstr>
      <vt:lpstr>Linear Regression</vt:lpstr>
      <vt:lpstr>Linear Regression</vt:lpstr>
      <vt:lpstr>Linear Regression</vt:lpstr>
      <vt:lpstr>Linear Regression Expression</vt:lpstr>
      <vt:lpstr>Linear Regression Solution</vt:lpstr>
      <vt:lpstr>Linear Regression Solution</vt:lpstr>
      <vt:lpstr>Contents</vt:lpstr>
      <vt:lpstr>Gradient Descent</vt:lpstr>
      <vt:lpstr>Definition</vt:lpstr>
      <vt:lpstr>Description</vt:lpstr>
      <vt:lpstr>Pseudo-code</vt:lpstr>
      <vt:lpstr>Batch Gradient Descent </vt:lpstr>
      <vt:lpstr>Stochastic Gradient Descent</vt:lpstr>
      <vt:lpstr>Mini-batch Gradient Descent</vt:lpstr>
      <vt:lpstr>Mini-batch Gradient Descent</vt:lpstr>
      <vt:lpstr>Contents</vt:lpstr>
      <vt:lpstr>Classification</vt:lpstr>
      <vt:lpstr>Converted to Regression</vt:lpstr>
      <vt:lpstr>Logistic Regression</vt:lpstr>
      <vt:lpstr>Logistic Regression</vt:lpstr>
      <vt:lpstr>Probability Expression</vt:lpstr>
      <vt:lpstr>Objective Function</vt:lpstr>
      <vt:lpstr>Property of Objective Function</vt:lpstr>
      <vt:lpstr>Boundary Line</vt:lpstr>
      <vt:lpstr>Contents</vt:lpstr>
      <vt:lpstr>Definition</vt:lpstr>
      <vt:lpstr>Classification</vt:lpstr>
      <vt:lpstr>Regression </vt:lpstr>
      <vt:lpstr>Dataset</vt:lpstr>
      <vt:lpstr>Preventing Overfitting</vt:lpstr>
      <vt:lpstr>Manifestation</vt:lpstr>
      <vt:lpstr>Solutions</vt:lpstr>
      <vt:lpstr>Summary</vt:lpstr>
      <vt:lpstr>Practical Exercise 1</vt:lpstr>
      <vt:lpstr>Deep Neural Network</vt:lpstr>
      <vt:lpstr>About This Course</vt:lpstr>
      <vt:lpstr>Contents</vt:lpstr>
      <vt:lpstr>Basic Knowledge</vt:lpstr>
      <vt:lpstr>Basic Knowledge</vt:lpstr>
      <vt:lpstr>Basic Knowledge</vt:lpstr>
      <vt:lpstr>Contents</vt:lpstr>
      <vt:lpstr>Feedforward Network</vt:lpstr>
      <vt:lpstr>Perceptron</vt:lpstr>
      <vt:lpstr>Common Activation Functions</vt:lpstr>
      <vt:lpstr>Activation Function Description</vt:lpstr>
      <vt:lpstr>Activation Function Description</vt:lpstr>
      <vt:lpstr>Activation Function Description</vt:lpstr>
      <vt:lpstr>Additional Activation Functions</vt:lpstr>
      <vt:lpstr>MLP</vt:lpstr>
      <vt:lpstr>MLP</vt:lpstr>
      <vt:lpstr>Computational Graph</vt:lpstr>
      <vt:lpstr>Contents</vt:lpstr>
      <vt:lpstr>Backward Propagation</vt:lpstr>
      <vt:lpstr>Backward Propagation</vt:lpstr>
      <vt:lpstr>Backward Propagation</vt:lpstr>
      <vt:lpstr>Backward Propagation</vt:lpstr>
      <vt:lpstr>Backward Propagation</vt:lpstr>
      <vt:lpstr>Backward Propagation</vt:lpstr>
      <vt:lpstr>Backward Propagation</vt:lpstr>
      <vt:lpstr>Contents</vt:lpstr>
      <vt:lpstr>Generalization Ability</vt:lpstr>
      <vt:lpstr>Generalization Ability</vt:lpstr>
      <vt:lpstr>Contents</vt:lpstr>
      <vt:lpstr>Architecture Design</vt:lpstr>
      <vt:lpstr>Architecture Design</vt:lpstr>
      <vt:lpstr>Architecture Design</vt:lpstr>
      <vt:lpstr>Summary</vt:lpstr>
      <vt:lpstr>Training of Deep Learning Models</vt:lpstr>
      <vt:lpstr>About This Course</vt:lpstr>
      <vt:lpstr>Contents</vt:lpstr>
      <vt:lpstr>Key Challenges: Data Volume</vt:lpstr>
      <vt:lpstr>Key Challenges: Data Processing Device</vt:lpstr>
      <vt:lpstr>Key Challenges: Overfitting</vt:lpstr>
      <vt:lpstr>Key Challenges: Hyperparameter Settings</vt:lpstr>
      <vt:lpstr>Key Challenges: Non-transparency</vt:lpstr>
      <vt:lpstr>Key Challenges: Flexibility</vt:lpstr>
      <vt:lpstr>Contents</vt:lpstr>
      <vt:lpstr>Loss function</vt:lpstr>
      <vt:lpstr>Regularization</vt:lpstr>
      <vt:lpstr>Regularization: Weight Decay</vt:lpstr>
      <vt:lpstr>Regularization: Weight Decay</vt:lpstr>
      <vt:lpstr>Regularization Factors</vt:lpstr>
      <vt:lpstr>L2 Norm Regularization</vt:lpstr>
      <vt:lpstr>L2 Norm Regularization</vt:lpstr>
      <vt:lpstr>L2 Norm Regularization</vt:lpstr>
      <vt:lpstr>L2 Norm Regularization</vt:lpstr>
      <vt:lpstr>L1 Norm Regularization</vt:lpstr>
      <vt:lpstr>L1 Norm Regularization</vt:lpstr>
      <vt:lpstr>Contents</vt:lpstr>
      <vt:lpstr>Adaptive Learning Rate</vt:lpstr>
      <vt:lpstr>Adaptive Learning Rate</vt:lpstr>
      <vt:lpstr>Adaptive Learning Rate: AdaGrad</vt:lpstr>
      <vt:lpstr>Adaptive Learning Rate: AdaGrad</vt:lpstr>
      <vt:lpstr>Adaptive Learning Rate: AdaGrad</vt:lpstr>
      <vt:lpstr>Adaptive Learning Rate: RMSProp</vt:lpstr>
      <vt:lpstr>Adaptive Learning Rate: RMSProp</vt:lpstr>
      <vt:lpstr>Adaptive Learning Rate: Adam</vt:lpstr>
      <vt:lpstr>Adaptive Learning Rate: Adam</vt:lpstr>
      <vt:lpstr>Contents</vt:lpstr>
      <vt:lpstr>Dropout</vt:lpstr>
      <vt:lpstr>Dropout</vt:lpstr>
      <vt:lpstr>Dropout</vt:lpstr>
      <vt:lpstr>Dropout</vt:lpstr>
      <vt:lpstr>Dropout: Advantages </vt:lpstr>
      <vt:lpstr>Dropout: Analysis</vt:lpstr>
      <vt:lpstr>Contents</vt:lpstr>
      <vt:lpstr>Batch Normalization: Internal Covariate Shift</vt:lpstr>
      <vt:lpstr>Batch Normalization: Internal Covariate Shift</vt:lpstr>
      <vt:lpstr>Batch Normalization</vt:lpstr>
      <vt:lpstr>Batch Normalization</vt:lpstr>
      <vt:lpstr>Batch Normalization: Analysis</vt:lpstr>
      <vt:lpstr>Summary</vt:lpstr>
      <vt:lpstr>Practical exercise 2</vt:lpstr>
      <vt:lpstr>About This Course</vt:lpstr>
      <vt:lpstr>Thank you!</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Machine Learning</dc:title>
  <dc:creator>wangcong (AJ)</dc:creator>
  <cp:lastModifiedBy>wangcong (AJ)</cp:lastModifiedBy>
  <cp:revision>34</cp:revision>
  <dcterms:created xsi:type="dcterms:W3CDTF">2020-10-28T07:37:57Z</dcterms:created>
  <dcterms:modified xsi:type="dcterms:W3CDTF">2020-10-31T03:48:47Z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(2)/cNRJgthO0UMjZ7hpMLnv05xNqDSQNT1yDLH/QKf1GVWzka5WemNetG79Nrp6XhVzHxEVR4P
VD4Yo/h1q8MYUvcN9eCBdOUUG0v3rBQYjr2TPC4Scx6C/tur9WS+Bnt9TefKuq+vKQcjb1j+
M2UY1HsaTBQAsvCXQNHVKPN1QMTpvmM0EbAkUTWTH5OlVn/wU+utkgYkCPjQ7HRlGdxo0amX
+L4LyAc3hLYP+gdNXN</vt:lpwstr>
  </property>
  <property fmtid="{D5CDD505-2E9C-101B-9397-08002B2CF9AE}" pid="3" name="_2015_ms_pID_7253431">
    <vt:lpwstr>L5mNTpSRp1YXfYnXLb+HXxqjP7z6SjvCuhF3au7KOAOLw64pIVNyl+
ul8OyLCxp3Q+Ds8DEi56OhmdaZ8kt0qjtv/HOd65Y3h4oGjSp7gO53b7unAp6HNsg8wzCe6c
hCsHO0faCfSsNAcCqLWMJVtSoAwOvDj1Di10r4GLEIwYuKhWvN/c3J7IUvSP3hvPLIef1hF6
SN0QG9v1Xw2vFMW4</vt:lpwstr>
  </property>
  <property fmtid="{D5CDD505-2E9C-101B-9397-08002B2CF9AE}" pid="4" name="ContentTypeId">
    <vt:lpwstr>0x010100A247D25634E835468B22C1010650F1A4</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1604029974</vt:lpwstr>
  </property>
</Properties>
</file>